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7" r:id="rId3"/>
    <p:sldId id="256" r:id="rId4"/>
    <p:sldId id="257" r:id="rId5"/>
    <p:sldId id="260" r:id="rId6"/>
    <p:sldId id="259" r:id="rId7"/>
    <p:sldId id="261" r:id="rId8"/>
    <p:sldId id="262" r:id="rId9"/>
    <p:sldId id="263" r:id="rId10"/>
    <p:sldId id="264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VY_32_INOVACE_6B_02_Čtverec, obdélník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6D7974-7A86-4C65-AE22-4A7299091046}" type="presOf" srcId="{019433A1-1324-4DE1-9E6F-32B851095F74}" destId="{83FE2C4A-F11C-43B1-9923-1AFAA3244381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781CCC5-D7D4-476F-ADB3-CCA884C85419}" type="presOf" srcId="{9F18DD90-522E-4A06-9EDB-3FF7C7EB6637}" destId="{932F2F5B-E5E6-4E00-9503-10413FFBA7E0}" srcOrd="1" destOrd="0" presId="urn:microsoft.com/office/officeart/2005/8/layout/target3"/>
    <dgm:cxn modelId="{EE402AFE-6832-439C-B2DE-74B6E80F1008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094C611-0FAA-47A1-AC3B-6C453178E7EF}" type="presOf" srcId="{445C7998-7549-48B0-BD68-D4F0167F02E5}" destId="{4D19AB04-24FA-40C2-B203-52AE3D15E171}" srcOrd="1" destOrd="0" presId="urn:microsoft.com/office/officeart/2005/8/layout/target3"/>
    <dgm:cxn modelId="{99D491AF-00B8-4802-9F89-7303F647958A}" type="presOf" srcId="{EBC41103-E2E5-4D48-9B4B-425520D3D098}" destId="{D3CEBA79-51F7-49AC-8104-9DE2B978BFF4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4437333-EDA7-438F-BA42-53C515F2CC44}" type="presOf" srcId="{C73C7642-F245-4585-8F88-243F9FAEF6CA}" destId="{304CA11A-E17E-4999-A128-C72BF543B20D}" srcOrd="0" destOrd="0" presId="urn:microsoft.com/office/officeart/2005/8/layout/target3"/>
    <dgm:cxn modelId="{18B54067-2392-4AE4-9666-FB582A9E5B13}" type="presOf" srcId="{019433A1-1324-4DE1-9E6F-32B851095F74}" destId="{CC1D5B29-8413-4412-9F6D-55E531B84639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87F9FC93-6DC2-4DA6-A454-64A1703DA816}" type="presOf" srcId="{FBBFC3EA-9D9D-4F3A-BEA6-9C2C0E46BF20}" destId="{601CDFA2-8205-4060-95D5-B0A001D0D0E3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B73489CD-2493-47FE-B31A-EFCBC9EC6149}" type="presOf" srcId="{0C6E1E16-08A6-4B86-AB9F-749A7749D4C9}" destId="{B7652895-8F40-40B1-8BC2-AD2A1592E4B6}" srcOrd="1" destOrd="0" presId="urn:microsoft.com/office/officeart/2005/8/layout/target3"/>
    <dgm:cxn modelId="{9DD0C293-F0EA-4969-8D80-8A11C12D4FEF}" type="presOf" srcId="{9F18DD90-522E-4A06-9EDB-3FF7C7EB6637}" destId="{D102FEF8-6917-41D2-AE5D-914C1EA8F84A}" srcOrd="0" destOrd="0" presId="urn:microsoft.com/office/officeart/2005/8/layout/target3"/>
    <dgm:cxn modelId="{429AA824-CA31-4592-8678-34CD7C8D3952}" type="presOf" srcId="{445C7998-7549-48B0-BD68-D4F0167F02E5}" destId="{BC35EE03-4121-4EF9-923D-7CB6D30D358D}" srcOrd="0" destOrd="0" presId="urn:microsoft.com/office/officeart/2005/8/layout/target3"/>
    <dgm:cxn modelId="{08B46373-0AF8-4848-8C53-FEF27330C050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8CE7453-AA73-4FE9-8033-50D43F22680C}" type="presOf" srcId="{39F8B381-5807-488E-AC22-73DD4140ED4A}" destId="{71045F8C-00FA-488E-A7BD-E2E6753D979D}" srcOrd="0" destOrd="0" presId="urn:microsoft.com/office/officeart/2005/8/layout/target3"/>
    <dgm:cxn modelId="{F51BE80D-61F2-4918-85DE-2EE93D5A00C8}" type="presOf" srcId="{C73C7642-F245-4585-8F88-243F9FAEF6CA}" destId="{0E0F4EFC-82FA-4EC4-801E-BC2F931EC339}" srcOrd="1" destOrd="0" presId="urn:microsoft.com/office/officeart/2005/8/layout/target3"/>
    <dgm:cxn modelId="{DAB01EE9-1C49-490D-BDC4-2FD20C0408CE}" type="presOf" srcId="{0C6E1E16-08A6-4B86-AB9F-749A7749D4C9}" destId="{D8344A4C-A59C-418B-AE84-1CF03F62012F}" srcOrd="0" destOrd="0" presId="urn:microsoft.com/office/officeart/2005/8/layout/target3"/>
    <dgm:cxn modelId="{8AFAC769-3DEC-4398-A281-9A0BFF8B5FBF}" type="presParOf" srcId="{71045F8C-00FA-488E-A7BD-E2E6753D979D}" destId="{3577EC6B-C980-4F34-8C69-4365E7B8FC8C}" srcOrd="0" destOrd="0" presId="urn:microsoft.com/office/officeart/2005/8/layout/target3"/>
    <dgm:cxn modelId="{38ADF35E-DF7A-4E91-AAD4-516565C4F6A0}" type="presParOf" srcId="{71045F8C-00FA-488E-A7BD-E2E6753D979D}" destId="{6940EB87-DC1D-4BC3-9408-9AC2E1FFC039}" srcOrd="1" destOrd="0" presId="urn:microsoft.com/office/officeart/2005/8/layout/target3"/>
    <dgm:cxn modelId="{69D85E35-8DAF-44C6-9E27-E6AA36F52602}" type="presParOf" srcId="{71045F8C-00FA-488E-A7BD-E2E6753D979D}" destId="{BC35EE03-4121-4EF9-923D-7CB6D30D358D}" srcOrd="2" destOrd="0" presId="urn:microsoft.com/office/officeart/2005/8/layout/target3"/>
    <dgm:cxn modelId="{69B8293D-37B4-4615-B9F4-4262B19373F9}" type="presParOf" srcId="{71045F8C-00FA-488E-A7BD-E2E6753D979D}" destId="{D3840DFA-901C-4049-8AB2-27AC2BA34540}" srcOrd="3" destOrd="0" presId="urn:microsoft.com/office/officeart/2005/8/layout/target3"/>
    <dgm:cxn modelId="{3B2A9251-522A-410B-93E9-959947F25AFC}" type="presParOf" srcId="{71045F8C-00FA-488E-A7BD-E2E6753D979D}" destId="{5BDA8D49-C64C-4FDF-ACCF-171444A32B21}" srcOrd="4" destOrd="0" presId="urn:microsoft.com/office/officeart/2005/8/layout/target3"/>
    <dgm:cxn modelId="{FA78C977-6053-4539-ACFE-887D23CD7478}" type="presParOf" srcId="{71045F8C-00FA-488E-A7BD-E2E6753D979D}" destId="{D8344A4C-A59C-418B-AE84-1CF03F62012F}" srcOrd="5" destOrd="0" presId="urn:microsoft.com/office/officeart/2005/8/layout/target3"/>
    <dgm:cxn modelId="{E2D4E6B8-BE7E-4144-8030-1E94DEC4A355}" type="presParOf" srcId="{71045F8C-00FA-488E-A7BD-E2E6753D979D}" destId="{57DDA582-354B-4295-AE97-083B34E96D1A}" srcOrd="6" destOrd="0" presId="urn:microsoft.com/office/officeart/2005/8/layout/target3"/>
    <dgm:cxn modelId="{EA769309-9999-4596-B2F3-0BED38905330}" type="presParOf" srcId="{71045F8C-00FA-488E-A7BD-E2E6753D979D}" destId="{4A11C032-4DF2-44E5-8C80-1286B3D4B133}" srcOrd="7" destOrd="0" presId="urn:microsoft.com/office/officeart/2005/8/layout/target3"/>
    <dgm:cxn modelId="{A2C36F41-E7A7-4537-9E1D-CDA408EF8AE4}" type="presParOf" srcId="{71045F8C-00FA-488E-A7BD-E2E6753D979D}" destId="{601CDFA2-8205-4060-95D5-B0A001D0D0E3}" srcOrd="8" destOrd="0" presId="urn:microsoft.com/office/officeart/2005/8/layout/target3"/>
    <dgm:cxn modelId="{35EBF9E0-8C7B-4160-8D77-A2804173EB0D}" type="presParOf" srcId="{71045F8C-00FA-488E-A7BD-E2E6753D979D}" destId="{EA95FEE9-5F68-48C7-93BB-0F8C419DA96D}" srcOrd="9" destOrd="0" presId="urn:microsoft.com/office/officeart/2005/8/layout/target3"/>
    <dgm:cxn modelId="{F9C500DE-EFE6-428C-A2CF-23873AFF89E4}" type="presParOf" srcId="{71045F8C-00FA-488E-A7BD-E2E6753D979D}" destId="{BB3828A8-1683-43A3-8BCA-2995B7EAE8F3}" srcOrd="10" destOrd="0" presId="urn:microsoft.com/office/officeart/2005/8/layout/target3"/>
    <dgm:cxn modelId="{BCF3EE9B-1C4A-4146-8323-EEE5CFA979F4}" type="presParOf" srcId="{71045F8C-00FA-488E-A7BD-E2E6753D979D}" destId="{CC1D5B29-8413-4412-9F6D-55E531B84639}" srcOrd="11" destOrd="0" presId="urn:microsoft.com/office/officeart/2005/8/layout/target3"/>
    <dgm:cxn modelId="{8A06A332-31D8-47DE-AF8F-852DC7495094}" type="presParOf" srcId="{71045F8C-00FA-488E-A7BD-E2E6753D979D}" destId="{AEEDACE7-4427-455B-A155-2C3381828BD7}" srcOrd="12" destOrd="0" presId="urn:microsoft.com/office/officeart/2005/8/layout/target3"/>
    <dgm:cxn modelId="{566FA6FE-973C-435D-AC1A-C3B37DDF143B}" type="presParOf" srcId="{71045F8C-00FA-488E-A7BD-E2E6753D979D}" destId="{7C8531F2-00DF-4DB1-A6C6-AF46193E1BBF}" srcOrd="13" destOrd="0" presId="urn:microsoft.com/office/officeart/2005/8/layout/target3"/>
    <dgm:cxn modelId="{9591C66A-64CF-4F8B-B4CB-E215FDFB1EC2}" type="presParOf" srcId="{71045F8C-00FA-488E-A7BD-E2E6753D979D}" destId="{304CA11A-E17E-4999-A128-C72BF543B20D}" srcOrd="14" destOrd="0" presId="urn:microsoft.com/office/officeart/2005/8/layout/target3"/>
    <dgm:cxn modelId="{99753E99-32CC-45F1-A227-2DDFB1AEF13B}" type="presParOf" srcId="{71045F8C-00FA-488E-A7BD-E2E6753D979D}" destId="{C67EF5F7-B425-49AF-82F9-2446588ED851}" srcOrd="15" destOrd="0" presId="urn:microsoft.com/office/officeart/2005/8/layout/target3"/>
    <dgm:cxn modelId="{4278AA8D-E533-4782-810C-2C6378F2BA15}" type="presParOf" srcId="{71045F8C-00FA-488E-A7BD-E2E6753D979D}" destId="{14E80F71-B028-4CCE-8C5A-7AE67F9A28C6}" srcOrd="16" destOrd="0" presId="urn:microsoft.com/office/officeart/2005/8/layout/target3"/>
    <dgm:cxn modelId="{29472D20-EA67-4BAD-A41A-962D8F1C3E52}" type="presParOf" srcId="{71045F8C-00FA-488E-A7BD-E2E6753D979D}" destId="{F732C171-B6A8-40AC-BE86-9061B3C3D3B8}" srcOrd="17" destOrd="0" presId="urn:microsoft.com/office/officeart/2005/8/layout/target3"/>
    <dgm:cxn modelId="{704F0063-594C-410B-BCD3-3E0D1BF4CE1B}" type="presParOf" srcId="{71045F8C-00FA-488E-A7BD-E2E6753D979D}" destId="{D8C5187E-68B6-4E2E-86D0-57087190219B}" srcOrd="18" destOrd="0" presId="urn:microsoft.com/office/officeart/2005/8/layout/target3"/>
    <dgm:cxn modelId="{6F40BDBE-8216-471A-AC44-EDD5690D4E33}" type="presParOf" srcId="{71045F8C-00FA-488E-A7BD-E2E6753D979D}" destId="{1A909E4D-639C-4CB7-A7CE-FC1133FAA37E}" srcOrd="19" destOrd="0" presId="urn:microsoft.com/office/officeart/2005/8/layout/target3"/>
    <dgm:cxn modelId="{81910230-D7CD-43CD-B749-3A69FFA7ADBF}" type="presParOf" srcId="{71045F8C-00FA-488E-A7BD-E2E6753D979D}" destId="{D102FEF8-6917-41D2-AE5D-914C1EA8F84A}" srcOrd="20" destOrd="0" presId="urn:microsoft.com/office/officeart/2005/8/layout/target3"/>
    <dgm:cxn modelId="{B6230DD4-ED2F-4DBD-8593-53CE5667C610}" type="presParOf" srcId="{71045F8C-00FA-488E-A7BD-E2E6753D979D}" destId="{4D19AB04-24FA-40C2-B203-52AE3D15E171}" srcOrd="21" destOrd="0" presId="urn:microsoft.com/office/officeart/2005/8/layout/target3"/>
    <dgm:cxn modelId="{C55F4DD8-8291-427D-B448-B05DECEBE7FB}" type="presParOf" srcId="{71045F8C-00FA-488E-A7BD-E2E6753D979D}" destId="{B7652895-8F40-40B1-8BC2-AD2A1592E4B6}" srcOrd="22" destOrd="0" presId="urn:microsoft.com/office/officeart/2005/8/layout/target3"/>
    <dgm:cxn modelId="{05F2E7B9-08A1-4AA9-8851-803B31A1C22B}" type="presParOf" srcId="{71045F8C-00FA-488E-A7BD-E2E6753D979D}" destId="{3F478621-DC04-4E99-8ED0-6EF817E39D41}" srcOrd="23" destOrd="0" presId="urn:microsoft.com/office/officeart/2005/8/layout/target3"/>
    <dgm:cxn modelId="{1E0B6E73-2BD8-41A1-B173-A28452486C6B}" type="presParOf" srcId="{71045F8C-00FA-488E-A7BD-E2E6753D979D}" destId="{83FE2C4A-F11C-43B1-9923-1AFAA3244381}" srcOrd="24" destOrd="0" presId="urn:microsoft.com/office/officeart/2005/8/layout/target3"/>
    <dgm:cxn modelId="{2BA73C71-FAC9-47CF-A989-D82B1DF62355}" type="presParOf" srcId="{71045F8C-00FA-488E-A7BD-E2E6753D979D}" destId="{0E0F4EFC-82FA-4EC4-801E-BC2F931EC339}" srcOrd="25" destOrd="0" presId="urn:microsoft.com/office/officeart/2005/8/layout/target3"/>
    <dgm:cxn modelId="{531188D1-A07F-434C-BCDB-F9DE2BFBE7B8}" type="presParOf" srcId="{71045F8C-00FA-488E-A7BD-E2E6753D979D}" destId="{D3CEBA79-51F7-49AC-8104-9DE2B978BFF4}" srcOrd="26" destOrd="0" presId="urn:microsoft.com/office/officeart/2005/8/layout/target3"/>
    <dgm:cxn modelId="{485DFE4E-84A5-4D9E-8E67-F7F73B18F039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6667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6667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13333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13333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Kateřina Nekvindová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20000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20000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VY_32_INOVACE_6B_02_Čtverec, obdélník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26667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26667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Matematika 5. ročník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33333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33333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63000"/>
                <a:satMod val="165000"/>
              </a:schemeClr>
            </a:gs>
            <a:gs pos="30000">
              <a:schemeClr val="accent6">
                <a:alpha val="90000"/>
                <a:hueOff val="0"/>
                <a:satOff val="0"/>
                <a:lumOff val="0"/>
                <a:alphaOff val="-40000"/>
                <a:shade val="58000"/>
                <a:satMod val="165000"/>
              </a:schemeClr>
            </a:gs>
            <a:gs pos="75000">
              <a:schemeClr val="accent6">
                <a:alpha val="90000"/>
                <a:hueOff val="0"/>
                <a:satOff val="0"/>
                <a:lumOff val="0"/>
                <a:alphaOff val="-40000"/>
                <a:shade val="30000"/>
                <a:satMod val="17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9EA02F-A726-4263-8FB6-51D96AFC229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B9306E7-035A-4720-9B0E-954246FF8D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227712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125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zopakování, příp. k vyložení látky o obsahu a obvodu rovinných útvarů. Při </a:t>
            </a:r>
            <a:r>
              <a:rPr lang="cs-CZ" smtClean="0"/>
              <a:t>promítnutí </a:t>
            </a:r>
            <a:r>
              <a:rPr lang="cs-CZ" smtClean="0"/>
              <a:t> </a:t>
            </a:r>
            <a:r>
              <a:rPr lang="cs-CZ" dirty="0" smtClean="0"/>
              <a:t>lze řešit </a:t>
            </a:r>
            <a:r>
              <a:rPr lang="cs-CZ" smtClean="0"/>
              <a:t>interaktivně, výpočty </a:t>
            </a:r>
            <a:r>
              <a:rPr lang="cs-CZ" dirty="0" smtClean="0"/>
              <a:t>vpisovat a kontrolu provést promítnutím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403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Čtverec, obdélník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71101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/>
              <a:t>Č</a:t>
            </a:r>
            <a:r>
              <a:rPr lang="cs-CZ" sz="7200" dirty="0" smtClean="0"/>
              <a:t>tverec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1259632" y="1844824"/>
            <a:ext cx="4176464" cy="3960440"/>
          </a:xfrm>
          <a:prstGeom prst="rect">
            <a:avLst/>
          </a:prstGeom>
          <a:solidFill>
            <a:srgbClr val="92D050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1550982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obvod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5113" y="4221088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obsah</a:t>
            </a:r>
            <a:endParaRPr lang="cs-CZ" sz="66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20162" y="2832042"/>
            <a:ext cx="2411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0070C0"/>
                </a:solidFill>
              </a:rPr>
              <a:t>o</a:t>
            </a:r>
            <a:r>
              <a:rPr lang="cs-CZ" sz="4400" b="1" dirty="0" smtClean="0">
                <a:solidFill>
                  <a:srgbClr val="0070C0"/>
                </a:solidFill>
              </a:rPr>
              <a:t> = 4 . 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14392" y="5329083"/>
            <a:ext cx="24117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92D050"/>
                </a:solidFill>
              </a:rPr>
              <a:t>S = a . a</a:t>
            </a:r>
          </a:p>
        </p:txBody>
      </p:sp>
    </p:spTree>
    <p:extLst>
      <p:ext uri="{BB962C8B-B14F-4D97-AF65-F5344CB8AC3E}">
        <p14:creationId xmlns:p14="http://schemas.microsoft.com/office/powerpoint/2010/main" val="254470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68937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Příklad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827584" y="1730151"/>
            <a:ext cx="3168352" cy="2973222"/>
          </a:xfrm>
          <a:prstGeom prst="rect">
            <a:avLst/>
          </a:prstGeom>
          <a:solidFill>
            <a:schemeClr val="bg2">
              <a:lumMod val="75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31434" y="622155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obvod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31434" y="3595377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obsah</a:t>
            </a:r>
            <a:endParaRPr lang="cs-CZ" sz="66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8328" y="1755342"/>
            <a:ext cx="2411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4 . a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4 . 7 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28 cm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7624" y="4809299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cs-CZ" sz="4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7 cm</a:t>
            </a:r>
            <a:endParaRPr lang="cs-CZ" sz="4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3106" y="4593292"/>
            <a:ext cx="2411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a . a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7 . 7 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49</a:t>
            </a:r>
            <a:r>
              <a:rPr lang="cs-CZ" sz="3200" dirty="0" smtClean="0"/>
              <a:t> </a:t>
            </a:r>
            <a:r>
              <a:rPr lang="cs-CZ" sz="3200" b="1" dirty="0" smtClean="0"/>
              <a:t>cm</a:t>
            </a:r>
            <a:r>
              <a:rPr lang="cs-CZ" sz="3200" b="1" baseline="42000" dirty="0" smtClean="0"/>
              <a:t>2</a:t>
            </a:r>
            <a:r>
              <a:rPr lang="cs-CZ" sz="3200" baseline="42000" dirty="0" smtClean="0"/>
              <a:t> </a:t>
            </a:r>
            <a:endParaRPr lang="cs-CZ" sz="32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271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Obdélník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570406" y="2658978"/>
            <a:ext cx="4896544" cy="2187547"/>
          </a:xfrm>
          <a:prstGeom prst="rect">
            <a:avLst/>
          </a:prstGeom>
          <a:solidFill>
            <a:srgbClr val="92D050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15113" y="1268760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obvod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5113" y="4221088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obsah</a:t>
            </a:r>
            <a:endParaRPr lang="cs-CZ" sz="66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14516" y="2464932"/>
            <a:ext cx="29934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070C0"/>
                </a:solidFill>
              </a:rPr>
              <a:t>o</a:t>
            </a:r>
            <a:r>
              <a:rPr lang="cs-CZ" sz="3600" b="1" dirty="0" smtClean="0">
                <a:solidFill>
                  <a:srgbClr val="0070C0"/>
                </a:solidFill>
              </a:rPr>
              <a:t> = 2.a+ 2.b</a:t>
            </a:r>
          </a:p>
          <a:p>
            <a:pPr algn="ctr"/>
            <a:r>
              <a:rPr lang="cs-CZ" sz="3600" b="1" dirty="0">
                <a:solidFill>
                  <a:srgbClr val="0070C0"/>
                </a:solidFill>
              </a:rPr>
              <a:t>n</a:t>
            </a:r>
            <a:r>
              <a:rPr lang="cs-CZ" sz="3600" b="1" dirty="0" smtClean="0">
                <a:solidFill>
                  <a:srgbClr val="0070C0"/>
                </a:solidFill>
              </a:rPr>
              <a:t>ebo</a:t>
            </a:r>
          </a:p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o = 2. (</a:t>
            </a:r>
            <a:r>
              <a:rPr lang="cs-CZ" sz="3600" b="1" dirty="0" err="1" smtClean="0">
                <a:solidFill>
                  <a:srgbClr val="0070C0"/>
                </a:solidFill>
              </a:rPr>
              <a:t>a+b</a:t>
            </a:r>
            <a:r>
              <a:rPr lang="cs-CZ" sz="3600" b="1" dirty="0" smtClean="0">
                <a:solidFill>
                  <a:srgbClr val="0070C0"/>
                </a:solidFill>
              </a:rPr>
              <a:t>)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20162" y="5329084"/>
            <a:ext cx="2411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92D050"/>
                </a:solidFill>
              </a:rPr>
              <a:t>S = a . b</a:t>
            </a:r>
          </a:p>
        </p:txBody>
      </p:sp>
    </p:spTree>
    <p:extLst>
      <p:ext uri="{BB962C8B-B14F-4D97-AF65-F5344CB8AC3E}">
        <p14:creationId xmlns:p14="http://schemas.microsoft.com/office/powerpoint/2010/main" val="232418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68937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Příklad</a:t>
            </a:r>
            <a:endParaRPr lang="cs-CZ" sz="72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742752"/>
            <a:ext cx="3168352" cy="1865226"/>
          </a:xfrm>
          <a:prstGeom prst="rect">
            <a:avLst/>
          </a:prstGeom>
          <a:solidFill>
            <a:schemeClr val="bg2">
              <a:lumMod val="75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238328" y="659901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obvod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02000" y="3675365"/>
            <a:ext cx="259228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92D050"/>
                </a:solidFill>
              </a:rPr>
              <a:t>obsah</a:t>
            </a:r>
            <a:endParaRPr lang="cs-CZ" sz="6600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1768414"/>
            <a:ext cx="2411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2.a+2.b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2.6+2.4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20 cm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2295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6 cm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790139"/>
            <a:ext cx="2411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a . b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6 . 4 </a:t>
            </a:r>
          </a:p>
          <a:p>
            <a:r>
              <a:rPr lang="cs-CZ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= 24</a:t>
            </a:r>
            <a:r>
              <a:rPr lang="cs-CZ" sz="3200" dirty="0" smtClean="0"/>
              <a:t> </a:t>
            </a:r>
            <a:r>
              <a:rPr lang="cs-CZ" sz="3200" b="1" dirty="0" smtClean="0"/>
              <a:t>cm</a:t>
            </a:r>
            <a:r>
              <a:rPr lang="cs-CZ" sz="3200" b="1" baseline="42000" dirty="0" smtClean="0"/>
              <a:t>2</a:t>
            </a:r>
            <a:r>
              <a:rPr lang="cs-CZ" sz="3200" baseline="42000" dirty="0" smtClean="0"/>
              <a:t> </a:t>
            </a:r>
            <a:endParaRPr lang="cs-CZ" sz="32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34950" y="318096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 = 4 cm</a:t>
            </a:r>
            <a:endParaRPr lang="cs-CZ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482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 jednotek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960240"/>
            <a:ext cx="2674640" cy="5326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 ha = 10 000 m</a:t>
            </a:r>
            <a:r>
              <a:rPr lang="cs-CZ" baseline="42000" dirty="0" smtClean="0"/>
              <a:t>2 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1628800"/>
            <a:ext cx="1296144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31409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8715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25438" y="57332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19035" y="458112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779912" y="4338392"/>
            <a:ext cx="1296144" cy="122413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889248" y="4774922"/>
            <a:ext cx="2674640" cy="53265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cs-CZ" dirty="0" smtClean="0"/>
              <a:t>1 a = 100 m</a:t>
            </a:r>
            <a:r>
              <a:rPr lang="cs-CZ" baseline="42000" dirty="0" smtClean="0"/>
              <a:t>2 </a:t>
            </a:r>
            <a:endParaRPr lang="cs-CZ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Font typeface="Wingdings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470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převodů jednotek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136904" cy="4413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/>
              <a:t>j</a:t>
            </a:r>
            <a:r>
              <a:rPr lang="cs-CZ" sz="3200" dirty="0" smtClean="0"/>
              <a:t>ednotky délky  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600" dirty="0"/>
              <a:t>k</a:t>
            </a:r>
            <a:r>
              <a:rPr lang="cs-CZ" sz="3600" dirty="0" smtClean="0"/>
              <a:t>m   .      .       </a:t>
            </a:r>
            <a:r>
              <a:rPr lang="cs-CZ" sz="3600" dirty="0"/>
              <a:t>m</a:t>
            </a:r>
            <a:r>
              <a:rPr lang="cs-CZ" sz="3600" dirty="0" smtClean="0"/>
              <a:t>    dm     cm     mm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Jednotky obsahu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/>
              <a:t>k</a:t>
            </a:r>
            <a:r>
              <a:rPr lang="cs-CZ" sz="3600" dirty="0" smtClean="0"/>
              <a:t>m</a:t>
            </a:r>
            <a:r>
              <a:rPr lang="cs-CZ" sz="3600" b="1" baseline="42000" dirty="0" smtClean="0"/>
              <a:t>2</a:t>
            </a:r>
            <a:r>
              <a:rPr lang="cs-CZ" sz="3600" dirty="0" smtClean="0"/>
              <a:t>  ha   a     m</a:t>
            </a:r>
            <a:r>
              <a:rPr lang="cs-CZ" sz="3600" b="1" baseline="42000" dirty="0"/>
              <a:t>2</a:t>
            </a:r>
            <a:r>
              <a:rPr lang="cs-CZ" sz="3600" dirty="0" smtClean="0"/>
              <a:t>    dm</a:t>
            </a:r>
            <a:r>
              <a:rPr lang="cs-CZ" sz="3600" b="1" baseline="42000" dirty="0"/>
              <a:t>2</a:t>
            </a:r>
            <a:r>
              <a:rPr lang="cs-CZ" sz="3600" dirty="0" smtClean="0"/>
              <a:t>    cm</a:t>
            </a:r>
            <a:r>
              <a:rPr lang="cs-CZ" sz="3600" b="1" baseline="42000" dirty="0"/>
              <a:t>2</a:t>
            </a:r>
            <a:r>
              <a:rPr lang="cs-CZ" sz="3600" dirty="0" smtClean="0"/>
              <a:t>    mm</a:t>
            </a:r>
            <a:r>
              <a:rPr lang="cs-CZ" sz="3600" b="1" baseline="42000" dirty="0"/>
              <a:t>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401585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15 dm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          cm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2 500 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                 dm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30 000 cm</a:t>
            </a:r>
            <a:r>
              <a:rPr lang="cs-CZ" sz="4000" b="1" baseline="42000" dirty="0" smtClean="0"/>
              <a:t>2</a:t>
            </a:r>
            <a:r>
              <a:rPr lang="cs-CZ" sz="4000" dirty="0" smtClean="0"/>
              <a:t> =                 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5 km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            a</a:t>
            </a:r>
          </a:p>
          <a:p>
            <a:pPr marL="0" indent="0">
              <a:buNone/>
            </a:pPr>
            <a:r>
              <a:rPr lang="cs-CZ" sz="4000" dirty="0" smtClean="0"/>
              <a:t>7000 ha =              km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8 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          cm</a:t>
            </a:r>
            <a:r>
              <a:rPr lang="cs-CZ" sz="4000" b="1" baseline="42000" dirty="0"/>
              <a:t>2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900 000 mm</a:t>
            </a:r>
            <a:r>
              <a:rPr lang="cs-CZ" sz="4000" b="1" baseline="42000" dirty="0"/>
              <a:t>2</a:t>
            </a:r>
            <a:r>
              <a:rPr lang="cs-CZ" sz="4000" dirty="0" smtClean="0"/>
              <a:t>=               dm</a:t>
            </a:r>
            <a:r>
              <a:rPr lang="cs-CZ" sz="4000" b="1" baseline="42000" dirty="0"/>
              <a:t>2</a:t>
            </a:r>
            <a:r>
              <a:rPr lang="cs-CZ" sz="4000" dirty="0" smtClean="0"/>
              <a:t>          </a:t>
            </a:r>
            <a:endParaRPr lang="cs-CZ" sz="4000" b="1" baseline="42000" dirty="0" smtClean="0"/>
          </a:p>
        </p:txBody>
      </p:sp>
    </p:spTree>
    <p:extLst>
      <p:ext uri="{BB962C8B-B14F-4D97-AF65-F5344CB8AC3E}">
        <p14:creationId xmlns:p14="http://schemas.microsoft.com/office/powerpoint/2010/main" val="1993361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 - Převody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 smtClean="0"/>
              <a:t>15 dm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</a:t>
            </a:r>
            <a:r>
              <a:rPr lang="cs-CZ" sz="4000" dirty="0" smtClean="0">
                <a:solidFill>
                  <a:srgbClr val="FF0000"/>
                </a:solidFill>
              </a:rPr>
              <a:t>1 500        </a:t>
            </a:r>
            <a:r>
              <a:rPr lang="cs-CZ" sz="4000" dirty="0" smtClean="0"/>
              <a:t>cm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2 500 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</a:t>
            </a: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250 000 </a:t>
            </a:r>
            <a:r>
              <a:rPr lang="cs-CZ" sz="4000" dirty="0" smtClean="0"/>
              <a:t>         dm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30 000 cm</a:t>
            </a:r>
            <a:r>
              <a:rPr lang="cs-CZ" sz="4000" b="1" baseline="42000" dirty="0" smtClean="0"/>
              <a:t>2</a:t>
            </a:r>
            <a:r>
              <a:rPr lang="cs-CZ" sz="4000" dirty="0" smtClean="0"/>
              <a:t> =       </a:t>
            </a:r>
            <a:r>
              <a:rPr lang="cs-CZ" sz="4000" dirty="0" smtClean="0">
                <a:solidFill>
                  <a:srgbClr val="FF0000"/>
                </a:solidFill>
              </a:rPr>
              <a:t>3</a:t>
            </a:r>
            <a:r>
              <a:rPr lang="cs-CZ" sz="4000" dirty="0" smtClean="0"/>
              <a:t>         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5 km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</a:t>
            </a:r>
            <a:r>
              <a:rPr lang="cs-CZ" sz="4000" dirty="0" smtClean="0">
                <a:solidFill>
                  <a:srgbClr val="FF0000"/>
                </a:solidFill>
              </a:rPr>
              <a:t> 50 000 </a:t>
            </a:r>
            <a:r>
              <a:rPr lang="cs-CZ" sz="4000" dirty="0" smtClean="0"/>
              <a:t>        a</a:t>
            </a:r>
          </a:p>
          <a:p>
            <a:pPr marL="0" indent="0">
              <a:buNone/>
            </a:pPr>
            <a:r>
              <a:rPr lang="cs-CZ" sz="4000" dirty="0" smtClean="0"/>
              <a:t>7000 ha =     </a:t>
            </a:r>
            <a:r>
              <a:rPr lang="cs-CZ" sz="4000" dirty="0" smtClean="0">
                <a:solidFill>
                  <a:srgbClr val="FF0000"/>
                </a:solidFill>
              </a:rPr>
              <a:t>70</a:t>
            </a:r>
            <a:r>
              <a:rPr lang="cs-CZ" sz="4000" dirty="0" smtClean="0"/>
              <a:t>       km</a:t>
            </a:r>
            <a:r>
              <a:rPr lang="cs-CZ" sz="4000" b="1" baseline="42000" dirty="0"/>
              <a:t>2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8 m</a:t>
            </a:r>
            <a:r>
              <a:rPr lang="cs-CZ" sz="4000" b="1" baseline="42000" dirty="0"/>
              <a:t>2</a:t>
            </a:r>
            <a:r>
              <a:rPr lang="cs-CZ" sz="4000" dirty="0" smtClean="0"/>
              <a:t> =     </a:t>
            </a:r>
            <a:r>
              <a:rPr lang="cs-CZ" sz="4000" dirty="0" smtClean="0">
                <a:solidFill>
                  <a:srgbClr val="FF0000"/>
                </a:solidFill>
              </a:rPr>
              <a:t>80 000      </a:t>
            </a:r>
            <a:r>
              <a:rPr lang="cs-CZ" sz="4000" dirty="0" smtClean="0"/>
              <a:t>cm</a:t>
            </a:r>
            <a:r>
              <a:rPr lang="cs-CZ" sz="4000" b="1" baseline="42000" dirty="0"/>
              <a:t>2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900 000 mm</a:t>
            </a:r>
            <a:r>
              <a:rPr lang="cs-CZ" sz="4000" b="1" baseline="42000" dirty="0"/>
              <a:t>2</a:t>
            </a:r>
            <a:r>
              <a:rPr lang="cs-CZ" sz="4000" dirty="0" smtClean="0"/>
              <a:t>=      </a:t>
            </a:r>
            <a:r>
              <a:rPr lang="cs-CZ" sz="4000" dirty="0" smtClean="0">
                <a:solidFill>
                  <a:srgbClr val="FF0000"/>
                </a:solidFill>
              </a:rPr>
              <a:t>90</a:t>
            </a:r>
            <a:r>
              <a:rPr lang="cs-CZ" sz="4000" dirty="0" smtClean="0"/>
              <a:t>       dm</a:t>
            </a:r>
            <a:r>
              <a:rPr lang="cs-CZ" sz="4000" b="1" baseline="42000" dirty="0"/>
              <a:t>2</a:t>
            </a:r>
            <a:r>
              <a:rPr lang="cs-CZ" sz="4000" dirty="0" smtClean="0"/>
              <a:t>          </a:t>
            </a:r>
            <a:endParaRPr lang="cs-CZ" sz="4000" b="1" baseline="42000" dirty="0" smtClean="0"/>
          </a:p>
        </p:txBody>
      </p:sp>
    </p:spTree>
    <p:extLst>
      <p:ext uri="{BB962C8B-B14F-4D97-AF65-F5344CB8AC3E}">
        <p14:creationId xmlns:p14="http://schemas.microsoft.com/office/powerpoint/2010/main" val="2468895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06253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81</TotalTime>
  <Words>293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Anotace</vt:lpstr>
      <vt:lpstr>Čtverec, obdélník</vt:lpstr>
      <vt:lpstr>Čtverec</vt:lpstr>
      <vt:lpstr>Příklad</vt:lpstr>
      <vt:lpstr>Obdélník</vt:lpstr>
      <vt:lpstr>Příklad</vt:lpstr>
      <vt:lpstr>Převody jednotek</vt:lpstr>
      <vt:lpstr>Tabulka převodů jednotek</vt:lpstr>
      <vt:lpstr>Převody</vt:lpstr>
      <vt:lpstr>Řešení - Převody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Čtverec, obdélník</dc:title>
  <dc:creator>nekvindovi</dc:creator>
  <cp:lastModifiedBy>nekvindovi</cp:lastModifiedBy>
  <cp:revision>20</cp:revision>
  <dcterms:created xsi:type="dcterms:W3CDTF">2012-09-17T15:07:25Z</dcterms:created>
  <dcterms:modified xsi:type="dcterms:W3CDTF">2013-10-17T17:52:46Z</dcterms:modified>
</cp:coreProperties>
</file>