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60" r:id="rId7"/>
    <p:sldId id="259" r:id="rId8"/>
    <p:sldId id="262" r:id="rId9"/>
    <p:sldId id="261" r:id="rId10"/>
    <p:sldId id="265" r:id="rId11"/>
    <p:sldId id="263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   </a:t>
          </a:r>
          <a:r>
            <a:rPr lang="cs-CZ" sz="1600" dirty="0" smtClean="0"/>
            <a:t>Základní škola a Mateřská škola,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VY_32_INOVACE_6B_04_Pořadí výpočtů 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70A41964-454E-43AF-9FB9-CAD013514250}" type="pres">
      <dgm:prSet presAssocID="{FBBFC3EA-9D9D-4F3A-BEA6-9C2C0E46BF20}" presName="vertSpace2" presStyleLbl="node1" presStyleIdx="0" presStyleCnt="5"/>
      <dgm:spPr/>
    </dgm:pt>
    <dgm:pt modelId="{78934772-13AB-4BFB-A9A4-F31C01FF7F8A}" type="pres">
      <dgm:prSet presAssocID="{FBBFC3EA-9D9D-4F3A-BEA6-9C2C0E46BF20}" presName="circle2" presStyleLbl="node1" presStyleIdx="1" presStyleCnt="5"/>
      <dgm:spPr/>
    </dgm:pt>
    <dgm:pt modelId="{5B2711AC-EAC4-4712-B47F-833D6B40C3E0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1CB558F6-548B-4A03-8CAF-C75F9FC9C15E}" type="pres">
      <dgm:prSet presAssocID="{019433A1-1324-4DE1-9E6F-32B851095F74}" presName="vertSpace3" presStyleLbl="node1" presStyleIdx="1" presStyleCnt="5"/>
      <dgm:spPr/>
    </dgm:pt>
    <dgm:pt modelId="{557A8FF9-6C35-41A1-910D-AF4DAFC4C49C}" type="pres">
      <dgm:prSet presAssocID="{019433A1-1324-4DE1-9E6F-32B851095F74}" presName="circle3" presStyleLbl="node1" presStyleIdx="2" presStyleCnt="5"/>
      <dgm:spPr/>
    </dgm:pt>
    <dgm:pt modelId="{A9595F96-A3DE-41AD-BB4F-8B6A0D84D76B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6E9F7EBF-A5A8-40B6-A5FD-5EFF73A3EC6D}" type="pres">
      <dgm:prSet presAssocID="{C73C7642-F245-4585-8F88-243F9FAEF6CA}" presName="vertSpace4" presStyleLbl="node1" presStyleIdx="2" presStyleCnt="5"/>
      <dgm:spPr/>
    </dgm:pt>
    <dgm:pt modelId="{EEEAEF79-460D-4CA5-B8DA-0D6628BADC78}" type="pres">
      <dgm:prSet presAssocID="{C73C7642-F245-4585-8F88-243F9FAEF6CA}" presName="circle4" presStyleLbl="node1" presStyleIdx="3" presStyleCnt="5"/>
      <dgm:spPr/>
    </dgm:pt>
    <dgm:pt modelId="{22CE0217-5B5C-4393-ACDF-3CBCEAA07A87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9ACC05DA-458A-49F4-9F5C-E183AD824313}" type="pres">
      <dgm:prSet presAssocID="{EBC41103-E2E5-4D48-9B4B-425520D3D098}" presName="vertSpace5" presStyleLbl="node1" presStyleIdx="3" presStyleCnt="5"/>
      <dgm:spPr/>
    </dgm:pt>
    <dgm:pt modelId="{B4ABC0B4-3484-4C5D-BC91-6FB107D2FB66}" type="pres">
      <dgm:prSet presAssocID="{EBC41103-E2E5-4D48-9B4B-425520D3D098}" presName="circle5" presStyleLbl="node1" presStyleIdx="4" presStyleCnt="5"/>
      <dgm:spPr/>
    </dgm:pt>
    <dgm:pt modelId="{568DD5BB-040A-46C4-93FF-720FF39DA6C6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05D9CE-7A09-422A-854C-40992B10EF33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373C7E-ABFE-432D-85F1-EBF5535FE238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D62971-6AB2-484B-AAF8-D4025D12AA03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C24294-E33F-4168-9DA8-C89F54E3B4F0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9A094F-185E-4867-B4D6-99DC4232DC28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3B9779F-D248-4B0D-A747-562AF981B344}" type="presOf" srcId="{C73C7642-F245-4585-8F88-243F9FAEF6CA}" destId="{8AD62971-6AB2-484B-AAF8-D4025D12AA03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8FFAD02-2903-41BF-85FE-787B0CE64586}" type="presOf" srcId="{FBBFC3EA-9D9D-4F3A-BEA6-9C2C0E46BF20}" destId="{9105D9CE-7A09-422A-854C-40992B10EF33}" srcOrd="1" destOrd="0" presId="urn:microsoft.com/office/officeart/2005/8/layout/target3"/>
    <dgm:cxn modelId="{11D71363-279F-43B6-86F6-8B638B0DFEBE}" type="presOf" srcId="{019433A1-1324-4DE1-9E6F-32B851095F74}" destId="{B5373C7E-ABFE-432D-85F1-EBF5535FE238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38A20B7-A6E3-4C28-B1EB-13D213C960B5}" type="presOf" srcId="{FBBFC3EA-9D9D-4F3A-BEA6-9C2C0E46BF20}" destId="{5B2711AC-EAC4-4712-B47F-833D6B40C3E0}" srcOrd="0" destOrd="0" presId="urn:microsoft.com/office/officeart/2005/8/layout/target3"/>
    <dgm:cxn modelId="{2B29191D-74DC-400C-B9A2-95CDC170AA74}" type="presOf" srcId="{C73C7642-F245-4585-8F88-243F9FAEF6CA}" destId="{22CE0217-5B5C-4393-ACDF-3CBCEAA07A87}" srcOrd="0" destOrd="0" presId="urn:microsoft.com/office/officeart/2005/8/layout/target3"/>
    <dgm:cxn modelId="{A103AE9F-39B5-4617-A6BD-734BB8639C5D}" type="presOf" srcId="{019433A1-1324-4DE1-9E6F-32B851095F74}" destId="{A9595F96-A3DE-41AD-BB4F-8B6A0D84D76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C9E71C5-8909-453F-9FAA-85DBDF757AF9}" type="presOf" srcId="{EBC41103-E2E5-4D48-9B4B-425520D3D098}" destId="{568DD5BB-040A-46C4-93FF-720FF39DA6C6}" srcOrd="0" destOrd="0" presId="urn:microsoft.com/office/officeart/2005/8/layout/target3"/>
    <dgm:cxn modelId="{831F9B8D-6604-4695-AC36-63A568004152}" type="presOf" srcId="{EBC41103-E2E5-4D48-9B4B-425520D3D098}" destId="{F3C24294-E33F-4168-9DA8-C89F54E3B4F0}" srcOrd="1" destOrd="0" presId="urn:microsoft.com/office/officeart/2005/8/layout/target3"/>
    <dgm:cxn modelId="{6AF8AFBD-9610-4C4B-88F0-3223042E2EB5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ED847F5-18D4-4FB1-B6BD-C1C496EDB10B}" type="presOf" srcId="{39F8B381-5807-488E-AC22-73DD4140ED4A}" destId="{71045F8C-00FA-488E-A7BD-E2E6753D979D}" srcOrd="0" destOrd="0" presId="urn:microsoft.com/office/officeart/2005/8/layout/target3"/>
    <dgm:cxn modelId="{B9288D2E-7120-49D3-AF84-A3B1DDB798EC}" type="presParOf" srcId="{71045F8C-00FA-488E-A7BD-E2E6753D979D}" destId="{3577EC6B-C980-4F34-8C69-4365E7B8FC8C}" srcOrd="0" destOrd="0" presId="urn:microsoft.com/office/officeart/2005/8/layout/target3"/>
    <dgm:cxn modelId="{5C642CA1-6395-42E7-9E1A-D6B22F8B367C}" type="presParOf" srcId="{71045F8C-00FA-488E-A7BD-E2E6753D979D}" destId="{6940EB87-DC1D-4BC3-9408-9AC2E1FFC039}" srcOrd="1" destOrd="0" presId="urn:microsoft.com/office/officeart/2005/8/layout/target3"/>
    <dgm:cxn modelId="{C65DB0FB-4FAF-4140-9FE0-0BDCD6A10AF2}" type="presParOf" srcId="{71045F8C-00FA-488E-A7BD-E2E6753D979D}" destId="{BC35EE03-4121-4EF9-923D-7CB6D30D358D}" srcOrd="2" destOrd="0" presId="urn:microsoft.com/office/officeart/2005/8/layout/target3"/>
    <dgm:cxn modelId="{45ED9CC5-BAF5-4AF1-BF49-8990819034B7}" type="presParOf" srcId="{71045F8C-00FA-488E-A7BD-E2E6753D979D}" destId="{70A41964-454E-43AF-9FB9-CAD013514250}" srcOrd="3" destOrd="0" presId="urn:microsoft.com/office/officeart/2005/8/layout/target3"/>
    <dgm:cxn modelId="{0A8D2A4B-4403-48E1-BC6D-89F165D0F56A}" type="presParOf" srcId="{71045F8C-00FA-488E-A7BD-E2E6753D979D}" destId="{78934772-13AB-4BFB-A9A4-F31C01FF7F8A}" srcOrd="4" destOrd="0" presId="urn:microsoft.com/office/officeart/2005/8/layout/target3"/>
    <dgm:cxn modelId="{95BC7CD0-4720-44D9-A3EC-ECD9E0F5509C}" type="presParOf" srcId="{71045F8C-00FA-488E-A7BD-E2E6753D979D}" destId="{5B2711AC-EAC4-4712-B47F-833D6B40C3E0}" srcOrd="5" destOrd="0" presId="urn:microsoft.com/office/officeart/2005/8/layout/target3"/>
    <dgm:cxn modelId="{199BB8AF-6DD8-4F04-826C-1F81D43EE4B0}" type="presParOf" srcId="{71045F8C-00FA-488E-A7BD-E2E6753D979D}" destId="{1CB558F6-548B-4A03-8CAF-C75F9FC9C15E}" srcOrd="6" destOrd="0" presId="urn:microsoft.com/office/officeart/2005/8/layout/target3"/>
    <dgm:cxn modelId="{82308F0C-1C69-41F3-8060-CC730ABEF75A}" type="presParOf" srcId="{71045F8C-00FA-488E-A7BD-E2E6753D979D}" destId="{557A8FF9-6C35-41A1-910D-AF4DAFC4C49C}" srcOrd="7" destOrd="0" presId="urn:microsoft.com/office/officeart/2005/8/layout/target3"/>
    <dgm:cxn modelId="{F129FD49-9973-4718-ACF6-007178EF9697}" type="presParOf" srcId="{71045F8C-00FA-488E-A7BD-E2E6753D979D}" destId="{A9595F96-A3DE-41AD-BB4F-8B6A0D84D76B}" srcOrd="8" destOrd="0" presId="urn:microsoft.com/office/officeart/2005/8/layout/target3"/>
    <dgm:cxn modelId="{4C996787-A31F-4C07-9A98-E0C411A2BE60}" type="presParOf" srcId="{71045F8C-00FA-488E-A7BD-E2E6753D979D}" destId="{6E9F7EBF-A5A8-40B6-A5FD-5EFF73A3EC6D}" srcOrd="9" destOrd="0" presId="urn:microsoft.com/office/officeart/2005/8/layout/target3"/>
    <dgm:cxn modelId="{0B19F9F0-A30D-4E9F-9A58-5B6901F62BC4}" type="presParOf" srcId="{71045F8C-00FA-488E-A7BD-E2E6753D979D}" destId="{EEEAEF79-460D-4CA5-B8DA-0D6628BADC78}" srcOrd="10" destOrd="0" presId="urn:microsoft.com/office/officeart/2005/8/layout/target3"/>
    <dgm:cxn modelId="{E2911AF6-17F1-47F4-8980-49B0FDF60C57}" type="presParOf" srcId="{71045F8C-00FA-488E-A7BD-E2E6753D979D}" destId="{22CE0217-5B5C-4393-ACDF-3CBCEAA07A87}" srcOrd="11" destOrd="0" presId="urn:microsoft.com/office/officeart/2005/8/layout/target3"/>
    <dgm:cxn modelId="{A4EDC01F-E99E-488A-A0B2-4BB6B77647E8}" type="presParOf" srcId="{71045F8C-00FA-488E-A7BD-E2E6753D979D}" destId="{9ACC05DA-458A-49F4-9F5C-E183AD824313}" srcOrd="12" destOrd="0" presId="urn:microsoft.com/office/officeart/2005/8/layout/target3"/>
    <dgm:cxn modelId="{ABCC494B-397B-4F49-AD65-2A7CE7A101E9}" type="presParOf" srcId="{71045F8C-00FA-488E-A7BD-E2E6753D979D}" destId="{B4ABC0B4-3484-4C5D-BC91-6FB107D2FB66}" srcOrd="13" destOrd="0" presId="urn:microsoft.com/office/officeart/2005/8/layout/target3"/>
    <dgm:cxn modelId="{5ACFBCA0-6264-4A21-A04F-A3616855FEFE}" type="presParOf" srcId="{71045F8C-00FA-488E-A7BD-E2E6753D979D}" destId="{568DD5BB-040A-46C4-93FF-720FF39DA6C6}" srcOrd="14" destOrd="0" presId="urn:microsoft.com/office/officeart/2005/8/layout/target3"/>
    <dgm:cxn modelId="{9CC70E82-176F-4459-A13A-C328B2AB116A}" type="presParOf" srcId="{71045F8C-00FA-488E-A7BD-E2E6753D979D}" destId="{4D19AB04-24FA-40C2-B203-52AE3D15E171}" srcOrd="15" destOrd="0" presId="urn:microsoft.com/office/officeart/2005/8/layout/target3"/>
    <dgm:cxn modelId="{6E6F0984-0A56-41D0-BD50-AD9B7F4FF7D4}" type="presParOf" srcId="{71045F8C-00FA-488E-A7BD-E2E6753D979D}" destId="{9105D9CE-7A09-422A-854C-40992B10EF33}" srcOrd="16" destOrd="0" presId="urn:microsoft.com/office/officeart/2005/8/layout/target3"/>
    <dgm:cxn modelId="{93CEE9F8-ABC8-49AB-A6E1-52D8887DBCDC}" type="presParOf" srcId="{71045F8C-00FA-488E-A7BD-E2E6753D979D}" destId="{B5373C7E-ABFE-432D-85F1-EBF5535FE238}" srcOrd="17" destOrd="0" presId="urn:microsoft.com/office/officeart/2005/8/layout/target3"/>
    <dgm:cxn modelId="{11C09BC4-7AE8-4B3B-9313-9991D8A984C5}" type="presParOf" srcId="{71045F8C-00FA-488E-A7BD-E2E6753D979D}" destId="{8AD62971-6AB2-484B-AAF8-D4025D12AA03}" srcOrd="18" destOrd="0" presId="urn:microsoft.com/office/officeart/2005/8/layout/target3"/>
    <dgm:cxn modelId="{3C674D58-B58A-49DF-B519-06782A85C0E2}" type="presParOf" srcId="{71045F8C-00FA-488E-A7BD-E2E6753D979D}" destId="{F3C24294-E33F-4168-9DA8-C89F54E3B4F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Základní škola a Mateřská škola, Police nad Metují, okres Náchod</a:t>
          </a:r>
          <a:endParaRPr lang="cs-CZ" sz="1600" kern="1200" dirty="0"/>
        </a:p>
      </dsp:txBody>
      <dsp:txXfrm>
        <a:off x="2052228" y="0"/>
        <a:ext cx="5796643" cy="656712"/>
      </dsp:txXfrm>
    </dsp:sp>
    <dsp:sp modelId="{78934772-13AB-4BFB-A9A4-F31C01FF7F8A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2711AC-EAC4-4712-B47F-833D6B40C3E0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Autor: </a:t>
          </a:r>
          <a:r>
            <a:rPr lang="cs-CZ" sz="2100" kern="1200" dirty="0" smtClean="0"/>
            <a:t> Mgr. Kateřina Nekvindová</a:t>
          </a:r>
          <a:endParaRPr lang="cs-CZ" sz="2100" kern="1200" dirty="0"/>
        </a:p>
      </dsp:txBody>
      <dsp:txXfrm>
        <a:off x="2052228" y="656712"/>
        <a:ext cx="5796643" cy="656712"/>
      </dsp:txXfrm>
    </dsp:sp>
    <dsp:sp modelId="{557A8FF9-6C35-41A1-910D-AF4DAFC4C49C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595F96-A3DE-41AD-BB4F-8B6A0D84D76B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: </a:t>
          </a:r>
          <a:r>
            <a:rPr lang="cs-CZ" sz="2100" kern="1200" dirty="0" smtClean="0"/>
            <a:t>VY_32_INOVACE_6B_04_Pořadí výpočtů I</a:t>
          </a:r>
          <a:endParaRPr lang="cs-CZ" sz="2100" kern="1200" dirty="0"/>
        </a:p>
      </dsp:txBody>
      <dsp:txXfrm>
        <a:off x="2052228" y="1313425"/>
        <a:ext cx="5796643" cy="656712"/>
      </dsp:txXfrm>
    </dsp:sp>
    <dsp:sp modelId="{EEEAEF79-460D-4CA5-B8DA-0D6628BADC78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CE0217-5B5C-4393-ACDF-3CBCEAA07A87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Matematika 5. ročník</a:t>
          </a:r>
          <a:endParaRPr lang="cs-CZ" sz="2100" kern="1200" dirty="0"/>
        </a:p>
      </dsp:txBody>
      <dsp:txXfrm>
        <a:off x="2052228" y="1970138"/>
        <a:ext cx="5796643" cy="656712"/>
      </dsp:txXfrm>
    </dsp:sp>
    <dsp:sp modelId="{B4ABC0B4-3484-4C5D-BC91-6FB107D2FB66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8DD5BB-040A-46C4-93FF-720FF39DA6C6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Číslo projektu</a:t>
          </a:r>
          <a:r>
            <a:rPr lang="cs-CZ" sz="2100" kern="1200" dirty="0" smtClean="0"/>
            <a:t>: CZ.1.07/1.4.00/21.1431</a:t>
          </a:r>
          <a:endParaRPr lang="cs-CZ" sz="2100" kern="1200" dirty="0"/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06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066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252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689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218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352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964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0733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991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94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256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0182B-9777-429C-8268-1A9B374671E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2545F-B248-452E-8203-41C40EB4A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56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59529380"/>
              </p:ext>
            </p:extLst>
          </p:nvPr>
        </p:nvGraphicFramePr>
        <p:xfrm>
          <a:off x="828415" y="1772816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995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k výkladu látky, kdy postupně provádí žáky pořadím výpočtů. Dále nabízí možnost procvičení a osvojení látky interaktivním řešením. Lze příklady i vytisknout pro souběžnou práci </a:t>
            </a:r>
            <a:r>
              <a:rPr lang="cs-CZ" smtClean="0"/>
              <a:t>do sešitů.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255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7030A0"/>
                </a:solidFill>
              </a:rPr>
              <a:t>Pořadí výpočtů</a:t>
            </a:r>
            <a:endParaRPr lang="cs-CZ" sz="9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32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1136" y="548680"/>
            <a:ext cx="7488832" cy="1008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800" dirty="0" smtClean="0"/>
              <a:t>24 - 12 : 6 + 8 . 3 + (15 – 8 ) =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69710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Počítáme v pořadí: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59317" y="1469710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 . Závorka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91889" y="2333884"/>
            <a:ext cx="66247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 24 - 12 : 6 + 8 . 3 + </a:t>
            </a:r>
            <a:r>
              <a:rPr lang="cs-CZ" sz="4800" dirty="0" smtClean="0">
                <a:solidFill>
                  <a:schemeClr val="accent1"/>
                </a:solidFill>
              </a:rPr>
              <a:t>7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3164881"/>
            <a:ext cx="61926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2</a:t>
            </a:r>
            <a:r>
              <a:rPr lang="cs-CZ" sz="4800" dirty="0" smtClean="0">
                <a:solidFill>
                  <a:srgbClr val="FF0000"/>
                </a:solidFill>
              </a:rPr>
              <a:t> . Násobení, dělení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49664" y="3995877"/>
            <a:ext cx="47091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 24 - </a:t>
            </a:r>
            <a:r>
              <a:rPr lang="cs-CZ" sz="4800" dirty="0" smtClean="0">
                <a:solidFill>
                  <a:schemeClr val="accent1"/>
                </a:solidFill>
              </a:rPr>
              <a:t>2</a:t>
            </a:r>
            <a:r>
              <a:rPr lang="cs-CZ" sz="4800" dirty="0" smtClean="0"/>
              <a:t> + </a:t>
            </a:r>
            <a:r>
              <a:rPr lang="cs-CZ" sz="4800" dirty="0" smtClean="0">
                <a:solidFill>
                  <a:schemeClr val="accent1"/>
                </a:solidFill>
              </a:rPr>
              <a:t>24</a:t>
            </a:r>
            <a:r>
              <a:rPr lang="cs-CZ" sz="4800" dirty="0" smtClean="0"/>
              <a:t> + 7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84081" y="4826873"/>
            <a:ext cx="61926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3 . Sčítání, odčítání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38209" y="5663085"/>
            <a:ext cx="1442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 </a:t>
            </a:r>
            <a:r>
              <a:rPr lang="cs-CZ" sz="4800" dirty="0" smtClean="0">
                <a:solidFill>
                  <a:schemeClr val="accent1"/>
                </a:solidFill>
              </a:rPr>
              <a:t>53</a:t>
            </a:r>
            <a:endParaRPr lang="cs-CZ" sz="4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04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smtClean="0">
                <a:effectLst/>
              </a:rPr>
              <a:t>15 + 3 . 2 =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47 – 25 : 5 =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15 . 7 – 24 : 8 + 13 = 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12 . 3 + 4 . 16 =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8 . (12 + 7) =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87 – 75 : (12 – 9) =</a:t>
            </a:r>
          </a:p>
          <a:p>
            <a:pPr marL="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2576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Zkontroluj si výsledek: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dirty="0" smtClean="0">
                <a:effectLst/>
              </a:rPr>
              <a:t>15 + 3 . 2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21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47 – 25 : 5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42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15 . 7 – 24 : 8 + 13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115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12 . 3 + 4 . 16 </a:t>
            </a:r>
            <a:r>
              <a:rPr lang="cs-CZ" sz="4400" smtClean="0">
                <a:effectLst/>
              </a:rPr>
              <a:t>= </a:t>
            </a:r>
            <a:r>
              <a:rPr lang="cs-CZ" sz="4400" smtClean="0">
                <a:solidFill>
                  <a:srgbClr val="FF0000"/>
                </a:solidFill>
                <a:effectLst/>
              </a:rPr>
              <a:t>100</a:t>
            </a:r>
            <a:endParaRPr lang="cs-CZ" sz="4400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8 . (12 + 7)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152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87 – 75 : (12 – 9)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62</a:t>
            </a:r>
          </a:p>
          <a:p>
            <a:pPr marL="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74410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>
                <a:effectLst/>
              </a:rPr>
              <a:t>15 . 8 – 48 + 21: 7 = 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22 + 4 . 13 = 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75 + 39 : 3 – 25 = 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72 : 6 + 12 + 8 . 8 = 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3 . 7 + (92 : 4 + 12) = 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40 . 5 – (12 + 5 . 6) =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příklady: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59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>
                <a:effectLst/>
              </a:rPr>
              <a:t>15 . 8 – 48 + 21: 7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75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22 + 4 . 13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74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75 + 39 : 3 – 25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63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72 : 6 + 12 + 8 . 8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88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3 . 7 + (92 : 4 + 12) = 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56</a:t>
            </a:r>
          </a:p>
          <a:p>
            <a:pPr marL="0" indent="0">
              <a:buNone/>
            </a:pPr>
            <a:r>
              <a:rPr lang="cs-CZ" sz="4400" dirty="0" smtClean="0">
                <a:effectLst/>
              </a:rPr>
              <a:t>40 . 5 – (12 + 5 . 6) =</a:t>
            </a:r>
            <a:r>
              <a:rPr lang="cs-CZ" sz="4400" dirty="0" smtClean="0">
                <a:solidFill>
                  <a:srgbClr val="FF0000"/>
                </a:solidFill>
                <a:effectLst/>
              </a:rPr>
              <a:t>158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Zkontroluj si výsledek: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316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ještě pár příkladů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800" dirty="0" smtClean="0">
                <a:effectLst/>
              </a:rPr>
              <a:t>2 . 15 : 5 - 4 + 8 . 3 = 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5 + 8 . 6 – 12 . 3 + 7 . 6 = 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22 – (8 + 24 : 4) + 3 . 17 = 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31 + 135 : 9 + 7 . 6 = </a:t>
            </a:r>
            <a:endParaRPr lang="cs-CZ" sz="4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5102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Zkontroluj si výsledek: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800" dirty="0" smtClean="0">
                <a:effectLst/>
              </a:rPr>
              <a:t>2 . 15 : 5 - 4 + 8 . 3 = </a:t>
            </a:r>
            <a:r>
              <a:rPr lang="cs-CZ" sz="4800" dirty="0" smtClean="0">
                <a:solidFill>
                  <a:srgbClr val="FF0000"/>
                </a:solidFill>
                <a:effectLst/>
              </a:rPr>
              <a:t>26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5 + 8 . 6 – 12 . 3 + 7 . 6 = </a:t>
            </a:r>
            <a:r>
              <a:rPr lang="cs-CZ" sz="4800" dirty="0" smtClean="0">
                <a:solidFill>
                  <a:srgbClr val="FF0000"/>
                </a:solidFill>
                <a:effectLst/>
              </a:rPr>
              <a:t>51</a:t>
            </a: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22 – (8 + 24 : 4) + 3 . 17 = </a:t>
            </a:r>
            <a:r>
              <a:rPr lang="cs-CZ" sz="4800" dirty="0" smtClean="0">
                <a:solidFill>
                  <a:srgbClr val="FF0000"/>
                </a:solidFill>
                <a:effectLst/>
              </a:rPr>
              <a:t>59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31 + 135 : 9 + 7 . 6 = </a:t>
            </a:r>
            <a:r>
              <a:rPr lang="cs-CZ" sz="4800" dirty="0" smtClean="0">
                <a:solidFill>
                  <a:srgbClr val="FF0000"/>
                </a:solidFill>
                <a:effectLst/>
              </a:rPr>
              <a:t>88</a:t>
            </a:r>
            <a:endParaRPr lang="cs-CZ" sz="4800" dirty="0"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6865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24744"/>
            <a:ext cx="7704856" cy="216024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000" dirty="0" smtClean="0"/>
              <a:t>Teď již jistě </a:t>
            </a:r>
          </a:p>
          <a:p>
            <a:pPr marL="0" indent="0" algn="ctr">
              <a:buNone/>
            </a:pPr>
            <a:r>
              <a:rPr lang="cs-CZ" sz="6000" dirty="0" smtClean="0"/>
              <a:t>výpočty zvládáš!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789040"/>
            <a:ext cx="6673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Jsi šikula!!!</a:t>
            </a:r>
          </a:p>
        </p:txBody>
      </p:sp>
    </p:spTree>
    <p:extLst>
      <p:ext uri="{BB962C8B-B14F-4D97-AF65-F5344CB8AC3E}">
        <p14:creationId xmlns:p14="http://schemas.microsoft.com/office/powerpoint/2010/main" val="160617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v</a:t>
            </a:r>
            <a:r>
              <a:rPr lang="cs-CZ" smtClean="0"/>
              <a:t>lastní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7494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492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Pořadí výpočtů</vt:lpstr>
      <vt:lpstr>Prezentace aplikace PowerPoint</vt:lpstr>
      <vt:lpstr>Počítej příklady:</vt:lpstr>
      <vt:lpstr>Zkontroluj si výsledek:</vt:lpstr>
      <vt:lpstr>Počítej příklady:</vt:lpstr>
      <vt:lpstr>Zkontroluj si výsledek:</vt:lpstr>
      <vt:lpstr>A ještě pár příkladů …</vt:lpstr>
      <vt:lpstr>Zkontroluj si výsledek: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Pořadí výpočtů</dc:title>
  <dc:creator>nekvindovi</dc:creator>
  <cp:lastModifiedBy>nekvindovi</cp:lastModifiedBy>
  <cp:revision>9</cp:revision>
  <dcterms:created xsi:type="dcterms:W3CDTF">2012-10-04T19:08:53Z</dcterms:created>
  <dcterms:modified xsi:type="dcterms:W3CDTF">2013-01-20T13:55:16Z</dcterms:modified>
</cp:coreProperties>
</file>