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7" r:id="rId5"/>
    <p:sldId id="261" r:id="rId6"/>
    <p:sldId id="260" r:id="rId7"/>
    <p:sldId id="265" r:id="rId8"/>
    <p:sldId id="267" r:id="rId9"/>
    <p:sldId id="268" r:id="rId10"/>
    <p:sldId id="258" r:id="rId11"/>
    <p:sldId id="259" r:id="rId12"/>
    <p:sldId id="262" r:id="rId13"/>
    <p:sldId id="264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   </a:t>
          </a:r>
          <a:r>
            <a:rPr lang="cs-CZ" sz="1600" dirty="0" smtClean="0"/>
            <a:t>Základní škola a Mateřská škola, Police nad Metují, okres Náchod</a:t>
          </a:r>
          <a:endParaRPr lang="cs-CZ" sz="16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VY_32_INOVACE_6B_05_Pořadí výpočtů II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2D8AC018-EA2C-4224-8D7C-C047432A7D14}" type="pres">
      <dgm:prSet presAssocID="{FBBFC3EA-9D9D-4F3A-BEA6-9C2C0E46BF20}" presName="vertSpace2" presStyleLbl="node1" presStyleIdx="0" presStyleCnt="5"/>
      <dgm:spPr/>
    </dgm:pt>
    <dgm:pt modelId="{70B561A6-8051-4C57-8090-FBA2C41B1C2D}" type="pres">
      <dgm:prSet presAssocID="{FBBFC3EA-9D9D-4F3A-BEA6-9C2C0E46BF20}" presName="circle2" presStyleLbl="node1" presStyleIdx="1" presStyleCnt="5"/>
      <dgm:spPr/>
    </dgm:pt>
    <dgm:pt modelId="{6EDF322C-3E24-439A-85A3-7DCDB66DEDDF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86452E03-67A0-4434-8F95-E5F0133C310E}" type="pres">
      <dgm:prSet presAssocID="{019433A1-1324-4DE1-9E6F-32B851095F74}" presName="vertSpace3" presStyleLbl="node1" presStyleIdx="1" presStyleCnt="5"/>
      <dgm:spPr/>
    </dgm:pt>
    <dgm:pt modelId="{EE4EF686-F70E-4FA8-9E5C-5AF893139280}" type="pres">
      <dgm:prSet presAssocID="{019433A1-1324-4DE1-9E6F-32B851095F74}" presName="circle3" presStyleLbl="node1" presStyleIdx="2" presStyleCnt="5"/>
      <dgm:spPr/>
    </dgm:pt>
    <dgm:pt modelId="{B3F26EBE-D3E0-43AE-A3F1-D8C352285E0E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0A0EA904-EE43-47B2-8C62-553D0334B9E3}" type="pres">
      <dgm:prSet presAssocID="{C73C7642-F245-4585-8F88-243F9FAEF6CA}" presName="vertSpace4" presStyleLbl="node1" presStyleIdx="2" presStyleCnt="5"/>
      <dgm:spPr/>
    </dgm:pt>
    <dgm:pt modelId="{CA7207F7-1BE8-40F0-9B40-A2460F9D25FA}" type="pres">
      <dgm:prSet presAssocID="{C73C7642-F245-4585-8F88-243F9FAEF6CA}" presName="circle4" presStyleLbl="node1" presStyleIdx="3" presStyleCnt="5"/>
      <dgm:spPr/>
    </dgm:pt>
    <dgm:pt modelId="{F5E9CB35-40AB-46A1-98AA-C424044FD7C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DA72C3BD-9D36-470B-94AB-CD97034CC439}" type="pres">
      <dgm:prSet presAssocID="{EBC41103-E2E5-4D48-9B4B-425520D3D098}" presName="vertSpace5" presStyleLbl="node1" presStyleIdx="3" presStyleCnt="5"/>
      <dgm:spPr/>
    </dgm:pt>
    <dgm:pt modelId="{770BC698-810B-4921-B3EB-782BF4224683}" type="pres">
      <dgm:prSet presAssocID="{EBC41103-E2E5-4D48-9B4B-425520D3D098}" presName="circle5" presStyleLbl="node1" presStyleIdx="4" presStyleCnt="5"/>
      <dgm:spPr/>
    </dgm:pt>
    <dgm:pt modelId="{04C76046-2F91-4EFA-BAEF-DA5E4B078672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455300-036A-4F96-9AEC-AFEE030930FD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21963C-02B3-4B5A-914F-2F4C5A5A9E4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406B0C-4AFA-4008-B814-E3D08D669B63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AEE895-7040-45AD-BEF7-15EAFCFBA10B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5E2BADD-6A0C-4735-AEED-647444FCAB86}" type="presOf" srcId="{EBC41103-E2E5-4D48-9B4B-425520D3D098}" destId="{04C76046-2F91-4EFA-BAEF-DA5E4B078672}" srcOrd="0" destOrd="0" presId="urn:microsoft.com/office/officeart/2005/8/layout/target3"/>
    <dgm:cxn modelId="{48ED64E4-78A9-49BF-B00F-6F747F92F78D}" type="presOf" srcId="{FBBFC3EA-9D9D-4F3A-BEA6-9C2C0E46BF20}" destId="{6EDF322C-3E24-439A-85A3-7DCDB66DEDDF}" srcOrd="0" destOrd="0" presId="urn:microsoft.com/office/officeart/2005/8/layout/target3"/>
    <dgm:cxn modelId="{EE3F3E09-58C4-4A2D-8825-41776D7147DF}" type="presOf" srcId="{019433A1-1324-4DE1-9E6F-32B851095F74}" destId="{1521963C-02B3-4B5A-914F-2F4C5A5A9E4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81F7E3-B22B-462A-B619-7463DC58F7AB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496A2A5-C6FB-45E9-8B1A-1F3391F2B6AC}" type="presOf" srcId="{FBBFC3EA-9D9D-4F3A-BEA6-9C2C0E46BF20}" destId="{E9455300-036A-4F96-9AEC-AFEE030930FD}" srcOrd="1" destOrd="0" presId="urn:microsoft.com/office/officeart/2005/8/layout/target3"/>
    <dgm:cxn modelId="{2A388C4E-CFE3-412A-BFDA-16015B1A1E3D}" type="presOf" srcId="{C73C7642-F245-4585-8F88-243F9FAEF6CA}" destId="{6A406B0C-4AFA-4008-B814-E3D08D669B63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12EC8BA-BEB1-4542-B80B-99D223485F17}" type="presOf" srcId="{445C7998-7549-48B0-BD68-D4F0167F02E5}" destId="{BC35EE03-4121-4EF9-923D-7CB6D30D358D}" srcOrd="0" destOrd="0" presId="urn:microsoft.com/office/officeart/2005/8/layout/target3"/>
    <dgm:cxn modelId="{C6888E89-3CCD-40B1-86D0-F3E46893EA3F}" type="presOf" srcId="{EBC41103-E2E5-4D48-9B4B-425520D3D098}" destId="{86AEE895-7040-45AD-BEF7-15EAFCFBA10B}" srcOrd="1" destOrd="0" presId="urn:microsoft.com/office/officeart/2005/8/layout/target3"/>
    <dgm:cxn modelId="{F9094BFF-1226-415E-BE8A-E2E87278166A}" type="presOf" srcId="{019433A1-1324-4DE1-9E6F-32B851095F74}" destId="{B3F26EBE-D3E0-43AE-A3F1-D8C352285E0E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9004AE4-DE61-4DD4-A9EA-CD8BE0FB5CCB}" type="presOf" srcId="{C73C7642-F245-4585-8F88-243F9FAEF6CA}" destId="{F5E9CB35-40AB-46A1-98AA-C424044FD7C3}" srcOrd="0" destOrd="0" presId="urn:microsoft.com/office/officeart/2005/8/layout/target3"/>
    <dgm:cxn modelId="{00370C32-0E02-4B44-A7C6-F88F3EDC8837}" type="presOf" srcId="{445C7998-7549-48B0-BD68-D4F0167F02E5}" destId="{4D19AB04-24FA-40C2-B203-52AE3D15E171}" srcOrd="1" destOrd="0" presId="urn:microsoft.com/office/officeart/2005/8/layout/target3"/>
    <dgm:cxn modelId="{7D38A00B-3581-4D6C-829F-715FE778D8D6}" type="presParOf" srcId="{71045F8C-00FA-488E-A7BD-E2E6753D979D}" destId="{3577EC6B-C980-4F34-8C69-4365E7B8FC8C}" srcOrd="0" destOrd="0" presId="urn:microsoft.com/office/officeart/2005/8/layout/target3"/>
    <dgm:cxn modelId="{253B0BC5-78E9-44EA-A99F-30A5CF247B4F}" type="presParOf" srcId="{71045F8C-00FA-488E-A7BD-E2E6753D979D}" destId="{6940EB87-DC1D-4BC3-9408-9AC2E1FFC039}" srcOrd="1" destOrd="0" presId="urn:microsoft.com/office/officeart/2005/8/layout/target3"/>
    <dgm:cxn modelId="{47F2F039-8D7A-4FB3-B297-CB0A7E0C213C}" type="presParOf" srcId="{71045F8C-00FA-488E-A7BD-E2E6753D979D}" destId="{BC35EE03-4121-4EF9-923D-7CB6D30D358D}" srcOrd="2" destOrd="0" presId="urn:microsoft.com/office/officeart/2005/8/layout/target3"/>
    <dgm:cxn modelId="{6981AAD9-1EA5-4A91-854D-EA3DA37CD6D0}" type="presParOf" srcId="{71045F8C-00FA-488E-A7BD-E2E6753D979D}" destId="{2D8AC018-EA2C-4224-8D7C-C047432A7D14}" srcOrd="3" destOrd="0" presId="urn:microsoft.com/office/officeart/2005/8/layout/target3"/>
    <dgm:cxn modelId="{5AE95073-DAD6-4E90-AB1A-6BCBD3FFDAFC}" type="presParOf" srcId="{71045F8C-00FA-488E-A7BD-E2E6753D979D}" destId="{70B561A6-8051-4C57-8090-FBA2C41B1C2D}" srcOrd="4" destOrd="0" presId="urn:microsoft.com/office/officeart/2005/8/layout/target3"/>
    <dgm:cxn modelId="{0CE1B18E-22EA-4F94-AB1D-21A90BEB9636}" type="presParOf" srcId="{71045F8C-00FA-488E-A7BD-E2E6753D979D}" destId="{6EDF322C-3E24-439A-85A3-7DCDB66DEDDF}" srcOrd="5" destOrd="0" presId="urn:microsoft.com/office/officeart/2005/8/layout/target3"/>
    <dgm:cxn modelId="{C7317C5A-5775-4908-B1C6-A31AD7258F4D}" type="presParOf" srcId="{71045F8C-00FA-488E-A7BD-E2E6753D979D}" destId="{86452E03-67A0-4434-8F95-E5F0133C310E}" srcOrd="6" destOrd="0" presId="urn:microsoft.com/office/officeart/2005/8/layout/target3"/>
    <dgm:cxn modelId="{FFC86115-44D2-42D3-9315-C31F8895412F}" type="presParOf" srcId="{71045F8C-00FA-488E-A7BD-E2E6753D979D}" destId="{EE4EF686-F70E-4FA8-9E5C-5AF893139280}" srcOrd="7" destOrd="0" presId="urn:microsoft.com/office/officeart/2005/8/layout/target3"/>
    <dgm:cxn modelId="{C212C2C2-0FAB-40AF-AECA-0FA25A869EEA}" type="presParOf" srcId="{71045F8C-00FA-488E-A7BD-E2E6753D979D}" destId="{B3F26EBE-D3E0-43AE-A3F1-D8C352285E0E}" srcOrd="8" destOrd="0" presId="urn:microsoft.com/office/officeart/2005/8/layout/target3"/>
    <dgm:cxn modelId="{B944A266-E307-44FC-9734-F555BB8459C8}" type="presParOf" srcId="{71045F8C-00FA-488E-A7BD-E2E6753D979D}" destId="{0A0EA904-EE43-47B2-8C62-553D0334B9E3}" srcOrd="9" destOrd="0" presId="urn:microsoft.com/office/officeart/2005/8/layout/target3"/>
    <dgm:cxn modelId="{28F2A24D-25E0-49C7-AA85-E5A93696AAD9}" type="presParOf" srcId="{71045F8C-00FA-488E-A7BD-E2E6753D979D}" destId="{CA7207F7-1BE8-40F0-9B40-A2460F9D25FA}" srcOrd="10" destOrd="0" presId="urn:microsoft.com/office/officeart/2005/8/layout/target3"/>
    <dgm:cxn modelId="{74147D34-BE16-469E-A042-B1DD7F579177}" type="presParOf" srcId="{71045F8C-00FA-488E-A7BD-E2E6753D979D}" destId="{F5E9CB35-40AB-46A1-98AA-C424044FD7C3}" srcOrd="11" destOrd="0" presId="urn:microsoft.com/office/officeart/2005/8/layout/target3"/>
    <dgm:cxn modelId="{537C3DF7-7BB9-4989-89E6-530A09796B31}" type="presParOf" srcId="{71045F8C-00FA-488E-A7BD-E2E6753D979D}" destId="{DA72C3BD-9D36-470B-94AB-CD97034CC439}" srcOrd="12" destOrd="0" presId="urn:microsoft.com/office/officeart/2005/8/layout/target3"/>
    <dgm:cxn modelId="{15AAA056-0392-47F7-99BB-E9805061E648}" type="presParOf" srcId="{71045F8C-00FA-488E-A7BD-E2E6753D979D}" destId="{770BC698-810B-4921-B3EB-782BF4224683}" srcOrd="13" destOrd="0" presId="urn:microsoft.com/office/officeart/2005/8/layout/target3"/>
    <dgm:cxn modelId="{8E1705D5-17C7-4829-8248-A0323BA912C7}" type="presParOf" srcId="{71045F8C-00FA-488E-A7BD-E2E6753D979D}" destId="{04C76046-2F91-4EFA-BAEF-DA5E4B078672}" srcOrd="14" destOrd="0" presId="urn:microsoft.com/office/officeart/2005/8/layout/target3"/>
    <dgm:cxn modelId="{48641CEF-8C9E-42E9-A5D8-B4E32F5E324E}" type="presParOf" srcId="{71045F8C-00FA-488E-A7BD-E2E6753D979D}" destId="{4D19AB04-24FA-40C2-B203-52AE3D15E171}" srcOrd="15" destOrd="0" presId="urn:microsoft.com/office/officeart/2005/8/layout/target3"/>
    <dgm:cxn modelId="{6BB398C4-05D8-4080-A929-12A1F772EB25}" type="presParOf" srcId="{71045F8C-00FA-488E-A7BD-E2E6753D979D}" destId="{E9455300-036A-4F96-9AEC-AFEE030930FD}" srcOrd="16" destOrd="0" presId="urn:microsoft.com/office/officeart/2005/8/layout/target3"/>
    <dgm:cxn modelId="{272AA15C-D1CB-434E-BB65-CEE6D1F96B3F}" type="presParOf" srcId="{71045F8C-00FA-488E-A7BD-E2E6753D979D}" destId="{1521963C-02B3-4B5A-914F-2F4C5A5A9E47}" srcOrd="17" destOrd="0" presId="urn:microsoft.com/office/officeart/2005/8/layout/target3"/>
    <dgm:cxn modelId="{BC88B2D6-E38A-46D2-ABDC-8D7AEA0F1A49}" type="presParOf" srcId="{71045F8C-00FA-488E-A7BD-E2E6753D979D}" destId="{6A406B0C-4AFA-4008-B814-E3D08D669B63}" srcOrd="18" destOrd="0" presId="urn:microsoft.com/office/officeart/2005/8/layout/target3"/>
    <dgm:cxn modelId="{50A98165-4355-4329-9906-7D84F8FEA628}" type="presParOf" srcId="{71045F8C-00FA-488E-A7BD-E2E6753D979D}" destId="{86AEE895-7040-45AD-BEF7-15EAFCFBA10B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52228" y="0"/>
          <a:ext cx="5652628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Základní škola a Mateřská škola, Police nad Metují, okres Náchod</a:t>
          </a:r>
          <a:endParaRPr lang="cs-CZ" sz="1600" kern="1200" dirty="0"/>
        </a:p>
      </dsp:txBody>
      <dsp:txXfrm>
        <a:off x="2052228" y="0"/>
        <a:ext cx="5652628" cy="656712"/>
      </dsp:txXfrm>
    </dsp:sp>
    <dsp:sp modelId="{70B561A6-8051-4C57-8090-FBA2C41B1C2D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DF322C-3E24-439A-85A3-7DCDB66DEDDF}">
      <dsp:nvSpPr>
        <dsp:cNvPr id="0" name=""/>
        <dsp:cNvSpPr/>
      </dsp:nvSpPr>
      <dsp:spPr>
        <a:xfrm>
          <a:off x="2052228" y="656712"/>
          <a:ext cx="5652628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Autor: </a:t>
          </a:r>
          <a:r>
            <a:rPr lang="cs-CZ" sz="2000" kern="1200" dirty="0" smtClean="0"/>
            <a:t> Mgr. Kateřina Nekvindová</a:t>
          </a:r>
          <a:endParaRPr lang="cs-CZ" sz="2000" kern="1200" dirty="0"/>
        </a:p>
      </dsp:txBody>
      <dsp:txXfrm>
        <a:off x="2052228" y="656712"/>
        <a:ext cx="5652628" cy="656712"/>
      </dsp:txXfrm>
    </dsp:sp>
    <dsp:sp modelId="{EE4EF686-F70E-4FA8-9E5C-5AF893139280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F26EBE-D3E0-43AE-A3F1-D8C352285E0E}">
      <dsp:nvSpPr>
        <dsp:cNvPr id="0" name=""/>
        <dsp:cNvSpPr/>
      </dsp:nvSpPr>
      <dsp:spPr>
        <a:xfrm>
          <a:off x="2052228" y="1313425"/>
          <a:ext cx="5652628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Název : </a:t>
          </a:r>
          <a:r>
            <a:rPr lang="cs-CZ" sz="2000" kern="1200" dirty="0" smtClean="0"/>
            <a:t>VY_32_INOVACE_6B_05_Pořadí výpočtů II</a:t>
          </a:r>
          <a:endParaRPr lang="cs-CZ" sz="2000" kern="1200" dirty="0"/>
        </a:p>
      </dsp:txBody>
      <dsp:txXfrm>
        <a:off x="2052228" y="1313425"/>
        <a:ext cx="5652628" cy="656712"/>
      </dsp:txXfrm>
    </dsp:sp>
    <dsp:sp modelId="{CA7207F7-1BE8-40F0-9B40-A2460F9D25FA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E9CB35-40AB-46A1-98AA-C424044FD7C3}">
      <dsp:nvSpPr>
        <dsp:cNvPr id="0" name=""/>
        <dsp:cNvSpPr/>
      </dsp:nvSpPr>
      <dsp:spPr>
        <a:xfrm>
          <a:off x="2052228" y="1970138"/>
          <a:ext cx="5652628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Téma</a:t>
          </a:r>
          <a:r>
            <a:rPr lang="cs-CZ" sz="2000" kern="1200" dirty="0" smtClean="0"/>
            <a:t>: Matematika 5. ročník</a:t>
          </a:r>
          <a:endParaRPr lang="cs-CZ" sz="2000" kern="1200" dirty="0"/>
        </a:p>
      </dsp:txBody>
      <dsp:txXfrm>
        <a:off x="2052228" y="1970138"/>
        <a:ext cx="5652628" cy="656712"/>
      </dsp:txXfrm>
    </dsp:sp>
    <dsp:sp modelId="{770BC698-810B-4921-B3EB-782BF4224683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C76046-2F91-4EFA-BAEF-DA5E4B078672}">
      <dsp:nvSpPr>
        <dsp:cNvPr id="0" name=""/>
        <dsp:cNvSpPr/>
      </dsp:nvSpPr>
      <dsp:spPr>
        <a:xfrm>
          <a:off x="2052228" y="2626851"/>
          <a:ext cx="5652628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Číslo projektu</a:t>
          </a:r>
          <a:r>
            <a:rPr lang="cs-CZ" sz="2000" kern="1200" dirty="0" smtClean="0"/>
            <a:t>: CZ.1.07/1.4.00/21.1431</a:t>
          </a:r>
          <a:endParaRPr lang="cs-CZ" sz="2000" kern="1200" dirty="0"/>
        </a:p>
      </dsp:txBody>
      <dsp:txXfrm>
        <a:off x="2052228" y="2626851"/>
        <a:ext cx="5652628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1915B-F836-4729-9D1A-E4ED917655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9C45-6EE5-429A-8CD3-791A96566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720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1915B-F836-4729-9D1A-E4ED917655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9C45-6EE5-429A-8CD3-791A96566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930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1915B-F836-4729-9D1A-E4ED917655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9C45-6EE5-429A-8CD3-791A96566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16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1915B-F836-4729-9D1A-E4ED917655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9C45-6EE5-429A-8CD3-791A96566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968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1915B-F836-4729-9D1A-E4ED917655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9C45-6EE5-429A-8CD3-791A96566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978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1915B-F836-4729-9D1A-E4ED917655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9C45-6EE5-429A-8CD3-791A96566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57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1915B-F836-4729-9D1A-E4ED917655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9C45-6EE5-429A-8CD3-791A96566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778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1915B-F836-4729-9D1A-E4ED917655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9C45-6EE5-429A-8CD3-791A96566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27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1915B-F836-4729-9D1A-E4ED917655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9C45-6EE5-429A-8CD3-791A96566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785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1915B-F836-4729-9D1A-E4ED917655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9C45-6EE5-429A-8CD3-791A96566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093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1915B-F836-4729-9D1A-E4ED917655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89C45-6EE5-429A-8CD3-791A96566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166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41915B-F836-4729-9D1A-E4ED917655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489C45-6EE5-429A-8CD3-791A96566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695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6731283"/>
              </p:ext>
            </p:extLst>
          </p:nvPr>
        </p:nvGraphicFramePr>
        <p:xfrm>
          <a:off x="755576" y="1988840"/>
          <a:ext cx="7704856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505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nabízí  </a:t>
            </a:r>
            <a:r>
              <a:rPr lang="cs-CZ" smtClean="0"/>
              <a:t>řadu příkladů k </a:t>
            </a:r>
            <a:r>
              <a:rPr lang="cs-CZ" dirty="0" smtClean="0"/>
              <a:t>procvičování látky „Pořadí výpočtů“. Interaktivně lze příklady řešit na tabuli. Nabízí se tak kontrola správnosti výsledků a dobrého upevnění procvičované látky.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767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882751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Pořadí výpočtů II</a:t>
            </a:r>
            <a:br>
              <a:rPr lang="cs-CZ" sz="8800" dirty="0" smtClean="0">
                <a:solidFill>
                  <a:srgbClr val="FF0000"/>
                </a:solidFill>
              </a:rPr>
            </a:br>
            <a:r>
              <a:rPr lang="cs-CZ" sz="8800" dirty="0" smtClean="0">
                <a:solidFill>
                  <a:srgbClr val="FF0000"/>
                </a:solidFill>
              </a:rPr>
              <a:t>(procvičování)</a:t>
            </a:r>
            <a:endParaRPr lang="cs-CZ" sz="8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83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effectLst/>
              </a:rPr>
              <a:t>49 + 3 . 9 + 12 : 4  </a:t>
            </a:r>
            <a:r>
              <a:rPr lang="cs-CZ" sz="4800" dirty="0" smtClean="0"/>
              <a:t>- </a:t>
            </a:r>
            <a:r>
              <a:rPr lang="cs-CZ" sz="4800" dirty="0" smtClean="0">
                <a:effectLst/>
              </a:rPr>
              <a:t>11 = </a:t>
            </a: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7 . 5 </a:t>
            </a:r>
            <a:r>
              <a:rPr lang="cs-CZ" sz="4800" dirty="0"/>
              <a:t>-</a:t>
            </a:r>
            <a:r>
              <a:rPr lang="cs-CZ" sz="4800" dirty="0" smtClean="0">
                <a:effectLst/>
              </a:rPr>
              <a:t> 28 + (42 - 32 : 4)  =</a:t>
            </a: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r>
              <a:rPr lang="cs-CZ" sz="4800" dirty="0" smtClean="0"/>
              <a:t>14 : 2 + </a:t>
            </a:r>
            <a:r>
              <a:rPr lang="cs-CZ" sz="4800" dirty="0" smtClean="0">
                <a:effectLst/>
              </a:rPr>
              <a:t>65 – 3 . 5 + 47  =</a:t>
            </a: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1516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8229600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800" dirty="0" smtClean="0">
                <a:effectLst/>
              </a:rPr>
              <a:t>49 + 3 . 9 + 12 : 4  </a:t>
            </a:r>
            <a:r>
              <a:rPr lang="cs-CZ" sz="4800" dirty="0" smtClean="0"/>
              <a:t>- </a:t>
            </a:r>
            <a:r>
              <a:rPr lang="cs-CZ" sz="4800" dirty="0" smtClean="0">
                <a:effectLst/>
              </a:rPr>
              <a:t>11 =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= 49 + 27 + 3 – 11 = 68</a:t>
            </a:r>
            <a:endParaRPr lang="cs-CZ" sz="4800" dirty="0" smtClean="0">
              <a:effectLst/>
            </a:endParaRP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7 . 5 </a:t>
            </a:r>
            <a:r>
              <a:rPr lang="cs-CZ" sz="4800" dirty="0"/>
              <a:t>-</a:t>
            </a:r>
            <a:r>
              <a:rPr lang="cs-CZ" sz="4800" dirty="0" smtClean="0">
                <a:effectLst/>
              </a:rPr>
              <a:t> 28 + (42 - 32 : 4)  =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= 35 – 28 + 34 = 41</a:t>
            </a:r>
            <a:endParaRPr lang="cs-CZ" sz="4800" dirty="0" smtClean="0">
              <a:solidFill>
                <a:srgbClr val="FF0000"/>
              </a:solidFill>
              <a:effectLst/>
            </a:endParaRPr>
          </a:p>
          <a:p>
            <a:pPr marL="0" indent="0">
              <a:buNone/>
            </a:pPr>
            <a:r>
              <a:rPr lang="cs-CZ" sz="4800" dirty="0" smtClean="0"/>
              <a:t>14 : 2 + </a:t>
            </a:r>
            <a:r>
              <a:rPr lang="cs-CZ" sz="4800" dirty="0" smtClean="0">
                <a:effectLst/>
              </a:rPr>
              <a:t>65 – 3 . 5 + 47  =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= 7 + 65 – 15 + 47 = 104</a:t>
            </a:r>
            <a:endParaRPr lang="cs-CZ" sz="4800" dirty="0" smtClean="0">
              <a:solidFill>
                <a:srgbClr val="FF0000"/>
              </a:solidFill>
              <a:effectLst/>
            </a:endParaRP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819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dále…..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24 + 15 . </a:t>
            </a:r>
            <a:r>
              <a:rPr lang="cs-CZ" sz="4800" dirty="0" smtClean="0">
                <a:effectLst/>
              </a:rPr>
              <a:t>4 - (9 + 2 . 8) = </a:t>
            </a: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(97 </a:t>
            </a:r>
            <a:r>
              <a:rPr lang="cs-CZ" sz="4800" dirty="0" smtClean="0"/>
              <a:t>–</a:t>
            </a:r>
            <a:r>
              <a:rPr lang="cs-CZ" sz="4800" dirty="0" smtClean="0">
                <a:effectLst/>
              </a:rPr>
              <a:t> 3 . 9 + 13) – 28 : 2  = </a:t>
            </a: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55 - 2 . 9 + 252 : 3  =</a:t>
            </a: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4957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800" dirty="0" smtClean="0"/>
              <a:t>24 + 15 . </a:t>
            </a:r>
            <a:r>
              <a:rPr lang="cs-CZ" sz="4800" dirty="0" smtClean="0">
                <a:effectLst/>
              </a:rPr>
              <a:t>4 - (9 + 2 . 8) =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  <a:effectLst/>
              </a:rPr>
              <a:t>= 24 + 60 – ( 9 + 16) = 84 – 25 = 59</a:t>
            </a: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(97 </a:t>
            </a:r>
            <a:r>
              <a:rPr lang="cs-CZ" sz="4800" dirty="0" smtClean="0"/>
              <a:t>–</a:t>
            </a:r>
            <a:r>
              <a:rPr lang="cs-CZ" sz="4800" dirty="0" smtClean="0">
                <a:effectLst/>
              </a:rPr>
              <a:t> 3 . 9 + 13) – 28 : 2  =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= (97 – 27 +13) – 14 = 83-14 = 69</a:t>
            </a:r>
            <a:endParaRPr lang="cs-CZ" sz="4800" dirty="0" smtClean="0">
              <a:solidFill>
                <a:srgbClr val="FF0000"/>
              </a:solidFill>
              <a:effectLst/>
            </a:endParaRP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55 - 2 . 9 + 252 : 3  = 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= 55 – 18 + 84 = 37 + 84 = 121</a:t>
            </a:r>
            <a:endParaRPr lang="cs-CZ" sz="4800" dirty="0" smtClean="0">
              <a:solidFill>
                <a:srgbClr val="FF0000"/>
              </a:solidFill>
              <a:effectLst/>
            </a:endParaRP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4791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297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ještě jedno procvičení…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8 </a:t>
            </a:r>
            <a:r>
              <a:rPr lang="cs-CZ" sz="4800" dirty="0"/>
              <a:t>. 5 – 56 : 8 + 27 = </a:t>
            </a:r>
            <a:endParaRPr lang="cs-CZ" sz="4800" dirty="0" smtClean="0"/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dirty="0"/>
              <a:t>12 + 3 . 18 - 51 </a:t>
            </a:r>
            <a:r>
              <a:rPr lang="cs-CZ" sz="4800" dirty="0" smtClean="0"/>
              <a:t>=</a:t>
            </a: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dirty="0"/>
              <a:t>5 . (51 – 6 . 3) =</a:t>
            </a: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491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800" dirty="0" smtClean="0"/>
              <a:t>8 </a:t>
            </a:r>
            <a:r>
              <a:rPr lang="cs-CZ" sz="4800" dirty="0"/>
              <a:t>. 5 – 56 : 8 + 27 </a:t>
            </a:r>
            <a:r>
              <a:rPr lang="cs-CZ" sz="4800" dirty="0" smtClean="0"/>
              <a:t>=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= 40 – 7 + 27 = 60</a:t>
            </a:r>
            <a:endParaRPr lang="cs-CZ" sz="4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/>
              <a:t>12 + 3 . 18 - 51 </a:t>
            </a:r>
            <a:r>
              <a:rPr lang="cs-CZ" sz="4800" dirty="0" smtClean="0"/>
              <a:t>=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= 12 + 54 – 51 = 15</a:t>
            </a:r>
            <a:endParaRPr lang="cs-CZ" sz="4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/>
              <a:t>5 . (51 – 6 . 3) </a:t>
            </a:r>
            <a:r>
              <a:rPr lang="cs-CZ" sz="4800" dirty="0" smtClean="0"/>
              <a:t>=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= 5 . (51 – 18) = 5 . 33 = 165</a:t>
            </a:r>
            <a:endParaRPr lang="cs-CZ" sz="4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21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91264" cy="190080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dirty="0" smtClean="0">
                <a:effectLst/>
              </a:rPr>
              <a:t>Karel se rozhodl, že naběhá sto jarních kilometrů. Dva týdny běhal každý den 3000m. </a:t>
            </a:r>
          </a:p>
          <a:p>
            <a:pPr marL="0" indent="0" algn="ctr">
              <a:buNone/>
            </a:pPr>
            <a:r>
              <a:rPr lang="cs-CZ" dirty="0" smtClean="0">
                <a:effectLst/>
              </a:rPr>
              <a:t>Kolik kilometrů mu ještě zbývá naběhat?</a:t>
            </a:r>
          </a:p>
          <a:p>
            <a:pPr marL="0" indent="0" algn="ctr">
              <a:buNone/>
            </a:pPr>
            <a:r>
              <a:rPr lang="cs-CZ" sz="3000" dirty="0" smtClean="0">
                <a:solidFill>
                  <a:srgbClr val="00B0F0"/>
                </a:solidFill>
              </a:rPr>
              <a:t>(pokus se úlohu zapsat jedním příkladem)</a:t>
            </a:r>
            <a:endParaRPr lang="cs-CZ" sz="3000" dirty="0" smtClean="0">
              <a:solidFill>
                <a:srgbClr val="00B0F0"/>
              </a:solidFill>
              <a:effectLst/>
            </a:endParaRPr>
          </a:p>
          <a:p>
            <a:pPr marL="0" indent="0">
              <a:buNone/>
            </a:pPr>
            <a:endParaRPr lang="cs-CZ" sz="3000" dirty="0" smtClean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8564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Celkem ………….. 100 km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Běhal ………… 2 týdny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Za den ………….3000 m = 3 km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Zbývá naběhat......................? km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…………………………………………………….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100 – 2 . 7 . 3 = 100 – 42 = 58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Karlovi zbývá naběhat 58 kilometrů.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11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208912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A zvládneš i takto dlouhý příklad?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14 . 7 – ( 8 + 68 : 4) + 18 . 5  - 2 . 7 . 3  - 91 : 7 =</a:t>
            </a:r>
          </a:p>
        </p:txBody>
      </p:sp>
    </p:spTree>
    <p:extLst>
      <p:ext uri="{BB962C8B-B14F-4D97-AF65-F5344CB8AC3E}">
        <p14:creationId xmlns:p14="http://schemas.microsoft.com/office/powerpoint/2010/main" val="4118717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208912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Řešení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629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14 . 7 – ( 8 + 68 : 4) + 18 . 5  - 2 . 7 . 3  - 91 : 7 =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effectLst/>
              </a:rPr>
              <a:t>= 98 – (8 + 17) + 90 – 42 – 13 =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= 98 – 25 + 90 – 42 – 13 = 108</a:t>
            </a:r>
            <a:endParaRPr lang="cs-CZ" dirty="0">
              <a:solidFill>
                <a:srgbClr val="FF0000"/>
              </a:solidFill>
              <a:effectLst/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4"/>
                </a:solidFill>
              </a:rPr>
              <a:t>Máš to správně?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4"/>
                </a:solidFill>
                <a:effectLst/>
              </a:rPr>
              <a:t>Pak jsi učivo zvládl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57128" y="4580801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na</a:t>
            </a:r>
            <a:r>
              <a:rPr lang="cs-CZ" sz="9600" dirty="0" smtClean="0">
                <a:solidFill>
                  <a:srgbClr val="FF0000"/>
                </a:solidFill>
              </a:rPr>
              <a:t>   1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723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v</a:t>
            </a:r>
            <a:r>
              <a:rPr lang="cs-CZ" smtClean="0"/>
              <a:t>lastní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00121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477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Pořadí výpočtů II (procvičování)</vt:lpstr>
      <vt:lpstr>Vypočítej:</vt:lpstr>
      <vt:lpstr>Řešení:</vt:lpstr>
      <vt:lpstr>Počítej dále…..</vt:lpstr>
      <vt:lpstr>Prezentace aplikace PowerPoint</vt:lpstr>
      <vt:lpstr>A ještě jedno procvičení…</vt:lpstr>
      <vt:lpstr>Řešení</vt:lpstr>
      <vt:lpstr>Prezentace aplikace PowerPoint</vt:lpstr>
      <vt:lpstr>Řešení:</vt:lpstr>
      <vt:lpstr>A zvládneš i takto dlouhý příklad?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Pořadí výpočtů II (procvičování)</dc:title>
  <dc:creator>nekvindovi</dc:creator>
  <cp:lastModifiedBy>nekvindovi</cp:lastModifiedBy>
  <cp:revision>14</cp:revision>
  <dcterms:created xsi:type="dcterms:W3CDTF">2012-10-05T15:45:14Z</dcterms:created>
  <dcterms:modified xsi:type="dcterms:W3CDTF">2013-01-20T13:57:19Z</dcterms:modified>
</cp:coreProperties>
</file>