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   </a:t>
          </a:r>
          <a:r>
            <a:rPr lang="cs-CZ" sz="1600" dirty="0" smtClean="0"/>
            <a:t>Základní škola a Mateřská škola,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VY_32_INOVACE_6B_06_Tělesa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D6E86238-4464-437A-8362-E2D28333BE10}" type="pres">
      <dgm:prSet presAssocID="{FBBFC3EA-9D9D-4F3A-BEA6-9C2C0E46BF20}" presName="vertSpace2" presStyleLbl="node1" presStyleIdx="0" presStyleCnt="5"/>
      <dgm:spPr/>
    </dgm:pt>
    <dgm:pt modelId="{BBF71F18-1DC4-44FB-B6AF-F642006E1467}" type="pres">
      <dgm:prSet presAssocID="{FBBFC3EA-9D9D-4F3A-BEA6-9C2C0E46BF20}" presName="circle2" presStyleLbl="node1" presStyleIdx="1" presStyleCnt="5"/>
      <dgm:spPr/>
    </dgm:pt>
    <dgm:pt modelId="{F2152130-52E4-4E57-8A33-24EB5481B58A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466D0957-A562-458E-AA82-D7A2C3168750}" type="pres">
      <dgm:prSet presAssocID="{019433A1-1324-4DE1-9E6F-32B851095F74}" presName="vertSpace3" presStyleLbl="node1" presStyleIdx="1" presStyleCnt="5"/>
      <dgm:spPr/>
    </dgm:pt>
    <dgm:pt modelId="{FC4E2A8D-8DCC-4FB2-A442-79D75017AAD1}" type="pres">
      <dgm:prSet presAssocID="{019433A1-1324-4DE1-9E6F-32B851095F74}" presName="circle3" presStyleLbl="node1" presStyleIdx="2" presStyleCnt="5"/>
      <dgm:spPr/>
    </dgm:pt>
    <dgm:pt modelId="{F2CBD3D8-F120-4FC2-9621-8AB2545A26F9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4FD8DBB-11C9-4B19-9030-F614B117C59F}" type="pres">
      <dgm:prSet presAssocID="{C73C7642-F245-4585-8F88-243F9FAEF6CA}" presName="vertSpace4" presStyleLbl="node1" presStyleIdx="2" presStyleCnt="5"/>
      <dgm:spPr/>
    </dgm:pt>
    <dgm:pt modelId="{8AD3546B-ABE6-4FB4-B00D-2D1E977783AB}" type="pres">
      <dgm:prSet presAssocID="{C73C7642-F245-4585-8F88-243F9FAEF6CA}" presName="circle4" presStyleLbl="node1" presStyleIdx="3" presStyleCnt="5"/>
      <dgm:spPr/>
    </dgm:pt>
    <dgm:pt modelId="{1533B9A9-00B9-48EC-82D6-EFEC0FC0851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D4363A-8C76-49B1-B983-CF8C32B5BC2E}" type="pres">
      <dgm:prSet presAssocID="{EBC41103-E2E5-4D48-9B4B-425520D3D098}" presName="vertSpace5" presStyleLbl="node1" presStyleIdx="3" presStyleCnt="5"/>
      <dgm:spPr/>
    </dgm:pt>
    <dgm:pt modelId="{990E2537-0D9E-4AEA-80A2-BD0FEAB5DD75}" type="pres">
      <dgm:prSet presAssocID="{EBC41103-E2E5-4D48-9B4B-425520D3D098}" presName="circle5" presStyleLbl="node1" presStyleIdx="4" presStyleCnt="5"/>
      <dgm:spPr/>
    </dgm:pt>
    <dgm:pt modelId="{B66D3C7C-CEAB-42BC-9FA4-AC73DA4FE866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F8ECD6-E08B-4CAF-8A88-728E869711E5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92E468-3B9D-4F07-A321-A2FFBDF8F6F6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ED201-7E53-4AD2-A18E-934D8732CEA2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894263-BE80-43B1-95D1-374DE3497A08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6AC62C9-4A23-4B13-9DE8-3BE10D1AE527}" type="presOf" srcId="{019433A1-1324-4DE1-9E6F-32B851095F74}" destId="{F2CBD3D8-F120-4FC2-9621-8AB2545A26F9}" srcOrd="0" destOrd="0" presId="urn:microsoft.com/office/officeart/2005/8/layout/target3"/>
    <dgm:cxn modelId="{B3879672-AB2B-44B2-8D1F-3B02ACC31B99}" type="presOf" srcId="{EBC41103-E2E5-4D48-9B4B-425520D3D098}" destId="{B66D3C7C-CEAB-42BC-9FA4-AC73DA4FE866}" srcOrd="0" destOrd="0" presId="urn:microsoft.com/office/officeart/2005/8/layout/target3"/>
    <dgm:cxn modelId="{7E485A3A-4DBA-4911-AE8A-BB919E62F049}" type="presOf" srcId="{EBC41103-E2E5-4D48-9B4B-425520D3D098}" destId="{2D894263-BE80-43B1-95D1-374DE3497A08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7D361B3-83B7-4965-9BF9-F8AD3D19B7CE}" type="presOf" srcId="{FBBFC3EA-9D9D-4F3A-BEA6-9C2C0E46BF20}" destId="{F2152130-52E4-4E57-8A33-24EB5481B58A}" srcOrd="0" destOrd="0" presId="urn:microsoft.com/office/officeart/2005/8/layout/target3"/>
    <dgm:cxn modelId="{ED706AD7-C568-4E76-955E-12D84BC5EB77}" type="presOf" srcId="{C73C7642-F245-4585-8F88-243F9FAEF6CA}" destId="{1533B9A9-00B9-48EC-82D6-EFEC0FC08514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F72E4CE-1F68-418E-9D19-D7AD48D28857}" type="presOf" srcId="{445C7998-7549-48B0-BD68-D4F0167F02E5}" destId="{4D19AB04-24FA-40C2-B203-52AE3D15E171}" srcOrd="1" destOrd="0" presId="urn:microsoft.com/office/officeart/2005/8/layout/target3"/>
    <dgm:cxn modelId="{2AD6DC48-68A5-4EC0-96F2-7D6CAD09B3D9}" type="presOf" srcId="{39F8B381-5807-488E-AC22-73DD4140ED4A}" destId="{71045F8C-00FA-488E-A7BD-E2E6753D979D}" srcOrd="0" destOrd="0" presId="urn:microsoft.com/office/officeart/2005/8/layout/target3"/>
    <dgm:cxn modelId="{BE0EF8B0-3047-4026-A7DA-A161B137A44E}" type="presOf" srcId="{FBBFC3EA-9D9D-4F3A-BEA6-9C2C0E46BF20}" destId="{CFF8ECD6-E08B-4CAF-8A88-728E869711E5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4122DF8-C0E8-4939-BD5E-AFA7C8A87680}" type="presOf" srcId="{C73C7642-F245-4585-8F88-243F9FAEF6CA}" destId="{495ED201-7E53-4AD2-A18E-934D8732CEA2}" srcOrd="1" destOrd="0" presId="urn:microsoft.com/office/officeart/2005/8/layout/target3"/>
    <dgm:cxn modelId="{81C1F397-EF5B-431F-8DE4-79258F9329D9}" type="presOf" srcId="{445C7998-7549-48B0-BD68-D4F0167F02E5}" destId="{BC35EE03-4121-4EF9-923D-7CB6D30D358D}" srcOrd="0" destOrd="0" presId="urn:microsoft.com/office/officeart/2005/8/layout/target3"/>
    <dgm:cxn modelId="{54187AB4-7896-45DE-BBB7-63333038778C}" type="presOf" srcId="{019433A1-1324-4DE1-9E6F-32B851095F74}" destId="{E192E468-3B9D-4F07-A321-A2FFBDF8F6F6}" srcOrd="1" destOrd="0" presId="urn:microsoft.com/office/officeart/2005/8/layout/target3"/>
    <dgm:cxn modelId="{12425859-A670-46DA-99B3-E6521A9193AC}" type="presParOf" srcId="{71045F8C-00FA-488E-A7BD-E2E6753D979D}" destId="{3577EC6B-C980-4F34-8C69-4365E7B8FC8C}" srcOrd="0" destOrd="0" presId="urn:microsoft.com/office/officeart/2005/8/layout/target3"/>
    <dgm:cxn modelId="{722A31A5-3BE2-4852-A665-08240840BF6C}" type="presParOf" srcId="{71045F8C-00FA-488E-A7BD-E2E6753D979D}" destId="{6940EB87-DC1D-4BC3-9408-9AC2E1FFC039}" srcOrd="1" destOrd="0" presId="urn:microsoft.com/office/officeart/2005/8/layout/target3"/>
    <dgm:cxn modelId="{19C54C8C-1657-4CCA-969C-1F9B3ACBAB2B}" type="presParOf" srcId="{71045F8C-00FA-488E-A7BD-E2E6753D979D}" destId="{BC35EE03-4121-4EF9-923D-7CB6D30D358D}" srcOrd="2" destOrd="0" presId="urn:microsoft.com/office/officeart/2005/8/layout/target3"/>
    <dgm:cxn modelId="{06B20A5B-D6D2-4D62-A030-63F98A752B09}" type="presParOf" srcId="{71045F8C-00FA-488E-A7BD-E2E6753D979D}" destId="{D6E86238-4464-437A-8362-E2D28333BE10}" srcOrd="3" destOrd="0" presId="urn:microsoft.com/office/officeart/2005/8/layout/target3"/>
    <dgm:cxn modelId="{CCD4BBEA-D110-4EC3-B10D-61089D6C5342}" type="presParOf" srcId="{71045F8C-00FA-488E-A7BD-E2E6753D979D}" destId="{BBF71F18-1DC4-44FB-B6AF-F642006E1467}" srcOrd="4" destOrd="0" presId="urn:microsoft.com/office/officeart/2005/8/layout/target3"/>
    <dgm:cxn modelId="{C392DC57-BAE1-46B4-BAD8-FD9AB306D445}" type="presParOf" srcId="{71045F8C-00FA-488E-A7BD-E2E6753D979D}" destId="{F2152130-52E4-4E57-8A33-24EB5481B58A}" srcOrd="5" destOrd="0" presId="urn:microsoft.com/office/officeart/2005/8/layout/target3"/>
    <dgm:cxn modelId="{65B6244D-F0FB-4E43-8912-72BEAE797390}" type="presParOf" srcId="{71045F8C-00FA-488E-A7BD-E2E6753D979D}" destId="{466D0957-A562-458E-AA82-D7A2C3168750}" srcOrd="6" destOrd="0" presId="urn:microsoft.com/office/officeart/2005/8/layout/target3"/>
    <dgm:cxn modelId="{1F2FF1FB-6F65-4D4E-A9A7-0CE8B98844F6}" type="presParOf" srcId="{71045F8C-00FA-488E-A7BD-E2E6753D979D}" destId="{FC4E2A8D-8DCC-4FB2-A442-79D75017AAD1}" srcOrd="7" destOrd="0" presId="urn:microsoft.com/office/officeart/2005/8/layout/target3"/>
    <dgm:cxn modelId="{0A76C951-81E9-4951-A156-371BFFB45115}" type="presParOf" srcId="{71045F8C-00FA-488E-A7BD-E2E6753D979D}" destId="{F2CBD3D8-F120-4FC2-9621-8AB2545A26F9}" srcOrd="8" destOrd="0" presId="urn:microsoft.com/office/officeart/2005/8/layout/target3"/>
    <dgm:cxn modelId="{C6D2967C-B041-44C8-9CDC-B4F7C12EF205}" type="presParOf" srcId="{71045F8C-00FA-488E-A7BD-E2E6753D979D}" destId="{24FD8DBB-11C9-4B19-9030-F614B117C59F}" srcOrd="9" destOrd="0" presId="urn:microsoft.com/office/officeart/2005/8/layout/target3"/>
    <dgm:cxn modelId="{8A8F476E-E50B-4052-BB7A-8F20DE18A5B9}" type="presParOf" srcId="{71045F8C-00FA-488E-A7BD-E2E6753D979D}" destId="{8AD3546B-ABE6-4FB4-B00D-2D1E977783AB}" srcOrd="10" destOrd="0" presId="urn:microsoft.com/office/officeart/2005/8/layout/target3"/>
    <dgm:cxn modelId="{1614AEF2-6622-43E3-B836-8876E70AC2EA}" type="presParOf" srcId="{71045F8C-00FA-488E-A7BD-E2E6753D979D}" destId="{1533B9A9-00B9-48EC-82D6-EFEC0FC08514}" srcOrd="11" destOrd="0" presId="urn:microsoft.com/office/officeart/2005/8/layout/target3"/>
    <dgm:cxn modelId="{BC38CF51-ABD1-44E4-A2C0-EB57482A44F6}" type="presParOf" srcId="{71045F8C-00FA-488E-A7BD-E2E6753D979D}" destId="{13D4363A-8C76-49B1-B983-CF8C32B5BC2E}" srcOrd="12" destOrd="0" presId="urn:microsoft.com/office/officeart/2005/8/layout/target3"/>
    <dgm:cxn modelId="{BD11BF8D-6E8D-4056-BDF6-5EC7F5CB9929}" type="presParOf" srcId="{71045F8C-00FA-488E-A7BD-E2E6753D979D}" destId="{990E2537-0D9E-4AEA-80A2-BD0FEAB5DD75}" srcOrd="13" destOrd="0" presId="urn:microsoft.com/office/officeart/2005/8/layout/target3"/>
    <dgm:cxn modelId="{E56DC62C-E541-4278-923E-250A7B0094D9}" type="presParOf" srcId="{71045F8C-00FA-488E-A7BD-E2E6753D979D}" destId="{B66D3C7C-CEAB-42BC-9FA4-AC73DA4FE866}" srcOrd="14" destOrd="0" presId="urn:microsoft.com/office/officeart/2005/8/layout/target3"/>
    <dgm:cxn modelId="{655954B4-04FC-46E6-BAC8-3FC2E430B727}" type="presParOf" srcId="{71045F8C-00FA-488E-A7BD-E2E6753D979D}" destId="{4D19AB04-24FA-40C2-B203-52AE3D15E171}" srcOrd="15" destOrd="0" presId="urn:microsoft.com/office/officeart/2005/8/layout/target3"/>
    <dgm:cxn modelId="{20AE253E-0522-4FC7-98AC-0F2778AEC384}" type="presParOf" srcId="{71045F8C-00FA-488E-A7BD-E2E6753D979D}" destId="{CFF8ECD6-E08B-4CAF-8A88-728E869711E5}" srcOrd="16" destOrd="0" presId="urn:microsoft.com/office/officeart/2005/8/layout/target3"/>
    <dgm:cxn modelId="{EEBA98E6-097B-4D3F-813A-A13BDE7B3F3E}" type="presParOf" srcId="{71045F8C-00FA-488E-A7BD-E2E6753D979D}" destId="{E192E468-3B9D-4F07-A321-A2FFBDF8F6F6}" srcOrd="17" destOrd="0" presId="urn:microsoft.com/office/officeart/2005/8/layout/target3"/>
    <dgm:cxn modelId="{028E1D04-0586-45D0-8E51-E99FF926C5BF}" type="presParOf" srcId="{71045F8C-00FA-488E-A7BD-E2E6753D979D}" destId="{495ED201-7E53-4AD2-A18E-934D8732CEA2}" srcOrd="18" destOrd="0" presId="urn:microsoft.com/office/officeart/2005/8/layout/target3"/>
    <dgm:cxn modelId="{451FA38D-BC8A-46E6-9044-CE7C59F1D139}" type="presParOf" srcId="{71045F8C-00FA-488E-A7BD-E2E6753D979D}" destId="{2D894263-BE80-43B1-95D1-374DE3497A08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832648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Základní škola a Mateřská škola, Police nad Metují, okres Náchod</a:t>
          </a:r>
          <a:endParaRPr lang="cs-CZ" sz="1600" kern="1200" dirty="0"/>
        </a:p>
      </dsp:txBody>
      <dsp:txXfrm>
        <a:off x="2016224" y="0"/>
        <a:ext cx="5832648" cy="645191"/>
      </dsp:txXfrm>
    </dsp:sp>
    <dsp:sp modelId="{BBF71F18-1DC4-44FB-B6AF-F642006E1467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152130-52E4-4E57-8A33-24EB5481B58A}">
      <dsp:nvSpPr>
        <dsp:cNvPr id="0" name=""/>
        <dsp:cNvSpPr/>
      </dsp:nvSpPr>
      <dsp:spPr>
        <a:xfrm>
          <a:off x="2016224" y="645191"/>
          <a:ext cx="583264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Autor: </a:t>
          </a:r>
          <a:r>
            <a:rPr lang="cs-CZ" sz="2600" kern="1200" dirty="0" smtClean="0"/>
            <a:t> Mgr. Kateřina Nekvindová</a:t>
          </a:r>
          <a:endParaRPr lang="cs-CZ" sz="2600" kern="1200" dirty="0"/>
        </a:p>
      </dsp:txBody>
      <dsp:txXfrm>
        <a:off x="2016224" y="645191"/>
        <a:ext cx="5832648" cy="645191"/>
      </dsp:txXfrm>
    </dsp:sp>
    <dsp:sp modelId="{FC4E2A8D-8DCC-4FB2-A442-79D75017AAD1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CBD3D8-F120-4FC2-9621-8AB2545A26F9}">
      <dsp:nvSpPr>
        <dsp:cNvPr id="0" name=""/>
        <dsp:cNvSpPr/>
      </dsp:nvSpPr>
      <dsp:spPr>
        <a:xfrm>
          <a:off x="2016224" y="1290383"/>
          <a:ext cx="583264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Název : </a:t>
          </a:r>
          <a:r>
            <a:rPr lang="cs-CZ" sz="2600" kern="1200" dirty="0" smtClean="0"/>
            <a:t>VY_32_INOVACE_6B_06_Tělesa</a:t>
          </a:r>
          <a:endParaRPr lang="cs-CZ" sz="2600" kern="1200" dirty="0"/>
        </a:p>
      </dsp:txBody>
      <dsp:txXfrm>
        <a:off x="2016224" y="1290383"/>
        <a:ext cx="5832648" cy="645191"/>
      </dsp:txXfrm>
    </dsp:sp>
    <dsp:sp modelId="{8AD3546B-ABE6-4FB4-B00D-2D1E977783A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33B9A9-00B9-48EC-82D6-EFEC0FC08514}">
      <dsp:nvSpPr>
        <dsp:cNvPr id="0" name=""/>
        <dsp:cNvSpPr/>
      </dsp:nvSpPr>
      <dsp:spPr>
        <a:xfrm>
          <a:off x="2016224" y="1935575"/>
          <a:ext cx="583264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Téma</a:t>
          </a:r>
          <a:r>
            <a:rPr lang="cs-CZ" sz="2600" kern="1200" dirty="0" smtClean="0"/>
            <a:t>: Matematika 5. ročník</a:t>
          </a:r>
          <a:endParaRPr lang="cs-CZ" sz="2600" kern="1200" dirty="0"/>
        </a:p>
      </dsp:txBody>
      <dsp:txXfrm>
        <a:off x="2016224" y="1935575"/>
        <a:ext cx="5832648" cy="645191"/>
      </dsp:txXfrm>
    </dsp:sp>
    <dsp:sp modelId="{990E2537-0D9E-4AEA-80A2-BD0FEAB5DD7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6D3C7C-CEAB-42BC-9FA4-AC73DA4FE866}">
      <dsp:nvSpPr>
        <dsp:cNvPr id="0" name=""/>
        <dsp:cNvSpPr/>
      </dsp:nvSpPr>
      <dsp:spPr>
        <a:xfrm>
          <a:off x="2016224" y="2580766"/>
          <a:ext cx="583264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/>
            <a:t>Číslo projektu</a:t>
          </a:r>
          <a:r>
            <a:rPr lang="cs-CZ" sz="2600" kern="1200" dirty="0" smtClean="0"/>
            <a:t>: CZ.1.07/1.4.00/21.1431</a:t>
          </a:r>
          <a:endParaRPr lang="cs-CZ" sz="2600" kern="1200" dirty="0"/>
        </a:p>
      </dsp:txBody>
      <dsp:txXfrm>
        <a:off x="2016224" y="2580766"/>
        <a:ext cx="583264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618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364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43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37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898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598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367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652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233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855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472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9848D-6C0F-42E1-9475-37DC611718B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C23060-8C14-4434-969D-1E9B4A1E07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760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1974512"/>
              </p:ext>
            </p:extLst>
          </p:nvPr>
        </p:nvGraphicFramePr>
        <p:xfrm>
          <a:off x="683568" y="1772816"/>
          <a:ext cx="784887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590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-Prezentace slouží k stručnému přehledu probírané látky a to jak při </a:t>
            </a:r>
            <a:r>
              <a:rPr lang="cs-CZ" dirty="0" smtClean="0"/>
              <a:t>výkladu </a:t>
            </a:r>
            <a:r>
              <a:rPr lang="cs-CZ" dirty="0" smtClean="0"/>
              <a:t>tak při opakování.</a:t>
            </a:r>
          </a:p>
          <a:p>
            <a:pPr marL="0" indent="0">
              <a:buNone/>
            </a:pPr>
            <a:r>
              <a:rPr lang="cs-CZ" dirty="0"/>
              <a:t>-Materiál slouží také k zápisu stručných poznámek do školních sešitů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Promítnutím mohou žáci učivo sledovat, zároveň zapisovat a tak si lépe upevnit.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246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1"/>
                </a:solidFill>
              </a:rPr>
              <a:t>Tělesa a jejich sítě</a:t>
            </a:r>
            <a:endParaRPr lang="cs-CZ" sz="8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42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562670"/>
            <a:ext cx="8229600" cy="706090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Znáš tato tělesa?</a:t>
            </a:r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547664" y="2960948"/>
            <a:ext cx="1216113" cy="1440160"/>
          </a:xfrm>
          <a:prstGeom prst="cub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300192" y="2276872"/>
            <a:ext cx="1440160" cy="2448272"/>
          </a:xfrm>
          <a:prstGeom prst="cube">
            <a:avLst>
              <a:gd name="adj" fmla="val 30232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3851920" y="2636912"/>
            <a:ext cx="1080120" cy="2088232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1268760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Zkus je pojmenovat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08742" y="5090728"/>
            <a:ext cx="1864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krychle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59887" y="5090728"/>
            <a:ext cx="1864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válec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89192" y="5090728"/>
            <a:ext cx="1864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hranol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93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3568" y="620688"/>
            <a:ext cx="23042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Pojmy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50257" y="2247255"/>
            <a:ext cx="19802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hrana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1331640" y="2708920"/>
            <a:ext cx="1440160" cy="2448272"/>
          </a:xfrm>
          <a:prstGeom prst="cube">
            <a:avLst>
              <a:gd name="adj" fmla="val 30232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52427" y="3703913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očet hran :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72707" y="3703913"/>
            <a:ext cx="8844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12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18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81990" y="2083158"/>
            <a:ext cx="19802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stěna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827584" y="692696"/>
            <a:ext cx="3250704" cy="1143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Pojmy</a:t>
            </a:r>
            <a:endParaRPr lang="cs-CZ" sz="6600" dirty="0"/>
          </a:p>
        </p:txBody>
      </p:sp>
      <p:sp>
        <p:nvSpPr>
          <p:cNvPr id="6" name="Krychle 5"/>
          <p:cNvSpPr/>
          <p:nvPr/>
        </p:nvSpPr>
        <p:spPr>
          <a:xfrm>
            <a:off x="1309506" y="2060848"/>
            <a:ext cx="2182373" cy="3456792"/>
          </a:xfrm>
          <a:prstGeom prst="cube">
            <a:avLst>
              <a:gd name="adj" fmla="val 30232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09506" y="2748971"/>
            <a:ext cx="1534302" cy="273650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152427" y="3703913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/>
              <a:t>p</a:t>
            </a:r>
            <a:r>
              <a:rPr lang="cs-CZ" sz="3600" smtClean="0"/>
              <a:t>očet stěn 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72707" y="3703913"/>
            <a:ext cx="8844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srgbClr val="FF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89734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/>
          <p:cNvSpPr/>
          <p:nvPr/>
        </p:nvSpPr>
        <p:spPr>
          <a:xfrm>
            <a:off x="1187624" y="2204864"/>
            <a:ext cx="2182373" cy="3456792"/>
          </a:xfrm>
          <a:prstGeom prst="cube">
            <a:avLst>
              <a:gd name="adj" fmla="val 30232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1043608" y="404664"/>
            <a:ext cx="2890664" cy="1143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Pojmy</a:t>
            </a:r>
            <a:endParaRPr lang="cs-CZ" sz="6600" dirty="0"/>
          </a:p>
        </p:txBody>
      </p:sp>
      <p:sp>
        <p:nvSpPr>
          <p:cNvPr id="7" name="Kosoúhelník 6"/>
          <p:cNvSpPr/>
          <p:nvPr/>
        </p:nvSpPr>
        <p:spPr>
          <a:xfrm>
            <a:off x="1187624" y="2204864"/>
            <a:ext cx="2182373" cy="629997"/>
          </a:xfrm>
          <a:prstGeom prst="parallelogram">
            <a:avLst>
              <a:gd name="adj" fmla="val 9814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481990" y="2083158"/>
            <a:ext cx="31143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podstava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0296" y="3488468"/>
            <a:ext cx="18867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p</a:t>
            </a:r>
            <a:r>
              <a:rPr lang="cs-CZ" sz="3600" dirty="0" smtClean="0"/>
              <a:t>očet podstav :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72707" y="3703913"/>
            <a:ext cx="8844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2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0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/>
          <p:cNvSpPr/>
          <p:nvPr/>
        </p:nvSpPr>
        <p:spPr>
          <a:xfrm>
            <a:off x="1187624" y="2204864"/>
            <a:ext cx="2182373" cy="3456792"/>
          </a:xfrm>
          <a:prstGeom prst="cube">
            <a:avLst>
              <a:gd name="adj" fmla="val 30232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1043608" y="404664"/>
            <a:ext cx="2890664" cy="1143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Pojmy</a:t>
            </a:r>
            <a:endParaRPr lang="cs-CZ" sz="6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826" y="2076259"/>
            <a:ext cx="15571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plášť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" name="Kosoúhelník 1"/>
          <p:cNvSpPr/>
          <p:nvPr/>
        </p:nvSpPr>
        <p:spPr>
          <a:xfrm rot="5400000" flipH="1">
            <a:off x="1306498" y="3598157"/>
            <a:ext cx="3456791" cy="670205"/>
          </a:xfrm>
          <a:prstGeom prst="parallelogram">
            <a:avLst>
              <a:gd name="adj" fmla="val 10400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4" y="2852936"/>
            <a:ext cx="1512167" cy="28087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55213" y="3209984"/>
            <a:ext cx="3600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v</a:t>
            </a:r>
            <a:r>
              <a:rPr lang="cs-CZ" sz="4400" dirty="0" smtClean="0"/>
              <a:t>šechny </a:t>
            </a:r>
          </a:p>
          <a:p>
            <a:pPr algn="ctr"/>
            <a:r>
              <a:rPr lang="cs-CZ" sz="4400" dirty="0" smtClean="0"/>
              <a:t>boční stěny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54528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701824"/>
            <a:ext cx="3320795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Síť tělesa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851248" y="1232756"/>
            <a:ext cx="1440160" cy="2448272"/>
          </a:xfrm>
          <a:prstGeom prst="cube">
            <a:avLst>
              <a:gd name="adj" fmla="val 30232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57102" y="2924944"/>
            <a:ext cx="1008112" cy="201622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65214" y="2924944"/>
            <a:ext cx="1008112" cy="201622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38759" y="2924944"/>
            <a:ext cx="1008112" cy="201622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46871" y="2924944"/>
            <a:ext cx="1008112" cy="201622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38759" y="1988840"/>
            <a:ext cx="1008112" cy="93610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65214" y="4941168"/>
            <a:ext cx="1008112" cy="93610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45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 krychle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1043608" y="1265762"/>
            <a:ext cx="1584176" cy="1512168"/>
          </a:xfrm>
          <a:prstGeom prst="cube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0800000">
            <a:off x="3997277" y="335699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0800000">
            <a:off x="5077397" y="335699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0800000">
            <a:off x="2915816" y="3367215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0800000">
            <a:off x="3997277" y="443711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0800000">
            <a:off x="6149492" y="3356993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0800000">
            <a:off x="3995936" y="2264994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85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Rozhodni, zda dané obrázky</a:t>
            </a:r>
            <a:br>
              <a:rPr lang="cs-CZ" sz="3600" dirty="0" smtClean="0"/>
            </a:br>
            <a:r>
              <a:rPr lang="cs-CZ" sz="3600" dirty="0" smtClean="0"/>
              <a:t>jsou nebo nejsou sítě krychle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 rot="16200000">
            <a:off x="1826441" y="2857624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6200000">
            <a:off x="2906561" y="3930271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6200000">
            <a:off x="744980" y="2852936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6200000">
            <a:off x="1826441" y="3937744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6200000">
            <a:off x="1826441" y="5010391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6200000">
            <a:off x="1825101" y="1772816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6200000">
            <a:off x="6733581" y="273873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6200000">
            <a:off x="5652120" y="2734050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6200000">
            <a:off x="6733581" y="381885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6200000">
            <a:off x="6733581" y="4891505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6200000">
            <a:off x="6732240" y="1646740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6200000">
            <a:off x="5653461" y="489897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955016" y="2889614"/>
            <a:ext cx="8995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je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12060" y="3820458"/>
            <a:ext cx="21602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n</a:t>
            </a:r>
            <a:r>
              <a:rPr lang="cs-CZ" sz="6600" dirty="0" smtClean="0">
                <a:solidFill>
                  <a:srgbClr val="FF0000"/>
                </a:solidFill>
              </a:rPr>
              <a:t>ení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77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Rozhodni, zda dané obrázky</a:t>
            </a:r>
            <a:br>
              <a:rPr lang="cs-CZ" sz="3600" dirty="0" smtClean="0"/>
            </a:br>
            <a:r>
              <a:rPr lang="cs-CZ" sz="3600" dirty="0" smtClean="0"/>
              <a:t>jsou nebo nejsou sítě krychle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 rot="16200000">
            <a:off x="2612433" y="155679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16200000">
            <a:off x="2613773" y="2629439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6200000">
            <a:off x="453533" y="371703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6200000">
            <a:off x="1533653" y="263691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6200000">
            <a:off x="1533653" y="3709559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6200000">
            <a:off x="3692553" y="1556792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6200000">
            <a:off x="6733581" y="273873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16200000">
            <a:off x="4572000" y="489897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6200000">
            <a:off x="6733581" y="381885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6200000">
            <a:off x="6733581" y="4891505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6200000">
            <a:off x="6732240" y="1646740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6200000">
            <a:off x="5653461" y="4898978"/>
            <a:ext cx="1080120" cy="10801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53532" y="2166113"/>
            <a:ext cx="8995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je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21347" y="3663328"/>
            <a:ext cx="21602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n</a:t>
            </a:r>
            <a:r>
              <a:rPr lang="cs-CZ" sz="6600" dirty="0" smtClean="0">
                <a:solidFill>
                  <a:srgbClr val="FF0000"/>
                </a:solidFill>
              </a:rPr>
              <a:t>ení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172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404664"/>
            <a:ext cx="2242592" cy="1143000"/>
          </a:xfrm>
        </p:spPr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Vystřihni </a:t>
            </a:r>
            <a:r>
              <a:rPr lang="cs-CZ" sz="4000" dirty="0">
                <a:solidFill>
                  <a:srgbClr val="7030A0"/>
                </a:solidFill>
              </a:rPr>
              <a:t>s</a:t>
            </a:r>
            <a:r>
              <a:rPr lang="cs-CZ" sz="4000" dirty="0" smtClean="0">
                <a:solidFill>
                  <a:srgbClr val="7030A0"/>
                </a:solidFill>
              </a:rPr>
              <a:t>ítě těles v pracovním sešitě 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rgbClr val="7030A0"/>
                </a:solidFill>
              </a:rPr>
              <a:t>a pokus se tělesa slepit.</a:t>
            </a:r>
          </a:p>
          <a:p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8480" y="3261838"/>
            <a:ext cx="61926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Hodně trpělivosti </a:t>
            </a:r>
          </a:p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a radosti z výsledku Tvého snažení!</a:t>
            </a:r>
          </a:p>
          <a:p>
            <a:pPr algn="ctr"/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34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vlastní.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4331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161</Words>
  <Application>Microsoft Office PowerPoint</Application>
  <PresentationFormat>Předvádění na obrazovce (4:3)</PresentationFormat>
  <Paragraphs>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Tělesa a jejich sítě</vt:lpstr>
      <vt:lpstr>Znáš tato tělesa?</vt:lpstr>
      <vt:lpstr>Prezentace aplikace PowerPoint</vt:lpstr>
      <vt:lpstr>Pojmy</vt:lpstr>
      <vt:lpstr>Pojmy</vt:lpstr>
      <vt:lpstr>Pojmy</vt:lpstr>
      <vt:lpstr>Síť tělesa</vt:lpstr>
      <vt:lpstr>Síť krychle</vt:lpstr>
      <vt:lpstr>Rozhodni, zda dané obrázky jsou nebo nejsou sítě krychle</vt:lpstr>
      <vt:lpstr>Rozhodni, zda dané obrázky jsou nebo nejsou sítě krychle</vt:lpstr>
      <vt:lpstr>Úkol: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Tělesa a jejich sítě</dc:title>
  <dc:creator>nekvindovi</dc:creator>
  <cp:lastModifiedBy>nekvindovi</cp:lastModifiedBy>
  <cp:revision>15</cp:revision>
  <dcterms:created xsi:type="dcterms:W3CDTF">2012-10-08T14:41:08Z</dcterms:created>
  <dcterms:modified xsi:type="dcterms:W3CDTF">2013-01-20T13:59:13Z</dcterms:modified>
</cp:coreProperties>
</file>