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8" r:id="rId5"/>
    <p:sldId id="257" r:id="rId6"/>
    <p:sldId id="262" r:id="rId7"/>
    <p:sldId id="259" r:id="rId8"/>
    <p:sldId id="263" r:id="rId9"/>
    <p:sldId id="260" r:id="rId10"/>
    <p:sldId id="264" r:id="rId11"/>
    <p:sldId id="261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800" dirty="0"/>
            <a:t>Název 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VY_32_INOVACE_6B_08_Početní operace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D1AB0670-D7EF-49EB-BB25-4732FDBC672E}" type="pres">
      <dgm:prSet presAssocID="{FBBFC3EA-9D9D-4F3A-BEA6-9C2C0E46BF20}" presName="vertSpace2" presStyleLbl="node1" presStyleIdx="0" presStyleCnt="5"/>
      <dgm:spPr/>
    </dgm:pt>
    <dgm:pt modelId="{7FA28312-742B-4BB9-8A38-9222293BAF86}" type="pres">
      <dgm:prSet presAssocID="{FBBFC3EA-9D9D-4F3A-BEA6-9C2C0E46BF20}" presName="circle2" presStyleLbl="node1" presStyleIdx="1" presStyleCnt="5"/>
      <dgm:spPr/>
    </dgm:pt>
    <dgm:pt modelId="{82E77F31-8BAA-44A0-B0EE-16B2CBC6973F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47EAC7EC-AE79-4897-87A9-B65A9976DE1C}" type="pres">
      <dgm:prSet presAssocID="{019433A1-1324-4DE1-9E6F-32B851095F74}" presName="vertSpace3" presStyleLbl="node1" presStyleIdx="1" presStyleCnt="5"/>
      <dgm:spPr/>
    </dgm:pt>
    <dgm:pt modelId="{575F5D29-051D-42C2-BD98-D0CE8B0ADADF}" type="pres">
      <dgm:prSet presAssocID="{019433A1-1324-4DE1-9E6F-32B851095F74}" presName="circle3" presStyleLbl="node1" presStyleIdx="2" presStyleCnt="5"/>
      <dgm:spPr/>
    </dgm:pt>
    <dgm:pt modelId="{B5547AB8-D0F5-4792-8D9C-BB1D0FD970C4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7F63EA7C-4D63-4EA4-A32B-F62CF0B995E9}" type="pres">
      <dgm:prSet presAssocID="{C73C7642-F245-4585-8F88-243F9FAEF6CA}" presName="vertSpace4" presStyleLbl="node1" presStyleIdx="2" presStyleCnt="5"/>
      <dgm:spPr/>
    </dgm:pt>
    <dgm:pt modelId="{2C102638-96A9-4648-9FA0-A0F6E30AC1C7}" type="pres">
      <dgm:prSet presAssocID="{C73C7642-F245-4585-8F88-243F9FAEF6CA}" presName="circle4" presStyleLbl="node1" presStyleIdx="3" presStyleCnt="5"/>
      <dgm:spPr/>
    </dgm:pt>
    <dgm:pt modelId="{5EAEAB99-31A4-43F0-8AF7-F00EF0EFCA37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6D847BCB-621D-40E7-A8DA-0A81AED692FF}" type="pres">
      <dgm:prSet presAssocID="{EBC41103-E2E5-4D48-9B4B-425520D3D098}" presName="vertSpace5" presStyleLbl="node1" presStyleIdx="3" presStyleCnt="5"/>
      <dgm:spPr/>
    </dgm:pt>
    <dgm:pt modelId="{0B1AEF3C-C1B4-4C91-9D38-0154E2DFD9A7}" type="pres">
      <dgm:prSet presAssocID="{EBC41103-E2E5-4D48-9B4B-425520D3D098}" presName="circle5" presStyleLbl="node1" presStyleIdx="4" presStyleCnt="5"/>
      <dgm:spPr/>
    </dgm:pt>
    <dgm:pt modelId="{54BB5B41-7DBA-4538-A461-40E5DCBAB424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48C102-00FE-42F1-BD41-895ADDC4E38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A617B7-3BB5-4F84-A056-FDD4976FFF19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DA0EA-8D1F-4C04-A9FB-B115A0726B5E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6FEDEA-A615-454C-B166-70320FB4F736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A5875E-D688-4CD3-8606-D17F2B08F549}" type="presOf" srcId="{EBC41103-E2E5-4D48-9B4B-425520D3D098}" destId="{54BB5B41-7DBA-4538-A461-40E5DCBAB424}" srcOrd="0" destOrd="0" presId="urn:microsoft.com/office/officeart/2005/8/layout/target3"/>
    <dgm:cxn modelId="{F1CF0F04-2AEA-4070-B6D0-BE80974E0D72}" type="presOf" srcId="{FBBFC3EA-9D9D-4F3A-BEA6-9C2C0E46BF20}" destId="{DF48C102-00FE-42F1-BD41-895ADDC4E38E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D39FCE6-EC09-47FF-8E29-02F73C5A091F}" type="presOf" srcId="{445C7998-7549-48B0-BD68-D4F0167F02E5}" destId="{BC35EE03-4121-4EF9-923D-7CB6D30D358D}" srcOrd="0" destOrd="0" presId="urn:microsoft.com/office/officeart/2005/8/layout/target3"/>
    <dgm:cxn modelId="{DD36B2C2-93EB-4B4B-AB47-D8AEAF913409}" type="presOf" srcId="{019433A1-1324-4DE1-9E6F-32B851095F74}" destId="{B5547AB8-D0F5-4792-8D9C-BB1D0FD970C4}" srcOrd="0" destOrd="0" presId="urn:microsoft.com/office/officeart/2005/8/layout/target3"/>
    <dgm:cxn modelId="{2E54326C-F274-4DED-995C-C532343FD247}" type="presOf" srcId="{FBBFC3EA-9D9D-4F3A-BEA6-9C2C0E46BF20}" destId="{82E77F31-8BAA-44A0-B0EE-16B2CBC6973F}" srcOrd="0" destOrd="0" presId="urn:microsoft.com/office/officeart/2005/8/layout/target3"/>
    <dgm:cxn modelId="{B591CE0C-9FE1-45D7-8D28-9A7749EDF2B0}" type="presOf" srcId="{C73C7642-F245-4585-8F88-243F9FAEF6CA}" destId="{5EAEAB99-31A4-43F0-8AF7-F00EF0EFCA37}" srcOrd="0" destOrd="0" presId="urn:microsoft.com/office/officeart/2005/8/layout/target3"/>
    <dgm:cxn modelId="{617CB097-BBCD-4345-A741-D7B255CF088F}" type="presOf" srcId="{EBC41103-E2E5-4D48-9B4B-425520D3D098}" destId="{C36FEDEA-A615-454C-B166-70320FB4F736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7A8A5DA-9DDB-4E6D-8525-A197C72525B8}" type="presOf" srcId="{39F8B381-5807-488E-AC22-73DD4140ED4A}" destId="{71045F8C-00FA-488E-A7BD-E2E6753D979D}" srcOrd="0" destOrd="0" presId="urn:microsoft.com/office/officeart/2005/8/layout/target3"/>
    <dgm:cxn modelId="{2DB7023D-214C-4806-9066-81A417280F90}" type="presOf" srcId="{445C7998-7549-48B0-BD68-D4F0167F02E5}" destId="{4D19AB04-24FA-40C2-B203-52AE3D15E171}" srcOrd="1" destOrd="0" presId="urn:microsoft.com/office/officeart/2005/8/layout/target3"/>
    <dgm:cxn modelId="{1398ABF6-60CB-45CD-A2FF-EFAC939E2716}" type="presOf" srcId="{019433A1-1324-4DE1-9E6F-32B851095F74}" destId="{DEA617B7-3BB5-4F84-A056-FDD4976FFF19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9FFC23F-E7C9-4D08-8992-A0AC6DEA3109}" type="presOf" srcId="{C73C7642-F245-4585-8F88-243F9FAEF6CA}" destId="{2FCDA0EA-8D1F-4C04-A9FB-B115A0726B5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57C695F0-DBE8-4D9F-8550-3EC75F488784}" type="presParOf" srcId="{71045F8C-00FA-488E-A7BD-E2E6753D979D}" destId="{3577EC6B-C980-4F34-8C69-4365E7B8FC8C}" srcOrd="0" destOrd="0" presId="urn:microsoft.com/office/officeart/2005/8/layout/target3"/>
    <dgm:cxn modelId="{AB8F1028-7640-417D-939C-66A480866F6F}" type="presParOf" srcId="{71045F8C-00FA-488E-A7BD-E2E6753D979D}" destId="{6940EB87-DC1D-4BC3-9408-9AC2E1FFC039}" srcOrd="1" destOrd="0" presId="urn:microsoft.com/office/officeart/2005/8/layout/target3"/>
    <dgm:cxn modelId="{94DED690-FF9A-4B6B-9139-219BFFE0AB15}" type="presParOf" srcId="{71045F8C-00FA-488E-A7BD-E2E6753D979D}" destId="{BC35EE03-4121-4EF9-923D-7CB6D30D358D}" srcOrd="2" destOrd="0" presId="urn:microsoft.com/office/officeart/2005/8/layout/target3"/>
    <dgm:cxn modelId="{55B1EE68-C601-4250-A809-EFF732B74937}" type="presParOf" srcId="{71045F8C-00FA-488E-A7BD-E2E6753D979D}" destId="{D1AB0670-D7EF-49EB-BB25-4732FDBC672E}" srcOrd="3" destOrd="0" presId="urn:microsoft.com/office/officeart/2005/8/layout/target3"/>
    <dgm:cxn modelId="{FF7125C1-80B6-468E-8576-66FB03F7E346}" type="presParOf" srcId="{71045F8C-00FA-488E-A7BD-E2E6753D979D}" destId="{7FA28312-742B-4BB9-8A38-9222293BAF86}" srcOrd="4" destOrd="0" presId="urn:microsoft.com/office/officeart/2005/8/layout/target3"/>
    <dgm:cxn modelId="{76541250-170F-472F-8B5D-D12E5F252BE0}" type="presParOf" srcId="{71045F8C-00FA-488E-A7BD-E2E6753D979D}" destId="{82E77F31-8BAA-44A0-B0EE-16B2CBC6973F}" srcOrd="5" destOrd="0" presId="urn:microsoft.com/office/officeart/2005/8/layout/target3"/>
    <dgm:cxn modelId="{95096FE0-0E94-4A02-965A-A6ABF127256A}" type="presParOf" srcId="{71045F8C-00FA-488E-A7BD-E2E6753D979D}" destId="{47EAC7EC-AE79-4897-87A9-B65A9976DE1C}" srcOrd="6" destOrd="0" presId="urn:microsoft.com/office/officeart/2005/8/layout/target3"/>
    <dgm:cxn modelId="{7C2D6556-857D-466A-8CA8-0B4B7E2F6508}" type="presParOf" srcId="{71045F8C-00FA-488E-A7BD-E2E6753D979D}" destId="{575F5D29-051D-42C2-BD98-D0CE8B0ADADF}" srcOrd="7" destOrd="0" presId="urn:microsoft.com/office/officeart/2005/8/layout/target3"/>
    <dgm:cxn modelId="{29AC9886-6329-4665-89BD-392CFA90C9EA}" type="presParOf" srcId="{71045F8C-00FA-488E-A7BD-E2E6753D979D}" destId="{B5547AB8-D0F5-4792-8D9C-BB1D0FD970C4}" srcOrd="8" destOrd="0" presId="urn:microsoft.com/office/officeart/2005/8/layout/target3"/>
    <dgm:cxn modelId="{CE3D2AB5-ECB9-4122-99E5-5A23F4A73AB6}" type="presParOf" srcId="{71045F8C-00FA-488E-A7BD-E2E6753D979D}" destId="{7F63EA7C-4D63-4EA4-A32B-F62CF0B995E9}" srcOrd="9" destOrd="0" presId="urn:microsoft.com/office/officeart/2005/8/layout/target3"/>
    <dgm:cxn modelId="{59342E3A-AE6F-4660-89E7-439B4AF060FD}" type="presParOf" srcId="{71045F8C-00FA-488E-A7BD-E2E6753D979D}" destId="{2C102638-96A9-4648-9FA0-A0F6E30AC1C7}" srcOrd="10" destOrd="0" presId="urn:microsoft.com/office/officeart/2005/8/layout/target3"/>
    <dgm:cxn modelId="{1AF348A2-C07A-4D66-B810-6B3831BBF62B}" type="presParOf" srcId="{71045F8C-00FA-488E-A7BD-E2E6753D979D}" destId="{5EAEAB99-31A4-43F0-8AF7-F00EF0EFCA37}" srcOrd="11" destOrd="0" presId="urn:microsoft.com/office/officeart/2005/8/layout/target3"/>
    <dgm:cxn modelId="{51053DAB-D173-4184-9123-22D7AEDFA1A2}" type="presParOf" srcId="{71045F8C-00FA-488E-A7BD-E2E6753D979D}" destId="{6D847BCB-621D-40E7-A8DA-0A81AED692FF}" srcOrd="12" destOrd="0" presId="urn:microsoft.com/office/officeart/2005/8/layout/target3"/>
    <dgm:cxn modelId="{4310F227-BE13-42F3-821A-75267B391343}" type="presParOf" srcId="{71045F8C-00FA-488E-A7BD-E2E6753D979D}" destId="{0B1AEF3C-C1B4-4C91-9D38-0154E2DFD9A7}" srcOrd="13" destOrd="0" presId="urn:microsoft.com/office/officeart/2005/8/layout/target3"/>
    <dgm:cxn modelId="{C02DB3B6-1772-41AF-B03C-F20384370B9C}" type="presParOf" srcId="{71045F8C-00FA-488E-A7BD-E2E6753D979D}" destId="{54BB5B41-7DBA-4538-A461-40E5DCBAB424}" srcOrd="14" destOrd="0" presId="urn:microsoft.com/office/officeart/2005/8/layout/target3"/>
    <dgm:cxn modelId="{36CBFDF3-A278-4F51-A048-786CB3CAA091}" type="presParOf" srcId="{71045F8C-00FA-488E-A7BD-E2E6753D979D}" destId="{4D19AB04-24FA-40C2-B203-52AE3D15E171}" srcOrd="15" destOrd="0" presId="urn:microsoft.com/office/officeart/2005/8/layout/target3"/>
    <dgm:cxn modelId="{4DF357E7-1008-43BB-86B8-B53F37F54AA2}" type="presParOf" srcId="{71045F8C-00FA-488E-A7BD-E2E6753D979D}" destId="{DF48C102-00FE-42F1-BD41-895ADDC4E38E}" srcOrd="16" destOrd="0" presId="urn:microsoft.com/office/officeart/2005/8/layout/target3"/>
    <dgm:cxn modelId="{B3849BB4-71E9-4088-9152-602D7CCB15C5}" type="presParOf" srcId="{71045F8C-00FA-488E-A7BD-E2E6753D979D}" destId="{DEA617B7-3BB5-4F84-A056-FDD4976FFF19}" srcOrd="17" destOrd="0" presId="urn:microsoft.com/office/officeart/2005/8/layout/target3"/>
    <dgm:cxn modelId="{17D4EF64-54F5-4A7B-95FD-31B915AABD99}" type="presParOf" srcId="{71045F8C-00FA-488E-A7BD-E2E6753D979D}" destId="{2FCDA0EA-8D1F-4C04-A9FB-B115A0726B5E}" srcOrd="18" destOrd="0" presId="urn:microsoft.com/office/officeart/2005/8/layout/target3"/>
    <dgm:cxn modelId="{6B80ACF8-80CD-4D82-8563-72CD489F9E29}" type="presParOf" srcId="{71045F8C-00FA-488E-A7BD-E2E6753D979D}" destId="{C36FEDEA-A615-454C-B166-70320FB4F73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09023" y="7200"/>
        <a:ext cx="4687720" cy="642887"/>
      </dsp:txXfrm>
    </dsp:sp>
    <dsp:sp modelId="{7FA28312-742B-4BB9-8A38-9222293BAF86}">
      <dsp:nvSpPr>
        <dsp:cNvPr id="0" name=""/>
        <dsp:cNvSpPr/>
      </dsp:nvSpPr>
      <dsp:spPr>
        <a:xfrm>
          <a:off x="421894" y="650088"/>
          <a:ext cx="3174256" cy="31742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E77F31-8BAA-44A0-B0EE-16B2CBC6973F}">
      <dsp:nvSpPr>
        <dsp:cNvPr id="0" name=""/>
        <dsp:cNvSpPr/>
      </dsp:nvSpPr>
      <dsp:spPr>
        <a:xfrm>
          <a:off x="2009023" y="650088"/>
          <a:ext cx="4687720" cy="31742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Kateřina Nekvindová</a:t>
          </a:r>
          <a:endParaRPr lang="cs-CZ" sz="1800" kern="1200" dirty="0"/>
        </a:p>
      </dsp:txBody>
      <dsp:txXfrm>
        <a:off x="2009023" y="650088"/>
        <a:ext cx="4687720" cy="642887"/>
      </dsp:txXfrm>
    </dsp:sp>
    <dsp:sp modelId="{575F5D29-051D-42C2-BD98-D0CE8B0ADADF}">
      <dsp:nvSpPr>
        <dsp:cNvPr id="0" name=""/>
        <dsp:cNvSpPr/>
      </dsp:nvSpPr>
      <dsp:spPr>
        <a:xfrm>
          <a:off x="843789" y="1292975"/>
          <a:ext cx="2330466" cy="23304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547AB8-D0F5-4792-8D9C-BB1D0FD970C4}">
      <dsp:nvSpPr>
        <dsp:cNvPr id="0" name=""/>
        <dsp:cNvSpPr/>
      </dsp:nvSpPr>
      <dsp:spPr>
        <a:xfrm>
          <a:off x="2009023" y="1292975"/>
          <a:ext cx="4687720" cy="23304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VY_32_INOVACE_6B_08_Početní operace</a:t>
          </a:r>
          <a:endParaRPr lang="cs-CZ" sz="1800" kern="1200" dirty="0"/>
        </a:p>
      </dsp:txBody>
      <dsp:txXfrm>
        <a:off x="2009023" y="1292975"/>
        <a:ext cx="4687720" cy="642887"/>
      </dsp:txXfrm>
    </dsp:sp>
    <dsp:sp modelId="{2C102638-96A9-4648-9FA0-A0F6E30AC1C7}">
      <dsp:nvSpPr>
        <dsp:cNvPr id="0" name=""/>
        <dsp:cNvSpPr/>
      </dsp:nvSpPr>
      <dsp:spPr>
        <a:xfrm>
          <a:off x="1265684" y="1935863"/>
          <a:ext cx="1486677" cy="14866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AEAB99-31A4-43F0-8AF7-F00EF0EFCA37}">
      <dsp:nvSpPr>
        <dsp:cNvPr id="0" name=""/>
        <dsp:cNvSpPr/>
      </dsp:nvSpPr>
      <dsp:spPr>
        <a:xfrm>
          <a:off x="2009023" y="1935863"/>
          <a:ext cx="4687720" cy="14866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Matematika 5. ročník</a:t>
          </a:r>
          <a:endParaRPr lang="cs-CZ" sz="1800" kern="1200" dirty="0"/>
        </a:p>
      </dsp:txBody>
      <dsp:txXfrm>
        <a:off x="2009023" y="1935863"/>
        <a:ext cx="4687720" cy="642887"/>
      </dsp:txXfrm>
    </dsp:sp>
    <dsp:sp modelId="{0B1AEF3C-C1B4-4C91-9D38-0154E2DFD9A7}">
      <dsp:nvSpPr>
        <dsp:cNvPr id="0" name=""/>
        <dsp:cNvSpPr/>
      </dsp:nvSpPr>
      <dsp:spPr>
        <a:xfrm>
          <a:off x="1687579" y="2578750"/>
          <a:ext cx="642887" cy="6428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BB5B41-7DBA-4538-A461-40E5DCBAB424}">
      <dsp:nvSpPr>
        <dsp:cNvPr id="0" name=""/>
        <dsp:cNvSpPr/>
      </dsp:nvSpPr>
      <dsp:spPr>
        <a:xfrm>
          <a:off x="2009023" y="2578750"/>
          <a:ext cx="4687720" cy="6428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578750"/>
        <a:ext cx="4687720" cy="642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962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723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830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499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600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619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52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027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679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913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75C933-88EB-4985-A706-7832F22E8CD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C98FB3-8F4D-448E-B1DB-E2C0B83A8A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374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90792574"/>
              </p:ext>
            </p:extLst>
          </p:nvPr>
        </p:nvGraphicFramePr>
        <p:xfrm>
          <a:off x="1259632" y="1916832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499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Prezentace slouží k zopakování a lepšímu zapamatování názvosloví, které je zapotřebí i v dalších ročnících. </a:t>
            </a:r>
          </a:p>
          <a:p>
            <a:pPr marL="0" indent="0">
              <a:buNone/>
            </a:pPr>
            <a:r>
              <a:rPr lang="cs-CZ" dirty="0" smtClean="0"/>
              <a:t>Na základě prezentace si mohou žáci zapsat přehled do svých sešitů nebo vytisknout na nástěnku jako přehled učiva.</a:t>
            </a:r>
          </a:p>
        </p:txBody>
      </p:sp>
    </p:spTree>
    <p:extLst>
      <p:ext uri="{BB962C8B-B14F-4D97-AF65-F5344CB8AC3E}">
        <p14:creationId xmlns:p14="http://schemas.microsoft.com/office/powerpoint/2010/main" val="343476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7030A0"/>
                </a:solidFill>
              </a:rPr>
              <a:t>Početní operace</a:t>
            </a:r>
            <a:endParaRPr lang="cs-CZ" sz="9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85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/>
              <a:t>Jak nazýváme členy </a:t>
            </a:r>
          </a:p>
          <a:p>
            <a:pPr marL="0" indent="0" algn="ctr">
              <a:buNone/>
            </a:pPr>
            <a:r>
              <a:rPr lang="cs-CZ" sz="4800" dirty="0" smtClean="0"/>
              <a:t>různých početních operací?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83882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32729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Sčítání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5231" y="2103359"/>
            <a:ext cx="5040560" cy="1757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12 + 24 =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332303" y="2060848"/>
            <a:ext cx="2016224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36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29309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sčítanec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>
            <a:stCxn id="5" idx="0"/>
          </p:cNvCxnSpPr>
          <p:nvPr/>
        </p:nvCxnSpPr>
        <p:spPr>
          <a:xfrm flipV="1">
            <a:off x="1547664" y="3501008"/>
            <a:ext cx="216024" cy="7920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355976" y="3501008"/>
            <a:ext cx="0" cy="7920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347864" y="432737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sčítanec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7164288" y="3465004"/>
            <a:ext cx="176127" cy="86237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454080" y="4347623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součet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467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12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Určete součet čísel 85 a 15.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080908"/>
            <a:ext cx="58326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Řešení:</a:t>
            </a:r>
          </a:p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85 + 15 =  100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58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32729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Odčítání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5231" y="2103359"/>
            <a:ext cx="5040560" cy="1757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47 </a:t>
            </a:r>
            <a:r>
              <a:rPr lang="cs-CZ" sz="9600" dirty="0">
                <a:solidFill>
                  <a:srgbClr val="00B050"/>
                </a:solidFill>
              </a:rPr>
              <a:t>-</a:t>
            </a:r>
            <a:r>
              <a:rPr lang="cs-CZ" sz="9600" dirty="0" smtClean="0">
                <a:solidFill>
                  <a:srgbClr val="00B050"/>
                </a:solidFill>
              </a:rPr>
              <a:t> 29 =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332303" y="2060848"/>
            <a:ext cx="2016224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18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518" y="4339417"/>
            <a:ext cx="31143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menšenec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>
            <a:stCxn id="5" idx="0"/>
          </p:cNvCxnSpPr>
          <p:nvPr/>
        </p:nvCxnSpPr>
        <p:spPr>
          <a:xfrm flipV="1">
            <a:off x="1790691" y="3547329"/>
            <a:ext cx="99011" cy="7920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355976" y="3501008"/>
            <a:ext cx="0" cy="7920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635895" y="4327376"/>
            <a:ext cx="26964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menšitel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7164288" y="3465004"/>
            <a:ext cx="176127" cy="86237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04248" y="4325563"/>
            <a:ext cx="18944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rozdíl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16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12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Určete rozdíl čísel 100 a 64.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080908"/>
            <a:ext cx="58326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Řešení:</a:t>
            </a:r>
          </a:p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100 - 64 =  36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021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32729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Násobení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5231" y="2103359"/>
            <a:ext cx="5040560" cy="1757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13 </a:t>
            </a:r>
            <a:r>
              <a:rPr lang="cs-CZ" sz="9600" dirty="0">
                <a:solidFill>
                  <a:srgbClr val="00B050"/>
                </a:solidFill>
              </a:rPr>
              <a:t>.</a:t>
            </a:r>
            <a:r>
              <a:rPr lang="cs-CZ" sz="9600" dirty="0" smtClean="0">
                <a:solidFill>
                  <a:srgbClr val="00B050"/>
                </a:solidFill>
              </a:rPr>
              <a:t>  3 =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332303" y="2060848"/>
            <a:ext cx="2016224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39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29309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činitel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>
            <a:stCxn id="5" idx="0"/>
          </p:cNvCxnSpPr>
          <p:nvPr/>
        </p:nvCxnSpPr>
        <p:spPr>
          <a:xfrm flipV="1">
            <a:off x="1547664" y="3501008"/>
            <a:ext cx="216024" cy="7920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4139952" y="3465004"/>
            <a:ext cx="216024" cy="82809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347864" y="432737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činitel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7164288" y="3465004"/>
            <a:ext cx="176127" cy="86237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454080" y="4347623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součin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16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12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Určete součin čísel 14 a 3.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080908"/>
            <a:ext cx="58326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Řešení:</a:t>
            </a:r>
          </a:p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14 . 3 =  42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021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32729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Dělení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5231" y="2103359"/>
            <a:ext cx="5040560" cy="1757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48 </a:t>
            </a:r>
            <a:r>
              <a:rPr lang="cs-CZ" sz="9600" dirty="0">
                <a:solidFill>
                  <a:srgbClr val="00B050"/>
                </a:solidFill>
              </a:rPr>
              <a:t>:</a:t>
            </a:r>
            <a:r>
              <a:rPr lang="cs-CZ" sz="9600" dirty="0" smtClean="0">
                <a:solidFill>
                  <a:srgbClr val="00B050"/>
                </a:solidFill>
              </a:rPr>
              <a:t>  2 =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796136" y="2060848"/>
            <a:ext cx="2016224" cy="1800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9600" dirty="0" smtClean="0">
                <a:solidFill>
                  <a:srgbClr val="00B050"/>
                </a:solidFill>
              </a:rPr>
              <a:t>24</a:t>
            </a:r>
            <a:endParaRPr lang="cs-CZ" sz="96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29309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dělenec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7" name="Přímá spojnice se šipkou 6"/>
          <p:cNvCxnSpPr>
            <a:stCxn id="5" idx="0"/>
          </p:cNvCxnSpPr>
          <p:nvPr/>
        </p:nvCxnSpPr>
        <p:spPr>
          <a:xfrm flipV="1">
            <a:off x="1547664" y="3501008"/>
            <a:ext cx="216024" cy="79208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4139952" y="3465004"/>
            <a:ext cx="216024" cy="82809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347864" y="4327376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dělitel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6804248" y="3465004"/>
            <a:ext cx="268084" cy="882619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454080" y="4347623"/>
            <a:ext cx="2448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podíl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16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12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dirty="0" smtClean="0">
                <a:solidFill>
                  <a:srgbClr val="7030A0"/>
                </a:solidFill>
              </a:rPr>
              <a:t>Určete podíl čísel 48 a 6.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080908"/>
            <a:ext cx="58326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Řešení:</a:t>
            </a:r>
          </a:p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48 : 6 =  8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021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168478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Určete součet, rozdíl, </a:t>
            </a:r>
            <a:r>
              <a:rPr lang="cs-CZ" dirty="0">
                <a:solidFill>
                  <a:srgbClr val="7030A0"/>
                </a:solidFill>
              </a:rPr>
              <a:t>s</a:t>
            </a:r>
            <a:r>
              <a:rPr lang="cs-CZ" dirty="0" smtClean="0">
                <a:solidFill>
                  <a:srgbClr val="7030A0"/>
                </a:solidFill>
              </a:rPr>
              <a:t>oučin a podíl čísel 75 a 5.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Který z výsledků je největší?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636912"/>
            <a:ext cx="46805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Součet:   75 + 5 = 80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Rozdíl:   75 – 5 = 70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Součin:  75 . 5 = 375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Podíl:  75 : 5 = 15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Největší je součin.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800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>
                <a:solidFill>
                  <a:srgbClr val="7030A0"/>
                </a:solidFill>
              </a:rPr>
              <a:t>Podíl čísel 4564 a 7 </a:t>
            </a:r>
          </a:p>
          <a:p>
            <a:pPr marL="0" indent="0" algn="ctr">
              <a:buNone/>
            </a:pPr>
            <a:r>
              <a:rPr lang="cs-CZ" sz="4800" dirty="0" smtClean="0">
                <a:solidFill>
                  <a:srgbClr val="7030A0"/>
                </a:solidFill>
              </a:rPr>
              <a:t>zvětšete o deset.</a:t>
            </a:r>
            <a:endParaRPr lang="cs-CZ" sz="48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645024"/>
            <a:ext cx="86764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Řešení:</a:t>
            </a:r>
          </a:p>
          <a:p>
            <a:r>
              <a:rPr lang="cs-CZ" sz="5400" dirty="0" smtClean="0">
                <a:solidFill>
                  <a:srgbClr val="FF0000"/>
                </a:solidFill>
              </a:rPr>
              <a:t>4564 : 7 + 10 = 652 +10 = 662</a:t>
            </a:r>
          </a:p>
        </p:txBody>
      </p:sp>
    </p:spTree>
    <p:extLst>
      <p:ext uri="{BB962C8B-B14F-4D97-AF65-F5344CB8AC3E}">
        <p14:creationId xmlns:p14="http://schemas.microsoft.com/office/powerpoint/2010/main" val="3085632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</a:t>
            </a:r>
            <a:r>
              <a:rPr lang="cs-CZ" dirty="0" smtClean="0"/>
              <a:t>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253</Words>
  <Application>Microsoft Office PowerPoint</Application>
  <PresentationFormat>Předvádění na obrazovce (4:3)</PresentationFormat>
  <Paragraphs>62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Početní operace</vt:lpstr>
      <vt:lpstr>Prezentace aplikace PowerPoint</vt:lpstr>
      <vt:lpstr>Sčítání</vt:lpstr>
      <vt:lpstr>Prezentace aplikace PowerPoint</vt:lpstr>
      <vt:lpstr>Odčítání</vt:lpstr>
      <vt:lpstr>Prezentace aplikace PowerPoint</vt:lpstr>
      <vt:lpstr>Násobení</vt:lpstr>
      <vt:lpstr>Prezentace aplikace PowerPoint</vt:lpstr>
      <vt:lpstr>Dělení</vt:lpstr>
      <vt:lpstr>Prezentace aplikace PowerPoint</vt:lpstr>
      <vt:lpstr>Procvičování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operace</dc:title>
  <dc:creator>nekvindovi</dc:creator>
  <cp:lastModifiedBy>nekvindovi</cp:lastModifiedBy>
  <cp:revision>15</cp:revision>
  <dcterms:created xsi:type="dcterms:W3CDTF">2012-10-30T15:33:18Z</dcterms:created>
  <dcterms:modified xsi:type="dcterms:W3CDTF">2013-01-20T14:37:59Z</dcterms:modified>
</cp:coreProperties>
</file>