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65" r:id="rId3"/>
    <p:sldId id="256" r:id="rId4"/>
    <p:sldId id="257" r:id="rId5"/>
    <p:sldId id="258" r:id="rId6"/>
    <p:sldId id="259" r:id="rId7"/>
    <p:sldId id="261" r:id="rId8"/>
    <p:sldId id="262" r:id="rId9"/>
    <p:sldId id="263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00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6" d="100"/>
          <a:sy n="66" d="100"/>
        </p:scale>
        <p:origin x="-948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5">
  <dgm:title val=""/>
  <dgm:desc val=""/>
  <dgm:catLst>
    <dgm:cat type="accent6" pri="11500"/>
  </dgm:catLst>
  <dgm:styleLbl name="node0">
    <dgm:fillClrLst meth="cycle"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6">
        <a:alpha val="90000"/>
      </a:schemeClr>
      <a:schemeClr val="accent6">
        <a:alpha val="5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/>
    <dgm:txEffectClrLst/>
  </dgm:styleLbl>
  <dgm:styleLbl name="node1">
    <dgm:fillClrLst>
      <a:schemeClr val="accent6">
        <a:alpha val="9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6">
        <a:shade val="9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6">
        <a:shade val="80000"/>
        <a:alpha val="50000"/>
      </a:schemeClr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  <a:alpha val="90000"/>
      </a:schemeClr>
      <a:schemeClr val="accent6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6">
        <a:alpha val="90000"/>
        <a:tint val="40000"/>
      </a:schemeClr>
      <a:schemeClr val="accent6">
        <a:alpha val="5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3d2" qsCatId="3D" csTypeId="urn:microsoft.com/office/officeart/2005/8/colors/accent6_5" csCatId="accent6" phldr="1"/>
      <dgm:spPr/>
      <dgm:t>
        <a:bodyPr/>
        <a:lstStyle/>
        <a:p>
          <a:endParaRPr lang="cs-CZ"/>
        </a:p>
      </dgm:t>
    </dgm:pt>
    <dgm:pt modelId="{445C7998-7549-48B0-BD68-D4F0167F02E5}">
      <dgm:prSet phldrT="[Text]" custT="1"/>
      <dgm:spPr/>
      <dgm:t>
        <a:bodyPr/>
        <a:lstStyle/>
        <a:p>
          <a:pPr algn="l"/>
          <a:r>
            <a:rPr lang="cs-CZ" sz="1800" dirty="0"/>
            <a:t>Název školy:    </a:t>
          </a:r>
          <a:r>
            <a:rPr lang="cs-CZ" sz="1800" dirty="0" smtClean="0"/>
            <a:t>Základní škola a Mateřská škola, Police nad Metují, okres Náchod</a:t>
          </a:r>
          <a:endParaRPr lang="cs-CZ" sz="1800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 Mgr. Kateřina Nekvindová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VY_32_INOVACE_6B_09_Procvičování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Matematika 5. ročník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CZ.1.07/1.4.00/21.1431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  <dgm:t>
        <a:bodyPr/>
        <a:lstStyle/>
        <a:p>
          <a:endParaRPr lang="cs-CZ"/>
        </a:p>
      </dgm:t>
    </dgm:pt>
    <dgm:pt modelId="{6940EB87-DC1D-4BC3-9408-9AC2E1FFC039}" type="pres">
      <dgm:prSet presAssocID="{445C7998-7549-48B0-BD68-D4F0167F02E5}" presName="space" presStyleCnt="0"/>
      <dgm:spPr/>
      <dgm:t>
        <a:bodyPr/>
        <a:lstStyle/>
        <a:p>
          <a:endParaRPr lang="cs-CZ"/>
        </a:p>
      </dgm:t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67F2A5CE-80AD-4B1E-9281-CA816833DDFE}" type="pres">
      <dgm:prSet presAssocID="{FBBFC3EA-9D9D-4F3A-BEA6-9C2C0E46BF20}" presName="vertSpace2" presStyleLbl="node1" presStyleIdx="0" presStyleCnt="5"/>
      <dgm:spPr/>
    </dgm:pt>
    <dgm:pt modelId="{038B0433-46F0-492F-AF17-5717C83A7566}" type="pres">
      <dgm:prSet presAssocID="{FBBFC3EA-9D9D-4F3A-BEA6-9C2C0E46BF20}" presName="circle2" presStyleLbl="node1" presStyleIdx="1" presStyleCnt="5"/>
      <dgm:spPr/>
    </dgm:pt>
    <dgm:pt modelId="{B6F2A03C-D1AE-4304-8170-22D6716D4335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D9801EB0-E56F-40F7-A0B2-4783EA122F5A}" type="pres">
      <dgm:prSet presAssocID="{019433A1-1324-4DE1-9E6F-32B851095F74}" presName="vertSpace3" presStyleLbl="node1" presStyleIdx="1" presStyleCnt="5"/>
      <dgm:spPr/>
    </dgm:pt>
    <dgm:pt modelId="{11380BEB-C2BA-48FD-B628-5A59707B0AB0}" type="pres">
      <dgm:prSet presAssocID="{019433A1-1324-4DE1-9E6F-32B851095F74}" presName="circle3" presStyleLbl="node1" presStyleIdx="2" presStyleCnt="5"/>
      <dgm:spPr/>
    </dgm:pt>
    <dgm:pt modelId="{9B058F16-C4C3-4CC8-B451-DE1C2EFCD1B6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CB874C31-64F4-41B4-8E0A-D390FD8E842F}" type="pres">
      <dgm:prSet presAssocID="{C73C7642-F245-4585-8F88-243F9FAEF6CA}" presName="vertSpace4" presStyleLbl="node1" presStyleIdx="2" presStyleCnt="5"/>
      <dgm:spPr/>
    </dgm:pt>
    <dgm:pt modelId="{5B409153-FA39-46B0-B104-42AACF4AC5D1}" type="pres">
      <dgm:prSet presAssocID="{C73C7642-F245-4585-8F88-243F9FAEF6CA}" presName="circle4" presStyleLbl="node1" presStyleIdx="3" presStyleCnt="5"/>
      <dgm:spPr/>
    </dgm:pt>
    <dgm:pt modelId="{6D08871F-2BAA-4E2D-98D6-A42A1DDDA0C6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DF602A2E-E0D3-406F-98D2-DDC04F6C9A3C}" type="pres">
      <dgm:prSet presAssocID="{EBC41103-E2E5-4D48-9B4B-425520D3D098}" presName="vertSpace5" presStyleLbl="node1" presStyleIdx="3" presStyleCnt="5"/>
      <dgm:spPr/>
    </dgm:pt>
    <dgm:pt modelId="{440925C5-9617-4A8E-A937-259E2F9F71F8}" type="pres">
      <dgm:prSet presAssocID="{EBC41103-E2E5-4D48-9B4B-425520D3D098}" presName="circle5" presStyleLbl="node1" presStyleIdx="4" presStyleCnt="5"/>
      <dgm:spPr/>
    </dgm:pt>
    <dgm:pt modelId="{E023EEE1-9897-4119-B6B0-AE513A1065B3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15DB3BD-B833-42BC-95BC-3491B2C93E60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ED825AC-764B-4949-8A80-90345B7CA936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48E17C1-67FB-4A4E-B7F7-B8EFEF3F352B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DED1DE2-47F3-4DB4-A377-A566828D9F0F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3D6C125-1A3F-4463-A345-760EB4F73122}" type="presOf" srcId="{C73C7642-F245-4585-8F88-243F9FAEF6CA}" destId="{048E17C1-67FB-4A4E-B7F7-B8EFEF3F352B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EFE6960D-3421-4638-B825-BE1DAD9ABCCE}" type="presOf" srcId="{C73C7642-F245-4585-8F88-243F9FAEF6CA}" destId="{6D08871F-2BAA-4E2D-98D6-A42A1DDDA0C6}" srcOrd="0" destOrd="0" presId="urn:microsoft.com/office/officeart/2005/8/layout/target3"/>
    <dgm:cxn modelId="{978B5CF7-3DCC-48B8-B570-33D3357F6B9E}" type="presOf" srcId="{019433A1-1324-4DE1-9E6F-32B851095F74}" destId="{9B058F16-C4C3-4CC8-B451-DE1C2EFCD1B6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CDD20977-BCEE-45F3-94C2-C2FFA2930CDA}" type="presOf" srcId="{FBBFC3EA-9D9D-4F3A-BEA6-9C2C0E46BF20}" destId="{B6F2A03C-D1AE-4304-8170-22D6716D4335}" srcOrd="0" destOrd="0" presId="urn:microsoft.com/office/officeart/2005/8/layout/target3"/>
    <dgm:cxn modelId="{34C25ECB-DD2E-4C66-8F12-DAD3238F6A2B}" type="presOf" srcId="{019433A1-1324-4DE1-9E6F-32B851095F74}" destId="{1ED825AC-764B-4949-8A80-90345B7CA936}" srcOrd="1" destOrd="0" presId="urn:microsoft.com/office/officeart/2005/8/layout/target3"/>
    <dgm:cxn modelId="{2524EA7A-7517-40CD-92BA-BD96658B030E}" type="presOf" srcId="{EBC41103-E2E5-4D48-9B4B-425520D3D098}" destId="{DDED1DE2-47F3-4DB4-A377-A566828D9F0F}" srcOrd="1" destOrd="0" presId="urn:microsoft.com/office/officeart/2005/8/layout/target3"/>
    <dgm:cxn modelId="{4E98D88E-9FDB-49A4-8331-FF9383A9F840}" type="presOf" srcId="{39F8B381-5807-488E-AC22-73DD4140ED4A}" destId="{71045F8C-00FA-488E-A7BD-E2E6753D979D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0AB9010C-ECAB-4FBE-A213-23C361B35314}" type="presOf" srcId="{EBC41103-E2E5-4D48-9B4B-425520D3D098}" destId="{E023EEE1-9897-4119-B6B0-AE513A1065B3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7B54196B-325F-4E31-9BB3-0CE48E54723C}" type="presOf" srcId="{445C7998-7549-48B0-BD68-D4F0167F02E5}" destId="{4D19AB04-24FA-40C2-B203-52AE3D15E171}" srcOrd="1" destOrd="0" presId="urn:microsoft.com/office/officeart/2005/8/layout/target3"/>
    <dgm:cxn modelId="{2EE3BE47-C81D-4555-85F9-01CC5C4F1D19}" type="presOf" srcId="{FBBFC3EA-9D9D-4F3A-BEA6-9C2C0E46BF20}" destId="{915DB3BD-B833-42BC-95BC-3491B2C93E60}" srcOrd="1" destOrd="0" presId="urn:microsoft.com/office/officeart/2005/8/layout/target3"/>
    <dgm:cxn modelId="{4B345A8E-659F-4E57-B8E0-6782B4F78938}" type="presOf" srcId="{445C7998-7549-48B0-BD68-D4F0167F02E5}" destId="{BC35EE03-4121-4EF9-923D-7CB6D30D358D}" srcOrd="0" destOrd="0" presId="urn:microsoft.com/office/officeart/2005/8/layout/target3"/>
    <dgm:cxn modelId="{8AB53DFB-9674-4CC0-A7DE-6A2077F48C73}" type="presParOf" srcId="{71045F8C-00FA-488E-A7BD-E2E6753D979D}" destId="{3577EC6B-C980-4F34-8C69-4365E7B8FC8C}" srcOrd="0" destOrd="0" presId="urn:microsoft.com/office/officeart/2005/8/layout/target3"/>
    <dgm:cxn modelId="{77523AA4-AACC-4C3A-BE7E-102A96C29CF3}" type="presParOf" srcId="{71045F8C-00FA-488E-A7BD-E2E6753D979D}" destId="{6940EB87-DC1D-4BC3-9408-9AC2E1FFC039}" srcOrd="1" destOrd="0" presId="urn:microsoft.com/office/officeart/2005/8/layout/target3"/>
    <dgm:cxn modelId="{29759E6A-70E8-4C4E-862C-022BCD083917}" type="presParOf" srcId="{71045F8C-00FA-488E-A7BD-E2E6753D979D}" destId="{BC35EE03-4121-4EF9-923D-7CB6D30D358D}" srcOrd="2" destOrd="0" presId="urn:microsoft.com/office/officeart/2005/8/layout/target3"/>
    <dgm:cxn modelId="{BC456431-A62D-4D08-BC75-C442557291B8}" type="presParOf" srcId="{71045F8C-00FA-488E-A7BD-E2E6753D979D}" destId="{67F2A5CE-80AD-4B1E-9281-CA816833DDFE}" srcOrd="3" destOrd="0" presId="urn:microsoft.com/office/officeart/2005/8/layout/target3"/>
    <dgm:cxn modelId="{20A1686F-BA6A-4C6B-83F9-2814D1FB6091}" type="presParOf" srcId="{71045F8C-00FA-488E-A7BD-E2E6753D979D}" destId="{038B0433-46F0-492F-AF17-5717C83A7566}" srcOrd="4" destOrd="0" presId="urn:microsoft.com/office/officeart/2005/8/layout/target3"/>
    <dgm:cxn modelId="{FEE89743-B5E9-489F-B267-72FF40F9D900}" type="presParOf" srcId="{71045F8C-00FA-488E-A7BD-E2E6753D979D}" destId="{B6F2A03C-D1AE-4304-8170-22D6716D4335}" srcOrd="5" destOrd="0" presId="urn:microsoft.com/office/officeart/2005/8/layout/target3"/>
    <dgm:cxn modelId="{EC366AB6-AAAA-48A8-BB50-7D8825FCBE46}" type="presParOf" srcId="{71045F8C-00FA-488E-A7BD-E2E6753D979D}" destId="{D9801EB0-E56F-40F7-A0B2-4783EA122F5A}" srcOrd="6" destOrd="0" presId="urn:microsoft.com/office/officeart/2005/8/layout/target3"/>
    <dgm:cxn modelId="{63F37988-C22D-4FA7-8B87-FCA960D7048B}" type="presParOf" srcId="{71045F8C-00FA-488E-A7BD-E2E6753D979D}" destId="{11380BEB-C2BA-48FD-B628-5A59707B0AB0}" srcOrd="7" destOrd="0" presId="urn:microsoft.com/office/officeart/2005/8/layout/target3"/>
    <dgm:cxn modelId="{D402B7D6-179D-4F92-AAD3-7425BF144545}" type="presParOf" srcId="{71045F8C-00FA-488E-A7BD-E2E6753D979D}" destId="{9B058F16-C4C3-4CC8-B451-DE1C2EFCD1B6}" srcOrd="8" destOrd="0" presId="urn:microsoft.com/office/officeart/2005/8/layout/target3"/>
    <dgm:cxn modelId="{B67A720D-A378-490A-BF79-4ED48B0AF16C}" type="presParOf" srcId="{71045F8C-00FA-488E-A7BD-E2E6753D979D}" destId="{CB874C31-64F4-41B4-8E0A-D390FD8E842F}" srcOrd="9" destOrd="0" presId="urn:microsoft.com/office/officeart/2005/8/layout/target3"/>
    <dgm:cxn modelId="{D8691461-1885-48A8-9E36-2142B1DA485C}" type="presParOf" srcId="{71045F8C-00FA-488E-A7BD-E2E6753D979D}" destId="{5B409153-FA39-46B0-B104-42AACF4AC5D1}" srcOrd="10" destOrd="0" presId="urn:microsoft.com/office/officeart/2005/8/layout/target3"/>
    <dgm:cxn modelId="{AABE1E4E-D42E-43BC-BA4B-025E0A0C5019}" type="presParOf" srcId="{71045F8C-00FA-488E-A7BD-E2E6753D979D}" destId="{6D08871F-2BAA-4E2D-98D6-A42A1DDDA0C6}" srcOrd="11" destOrd="0" presId="urn:microsoft.com/office/officeart/2005/8/layout/target3"/>
    <dgm:cxn modelId="{6BA58B49-C95C-4A4C-8612-71764854C3DB}" type="presParOf" srcId="{71045F8C-00FA-488E-A7BD-E2E6753D979D}" destId="{DF602A2E-E0D3-406F-98D2-DDC04F6C9A3C}" srcOrd="12" destOrd="0" presId="urn:microsoft.com/office/officeart/2005/8/layout/target3"/>
    <dgm:cxn modelId="{B93D9508-747B-416D-8E3B-BBA802005B8C}" type="presParOf" srcId="{71045F8C-00FA-488E-A7BD-E2E6753D979D}" destId="{440925C5-9617-4A8E-A937-259E2F9F71F8}" srcOrd="13" destOrd="0" presId="urn:microsoft.com/office/officeart/2005/8/layout/target3"/>
    <dgm:cxn modelId="{78FD303F-571F-4766-A6BE-3E809E1DDC11}" type="presParOf" srcId="{71045F8C-00FA-488E-A7BD-E2E6753D979D}" destId="{E023EEE1-9897-4119-B6B0-AE513A1065B3}" srcOrd="14" destOrd="0" presId="urn:microsoft.com/office/officeart/2005/8/layout/target3"/>
    <dgm:cxn modelId="{E8DDC8D7-D1CA-4BD2-86FB-E358AEA91504}" type="presParOf" srcId="{71045F8C-00FA-488E-A7BD-E2E6753D979D}" destId="{4D19AB04-24FA-40C2-B203-52AE3D15E171}" srcOrd="15" destOrd="0" presId="urn:microsoft.com/office/officeart/2005/8/layout/target3"/>
    <dgm:cxn modelId="{346970CC-76D7-4452-AAC7-C5F35A0142CC}" type="presParOf" srcId="{71045F8C-00FA-488E-A7BD-E2E6753D979D}" destId="{915DB3BD-B833-42BC-95BC-3491B2C93E60}" srcOrd="16" destOrd="0" presId="urn:microsoft.com/office/officeart/2005/8/layout/target3"/>
    <dgm:cxn modelId="{177BB8E8-B088-41FE-9A80-285C4C551F6D}" type="presParOf" srcId="{71045F8C-00FA-488E-A7BD-E2E6753D979D}" destId="{1ED825AC-764B-4949-8A80-90345B7CA936}" srcOrd="17" destOrd="0" presId="urn:microsoft.com/office/officeart/2005/8/layout/target3"/>
    <dgm:cxn modelId="{0FA551C6-4FAF-4932-BA48-4C6B2105A0F6}" type="presParOf" srcId="{71045F8C-00FA-488E-A7BD-E2E6753D979D}" destId="{048E17C1-67FB-4A4E-B7F7-B8EFEF3F352B}" srcOrd="18" destOrd="0" presId="urn:microsoft.com/office/officeart/2005/8/layout/target3"/>
    <dgm:cxn modelId="{2022BCCD-3774-4F5E-AC7E-A93F91222C25}" type="presParOf" srcId="{71045F8C-00FA-488E-A7BD-E2E6753D979D}" destId="{DDED1DE2-47F3-4DB4-A377-A566828D9F0F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7200"/>
          <a:ext cx="4018046" cy="401804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09023" y="7200"/>
          <a:ext cx="4687720" cy="401804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   </a:t>
          </a:r>
          <a:r>
            <a:rPr lang="cs-CZ" sz="1800" kern="1200" dirty="0" smtClean="0"/>
            <a:t>Základní škola a Mateřská škola, Police nad Metují, okres Náchod</a:t>
          </a:r>
          <a:endParaRPr lang="cs-CZ" sz="1800" kern="1200" dirty="0"/>
        </a:p>
      </dsp:txBody>
      <dsp:txXfrm>
        <a:off x="2009023" y="7200"/>
        <a:ext cx="4687720" cy="642887"/>
      </dsp:txXfrm>
    </dsp:sp>
    <dsp:sp modelId="{038B0433-46F0-492F-AF17-5717C83A7566}">
      <dsp:nvSpPr>
        <dsp:cNvPr id="0" name=""/>
        <dsp:cNvSpPr/>
      </dsp:nvSpPr>
      <dsp:spPr>
        <a:xfrm>
          <a:off x="421894" y="650088"/>
          <a:ext cx="3174256" cy="317425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1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1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1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6F2A03C-D1AE-4304-8170-22D6716D4335}">
      <dsp:nvSpPr>
        <dsp:cNvPr id="0" name=""/>
        <dsp:cNvSpPr/>
      </dsp:nvSpPr>
      <dsp:spPr>
        <a:xfrm>
          <a:off x="2009023" y="650088"/>
          <a:ext cx="4687720" cy="31742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1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/>
            <a:t>Autor: </a:t>
          </a:r>
          <a:r>
            <a:rPr lang="cs-CZ" sz="1900" kern="1200" dirty="0" smtClean="0"/>
            <a:t> Mgr. Kateřina Nekvindová</a:t>
          </a:r>
          <a:endParaRPr lang="cs-CZ" sz="1900" kern="1200" dirty="0"/>
        </a:p>
      </dsp:txBody>
      <dsp:txXfrm>
        <a:off x="2009023" y="650088"/>
        <a:ext cx="4687720" cy="642887"/>
      </dsp:txXfrm>
    </dsp:sp>
    <dsp:sp modelId="{11380BEB-C2BA-48FD-B628-5A59707B0AB0}">
      <dsp:nvSpPr>
        <dsp:cNvPr id="0" name=""/>
        <dsp:cNvSpPr/>
      </dsp:nvSpPr>
      <dsp:spPr>
        <a:xfrm>
          <a:off x="843789" y="1292975"/>
          <a:ext cx="2330466" cy="233046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2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9B058F16-C4C3-4CC8-B451-DE1C2EFCD1B6}">
      <dsp:nvSpPr>
        <dsp:cNvPr id="0" name=""/>
        <dsp:cNvSpPr/>
      </dsp:nvSpPr>
      <dsp:spPr>
        <a:xfrm>
          <a:off x="2009023" y="1292975"/>
          <a:ext cx="4687720" cy="233046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2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/>
            <a:t>Název : </a:t>
          </a:r>
          <a:r>
            <a:rPr lang="cs-CZ" sz="1900" kern="1200" dirty="0" smtClean="0"/>
            <a:t>VY_32_INOVACE_6B_09_Procvičování</a:t>
          </a:r>
          <a:endParaRPr lang="cs-CZ" sz="1900" kern="1200" dirty="0"/>
        </a:p>
      </dsp:txBody>
      <dsp:txXfrm>
        <a:off x="2009023" y="1292975"/>
        <a:ext cx="4687720" cy="642887"/>
      </dsp:txXfrm>
    </dsp:sp>
    <dsp:sp modelId="{5B409153-FA39-46B0-B104-42AACF4AC5D1}">
      <dsp:nvSpPr>
        <dsp:cNvPr id="0" name=""/>
        <dsp:cNvSpPr/>
      </dsp:nvSpPr>
      <dsp:spPr>
        <a:xfrm>
          <a:off x="1265684" y="1935863"/>
          <a:ext cx="1486677" cy="148667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3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3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3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D08871F-2BAA-4E2D-98D6-A42A1DDDA0C6}">
      <dsp:nvSpPr>
        <dsp:cNvPr id="0" name=""/>
        <dsp:cNvSpPr/>
      </dsp:nvSpPr>
      <dsp:spPr>
        <a:xfrm>
          <a:off x="2009023" y="1935863"/>
          <a:ext cx="4687720" cy="148667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3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/>
            <a:t>Téma</a:t>
          </a:r>
          <a:r>
            <a:rPr lang="cs-CZ" sz="1900" kern="1200" dirty="0" smtClean="0"/>
            <a:t>: Matematika 5. ročník</a:t>
          </a:r>
          <a:endParaRPr lang="cs-CZ" sz="1900" kern="1200" dirty="0"/>
        </a:p>
      </dsp:txBody>
      <dsp:txXfrm>
        <a:off x="2009023" y="1935863"/>
        <a:ext cx="4687720" cy="642887"/>
      </dsp:txXfrm>
    </dsp:sp>
    <dsp:sp modelId="{440925C5-9617-4A8E-A937-259E2F9F71F8}">
      <dsp:nvSpPr>
        <dsp:cNvPr id="0" name=""/>
        <dsp:cNvSpPr/>
      </dsp:nvSpPr>
      <dsp:spPr>
        <a:xfrm>
          <a:off x="1687579" y="2578750"/>
          <a:ext cx="642887" cy="64288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4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4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4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023EEE1-9897-4119-B6B0-AE513A1065B3}">
      <dsp:nvSpPr>
        <dsp:cNvPr id="0" name=""/>
        <dsp:cNvSpPr/>
      </dsp:nvSpPr>
      <dsp:spPr>
        <a:xfrm>
          <a:off x="2009023" y="2578750"/>
          <a:ext cx="4687720" cy="64288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4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/>
            <a:t>Číslo projektu</a:t>
          </a:r>
          <a:r>
            <a:rPr lang="cs-CZ" sz="1900" kern="1200" dirty="0" smtClean="0"/>
            <a:t>: CZ.1.07/1.4.00/21.1431</a:t>
          </a:r>
          <a:endParaRPr lang="cs-CZ" sz="1900" kern="1200" dirty="0"/>
        </a:p>
      </dsp:txBody>
      <dsp:txXfrm>
        <a:off x="2009023" y="2578750"/>
        <a:ext cx="4687720" cy="64288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22615B-039C-40D5-80F3-BC97C35DA6A7}" type="datetimeFigureOut">
              <a:rPr lang="cs-CZ" smtClean="0"/>
              <a:t>20.1.2013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7DD9CE-4F21-4F75-8A71-DC0D191BA0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5782566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22615B-039C-40D5-80F3-BC97C35DA6A7}" type="datetimeFigureOut">
              <a:rPr lang="cs-CZ" smtClean="0"/>
              <a:t>20.1.2013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7DD9CE-4F21-4F75-8A71-DC0D191BA0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5035681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22615B-039C-40D5-80F3-BC97C35DA6A7}" type="datetimeFigureOut">
              <a:rPr lang="cs-CZ" smtClean="0"/>
              <a:t>20.1.2013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7DD9CE-4F21-4F75-8A71-DC0D191BA0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734753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22615B-039C-40D5-80F3-BC97C35DA6A7}" type="datetimeFigureOut">
              <a:rPr lang="cs-CZ" smtClean="0"/>
              <a:t>20.1.2013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7DD9CE-4F21-4F75-8A71-DC0D191BA0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3764082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22615B-039C-40D5-80F3-BC97C35DA6A7}" type="datetimeFigureOut">
              <a:rPr lang="cs-CZ" smtClean="0"/>
              <a:t>20.1.2013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7DD9CE-4F21-4F75-8A71-DC0D191BA0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8535841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22615B-039C-40D5-80F3-BC97C35DA6A7}" type="datetimeFigureOut">
              <a:rPr lang="cs-CZ" smtClean="0"/>
              <a:t>20.1.2013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7DD9CE-4F21-4F75-8A71-DC0D191BA0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019178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22615B-039C-40D5-80F3-BC97C35DA6A7}" type="datetimeFigureOut">
              <a:rPr lang="cs-CZ" smtClean="0"/>
              <a:t>20.1.2013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7DD9CE-4F21-4F75-8A71-DC0D191BA0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963159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22615B-039C-40D5-80F3-BC97C35DA6A7}" type="datetimeFigureOut">
              <a:rPr lang="cs-CZ" smtClean="0"/>
              <a:t>20.1.2013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7DD9CE-4F21-4F75-8A71-DC0D191BA0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0986320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22615B-039C-40D5-80F3-BC97C35DA6A7}" type="datetimeFigureOut">
              <a:rPr lang="cs-CZ" smtClean="0"/>
              <a:t>20.1.2013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7DD9CE-4F21-4F75-8A71-DC0D191BA0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2867810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22615B-039C-40D5-80F3-BC97C35DA6A7}" type="datetimeFigureOut">
              <a:rPr lang="cs-CZ" smtClean="0"/>
              <a:t>20.1.2013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7DD9CE-4F21-4F75-8A71-DC0D191BA0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5951044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22615B-039C-40D5-80F3-BC97C35DA6A7}" type="datetimeFigureOut">
              <a:rPr lang="cs-CZ" smtClean="0"/>
              <a:t>20.1.2013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7DD9CE-4F21-4F75-8A71-DC0D191BA0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214132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022615B-039C-40D5-80F3-BC97C35DA6A7}" type="datetimeFigureOut">
              <a:rPr lang="cs-CZ" smtClean="0"/>
              <a:t>20.1.2013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47DD9CE-4F21-4F75-8A71-DC0D191BA0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068579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134142273"/>
              </p:ext>
            </p:extLst>
          </p:nvPr>
        </p:nvGraphicFramePr>
        <p:xfrm>
          <a:off x="1259632" y="1700808"/>
          <a:ext cx="6696744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415844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Materiál nabízí  příklady k procvičování již probírané látky. Příklady lze  </a:t>
            </a:r>
            <a:r>
              <a:rPr lang="cs-CZ" dirty="0"/>
              <a:t>i</a:t>
            </a:r>
            <a:r>
              <a:rPr lang="cs-CZ" dirty="0" smtClean="0"/>
              <a:t>nteraktivně řešit, jsou sestaveny jako průřez již známým učivem. Opakované připomenutí způsobu a kontrola správnosti výsledků řešení pomáhá ke správnému  upevnění.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199921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r>
              <a:rPr lang="cs-CZ" sz="9600" dirty="0" smtClean="0">
                <a:solidFill>
                  <a:srgbClr val="CC0066"/>
                </a:solidFill>
              </a:rPr>
              <a:t>Procvičování</a:t>
            </a:r>
            <a:endParaRPr lang="cs-CZ" sz="9600" dirty="0">
              <a:solidFill>
                <a:srgbClr val="CC006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420615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2890664" cy="1143000"/>
          </a:xfrm>
        </p:spPr>
        <p:txBody>
          <a:bodyPr>
            <a:normAutofit fontScale="90000"/>
          </a:bodyPr>
          <a:lstStyle/>
          <a:p>
            <a:r>
              <a:rPr lang="cs-CZ" sz="6000" dirty="0" smtClean="0">
                <a:solidFill>
                  <a:schemeClr val="accent5">
                    <a:lumMod val="75000"/>
                  </a:schemeClr>
                </a:solidFill>
                <a:effectLst/>
              </a:rPr>
              <a:t>Vypočítej</a:t>
            </a:r>
            <a:endParaRPr lang="cs-CZ" sz="6000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00808"/>
            <a:ext cx="4834880" cy="463711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4400" dirty="0" smtClean="0">
                <a:effectLst/>
              </a:rPr>
              <a:t>20 – 4 </a:t>
            </a:r>
            <a:r>
              <a:rPr lang="cs-CZ" sz="4400" b="1" dirty="0" smtClean="0">
                <a:effectLst/>
              </a:rPr>
              <a:t>. </a:t>
            </a:r>
            <a:r>
              <a:rPr lang="cs-CZ" sz="4400" dirty="0" smtClean="0">
                <a:effectLst/>
              </a:rPr>
              <a:t>3 +15 =</a:t>
            </a:r>
          </a:p>
          <a:p>
            <a:pPr marL="0" indent="0">
              <a:buNone/>
            </a:pPr>
            <a:endParaRPr lang="cs-CZ" sz="4400" dirty="0" smtClean="0">
              <a:effectLst/>
            </a:endParaRPr>
          </a:p>
          <a:p>
            <a:pPr marL="0" indent="0">
              <a:buNone/>
            </a:pPr>
            <a:r>
              <a:rPr lang="cs-CZ" sz="4400" dirty="0" smtClean="0">
                <a:effectLst/>
              </a:rPr>
              <a:t>56 - ( 5 + 8 </a:t>
            </a:r>
            <a:r>
              <a:rPr lang="cs-CZ" sz="4400" b="1" dirty="0" smtClean="0">
                <a:effectLst/>
              </a:rPr>
              <a:t>. </a:t>
            </a:r>
            <a:r>
              <a:rPr lang="cs-CZ" sz="4400" dirty="0" smtClean="0">
                <a:effectLst/>
              </a:rPr>
              <a:t>3 )=</a:t>
            </a:r>
          </a:p>
          <a:p>
            <a:pPr marL="0" indent="0">
              <a:buNone/>
            </a:pPr>
            <a:endParaRPr lang="cs-CZ" sz="4400" dirty="0" smtClean="0">
              <a:effectLst/>
            </a:endParaRPr>
          </a:p>
          <a:p>
            <a:pPr marL="0" indent="0">
              <a:buNone/>
            </a:pPr>
            <a:r>
              <a:rPr lang="cs-CZ" sz="4400" dirty="0" smtClean="0">
                <a:effectLst/>
              </a:rPr>
              <a:t>129 + 18 </a:t>
            </a:r>
            <a:r>
              <a:rPr lang="cs-CZ" sz="4400" b="1" dirty="0" smtClean="0">
                <a:effectLst/>
              </a:rPr>
              <a:t>: </a:t>
            </a:r>
            <a:r>
              <a:rPr lang="cs-CZ" sz="4400" dirty="0" smtClean="0">
                <a:effectLst/>
              </a:rPr>
              <a:t>3 – 8 </a:t>
            </a:r>
            <a:r>
              <a:rPr lang="cs-CZ" sz="4400" b="1" dirty="0" smtClean="0">
                <a:effectLst/>
              </a:rPr>
              <a:t>.</a:t>
            </a:r>
            <a:r>
              <a:rPr lang="cs-CZ" sz="4400" dirty="0" smtClean="0">
                <a:effectLst/>
              </a:rPr>
              <a:t> 4 =</a:t>
            </a:r>
          </a:p>
          <a:p>
            <a:pPr marL="0" indent="0">
              <a:buNone/>
            </a:pPr>
            <a:endParaRPr lang="cs-CZ" sz="4400" dirty="0" smtClean="0">
              <a:effectLst/>
            </a:endParaRPr>
          </a:p>
          <a:p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5004048" y="447676"/>
            <a:ext cx="2890664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cs-CZ" sz="6000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475656" y="332656"/>
            <a:ext cx="7560840" cy="61555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5400" dirty="0" smtClean="0">
                <a:solidFill>
                  <a:srgbClr val="FF0000"/>
                </a:solidFill>
              </a:rPr>
              <a:t>Řešení    </a:t>
            </a:r>
          </a:p>
          <a:p>
            <a:endParaRPr lang="cs-CZ" sz="4400" dirty="0" smtClean="0">
              <a:solidFill>
                <a:srgbClr val="FF0000"/>
              </a:solidFill>
            </a:endParaRPr>
          </a:p>
          <a:p>
            <a:endParaRPr lang="cs-CZ" sz="4400" dirty="0" smtClean="0">
              <a:solidFill>
                <a:srgbClr val="FF0000"/>
              </a:solidFill>
            </a:endParaRPr>
          </a:p>
          <a:p>
            <a:r>
              <a:rPr lang="cs-CZ" sz="4400" dirty="0" smtClean="0">
                <a:solidFill>
                  <a:srgbClr val="FF0000"/>
                </a:solidFill>
              </a:rPr>
              <a:t>= 20 – 12 + 15 = 23</a:t>
            </a:r>
          </a:p>
          <a:p>
            <a:endParaRPr lang="cs-CZ" sz="6000" dirty="0">
              <a:solidFill>
                <a:srgbClr val="FF0000"/>
              </a:solidFill>
            </a:endParaRPr>
          </a:p>
          <a:p>
            <a:r>
              <a:rPr lang="cs-CZ" sz="4400" dirty="0" smtClean="0">
                <a:solidFill>
                  <a:srgbClr val="FF0000"/>
                </a:solidFill>
              </a:rPr>
              <a:t>= 56 – (5 + 24) = 56 – 29 = 27</a:t>
            </a:r>
          </a:p>
          <a:p>
            <a:endParaRPr lang="cs-CZ" sz="6000" dirty="0">
              <a:solidFill>
                <a:srgbClr val="FF0000"/>
              </a:solidFill>
            </a:endParaRPr>
          </a:p>
          <a:p>
            <a:r>
              <a:rPr lang="cs-CZ" sz="4400" dirty="0" smtClean="0">
                <a:solidFill>
                  <a:srgbClr val="FF0000"/>
                </a:solidFill>
              </a:rPr>
              <a:t>= 129 + 6 – 32 = 135 – 32 = 103</a:t>
            </a:r>
            <a:endParaRPr lang="cs-CZ" sz="4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861767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5400" dirty="0" smtClean="0">
                <a:effectLst/>
              </a:rPr>
              <a:t>398</a:t>
            </a:r>
            <a:r>
              <a:rPr lang="cs-CZ" sz="5400" b="1" dirty="0" smtClean="0">
                <a:effectLst/>
              </a:rPr>
              <a:t> . </a:t>
            </a:r>
            <a:r>
              <a:rPr lang="cs-CZ" sz="5400" dirty="0" smtClean="0">
                <a:effectLst/>
              </a:rPr>
              <a:t>26 =                             </a:t>
            </a:r>
            <a:endParaRPr lang="cs-CZ" sz="5400" dirty="0" smtClean="0"/>
          </a:p>
          <a:p>
            <a:pPr marL="0" indent="0">
              <a:buNone/>
            </a:pPr>
            <a:endParaRPr lang="cs-CZ" sz="5400" dirty="0"/>
          </a:p>
          <a:p>
            <a:pPr marL="0" indent="0">
              <a:buNone/>
            </a:pPr>
            <a:r>
              <a:rPr lang="cs-CZ" sz="5400" dirty="0" smtClean="0">
                <a:effectLst/>
              </a:rPr>
              <a:t>5274 </a:t>
            </a:r>
            <a:r>
              <a:rPr lang="cs-CZ" sz="5400" b="1" dirty="0" smtClean="0">
                <a:effectLst/>
              </a:rPr>
              <a:t>: </a:t>
            </a:r>
            <a:r>
              <a:rPr lang="cs-CZ" sz="5400" dirty="0" smtClean="0">
                <a:effectLst/>
              </a:rPr>
              <a:t>8 =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467544" y="332656"/>
            <a:ext cx="3888432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6000" dirty="0" smtClean="0">
                <a:solidFill>
                  <a:schemeClr val="accent5">
                    <a:lumMod val="75000"/>
                  </a:schemeClr>
                </a:solidFill>
              </a:rPr>
              <a:t>Vypočítej</a:t>
            </a:r>
            <a:endParaRPr lang="cs-CZ" sz="6000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88256" y="476672"/>
            <a:ext cx="7920880" cy="627864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000" dirty="0" smtClean="0">
                <a:solidFill>
                  <a:srgbClr val="FF0000"/>
                </a:solidFill>
              </a:rPr>
              <a:t>                  Řešení    </a:t>
            </a:r>
          </a:p>
          <a:p>
            <a:r>
              <a:rPr lang="cs-CZ" sz="1400" dirty="0" smtClean="0">
                <a:solidFill>
                  <a:srgbClr val="FF0000"/>
                </a:solidFill>
              </a:rPr>
              <a:t>                               </a:t>
            </a:r>
          </a:p>
          <a:p>
            <a:r>
              <a:rPr lang="cs-CZ" sz="4400" dirty="0" smtClean="0">
                <a:solidFill>
                  <a:srgbClr val="FF0000"/>
                </a:solidFill>
              </a:rPr>
              <a:t>                       </a:t>
            </a:r>
            <a:r>
              <a:rPr lang="cs-CZ" sz="5400" dirty="0" smtClean="0">
                <a:solidFill>
                  <a:srgbClr val="FF0000"/>
                </a:solidFill>
              </a:rPr>
              <a:t>10 348</a:t>
            </a:r>
          </a:p>
          <a:p>
            <a:endParaRPr lang="cs-CZ" sz="7200" dirty="0">
              <a:solidFill>
                <a:srgbClr val="FF0000"/>
              </a:solidFill>
            </a:endParaRPr>
          </a:p>
          <a:p>
            <a:r>
              <a:rPr lang="cs-CZ" sz="6000" dirty="0" smtClean="0">
                <a:solidFill>
                  <a:srgbClr val="FF0000"/>
                </a:solidFill>
              </a:rPr>
              <a:t>                 659</a:t>
            </a:r>
          </a:p>
          <a:p>
            <a:r>
              <a:rPr lang="cs-CZ" sz="5400" dirty="0" smtClean="0">
                <a:solidFill>
                  <a:srgbClr val="FF0000"/>
                </a:solidFill>
              </a:rPr>
              <a:t>  </a:t>
            </a:r>
            <a:r>
              <a:rPr lang="cs-CZ" sz="4400" dirty="0" smtClean="0">
                <a:solidFill>
                  <a:srgbClr val="FF0000"/>
                </a:solidFill>
              </a:rPr>
              <a:t>47</a:t>
            </a:r>
          </a:p>
          <a:p>
            <a:r>
              <a:rPr lang="cs-CZ" sz="4400" dirty="0" smtClean="0">
                <a:solidFill>
                  <a:srgbClr val="FF0000"/>
                </a:solidFill>
              </a:rPr>
              <a:t>     74</a:t>
            </a:r>
          </a:p>
          <a:p>
            <a:r>
              <a:rPr lang="cs-CZ" sz="4400" dirty="0">
                <a:solidFill>
                  <a:srgbClr val="FF0000"/>
                </a:solidFill>
              </a:rPr>
              <a:t> </a:t>
            </a:r>
            <a:r>
              <a:rPr lang="cs-CZ" sz="4400" dirty="0" smtClean="0">
                <a:solidFill>
                  <a:srgbClr val="FF0000"/>
                </a:solidFill>
              </a:rPr>
              <a:t>       2</a:t>
            </a:r>
            <a:endParaRPr lang="cs-CZ" sz="4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464564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5554960" cy="1143000"/>
          </a:xfrm>
        </p:spPr>
        <p:txBody>
          <a:bodyPr>
            <a:normAutofit/>
          </a:bodyPr>
          <a:lstStyle/>
          <a:p>
            <a:r>
              <a:rPr lang="cs-CZ" sz="6000" dirty="0" smtClean="0">
                <a:solidFill>
                  <a:schemeClr val="accent5">
                    <a:lumMod val="75000"/>
                  </a:schemeClr>
                </a:solidFill>
              </a:rPr>
              <a:t>Převeď jednotky</a:t>
            </a:r>
            <a:endParaRPr lang="cs-CZ" sz="6000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348880"/>
            <a:ext cx="8568952" cy="398903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4800" dirty="0" smtClean="0">
                <a:effectLst/>
              </a:rPr>
              <a:t>42 km =                  m</a:t>
            </a:r>
          </a:p>
          <a:p>
            <a:pPr marL="0" indent="0">
              <a:buNone/>
            </a:pPr>
            <a:r>
              <a:rPr lang="cs-CZ" sz="4800" dirty="0" smtClean="0">
                <a:effectLst/>
              </a:rPr>
              <a:t>2 000 m </a:t>
            </a:r>
            <a:r>
              <a:rPr lang="cs-CZ" sz="4800" baseline="30000" dirty="0" smtClean="0">
                <a:effectLst/>
              </a:rPr>
              <a:t>2 =                               </a:t>
            </a:r>
            <a:r>
              <a:rPr lang="cs-CZ" sz="4800" dirty="0" smtClean="0">
                <a:effectLst/>
              </a:rPr>
              <a:t>a</a:t>
            </a:r>
          </a:p>
          <a:p>
            <a:pPr marL="0" indent="0">
              <a:buNone/>
            </a:pPr>
            <a:r>
              <a:rPr lang="cs-CZ" sz="4800" dirty="0" smtClean="0">
                <a:effectLst/>
              </a:rPr>
              <a:t>750 dm =                       mm</a:t>
            </a:r>
          </a:p>
          <a:p>
            <a:pPr marL="0" indent="0">
              <a:buNone/>
            </a:pPr>
            <a:r>
              <a:rPr lang="cs-CZ" sz="4800" dirty="0" smtClean="0">
                <a:effectLst/>
              </a:rPr>
              <a:t>900 000 mm </a:t>
            </a:r>
            <a:r>
              <a:rPr lang="cs-CZ" sz="4800" baseline="30000" dirty="0" smtClean="0">
                <a:effectLst/>
              </a:rPr>
              <a:t>2 </a:t>
            </a:r>
            <a:r>
              <a:rPr lang="cs-CZ" sz="4800" dirty="0" smtClean="0">
                <a:effectLst/>
              </a:rPr>
              <a:t>=               dm </a:t>
            </a:r>
            <a:r>
              <a:rPr lang="cs-CZ" sz="4800" baseline="30000" dirty="0" smtClean="0">
                <a:effectLst/>
              </a:rPr>
              <a:t>2 </a:t>
            </a:r>
            <a:endParaRPr lang="cs-CZ" sz="4800" dirty="0" smtClean="0">
              <a:effectLst/>
            </a:endParaRP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5004048" y="447676"/>
            <a:ext cx="2890664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cs-CZ" sz="6000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915816" y="1196752"/>
            <a:ext cx="5184576" cy="46166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>
                <a:solidFill>
                  <a:srgbClr val="FF0000"/>
                </a:solidFill>
              </a:rPr>
              <a:t>Řešení    </a:t>
            </a:r>
          </a:p>
          <a:p>
            <a:endParaRPr lang="cs-CZ" sz="2400" dirty="0">
              <a:solidFill>
                <a:srgbClr val="FF0000"/>
              </a:solidFill>
            </a:endParaRPr>
          </a:p>
          <a:p>
            <a:r>
              <a:rPr lang="cs-CZ" sz="5400" dirty="0" smtClean="0">
                <a:solidFill>
                  <a:srgbClr val="FF0000"/>
                </a:solidFill>
              </a:rPr>
              <a:t>42 000</a:t>
            </a:r>
          </a:p>
          <a:p>
            <a:r>
              <a:rPr lang="cs-CZ" sz="5400" dirty="0" smtClean="0">
                <a:solidFill>
                  <a:srgbClr val="FF0000"/>
                </a:solidFill>
              </a:rPr>
              <a:t>          20</a:t>
            </a:r>
          </a:p>
          <a:p>
            <a:r>
              <a:rPr lang="cs-CZ" sz="5400" dirty="0" smtClean="0">
                <a:solidFill>
                  <a:srgbClr val="FF0000"/>
                </a:solidFill>
              </a:rPr>
              <a:t>     75 000</a:t>
            </a:r>
          </a:p>
          <a:p>
            <a:r>
              <a:rPr lang="cs-CZ" sz="5400" dirty="0" smtClean="0">
                <a:solidFill>
                  <a:srgbClr val="FF0000"/>
                </a:solidFill>
              </a:rPr>
              <a:t>            90</a:t>
            </a:r>
          </a:p>
        </p:txBody>
      </p:sp>
    </p:spTree>
    <p:extLst>
      <p:ext uri="{BB962C8B-B14F-4D97-AF65-F5344CB8AC3E}">
        <p14:creationId xmlns:p14="http://schemas.microsoft.com/office/powerpoint/2010/main" val="31437217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548681"/>
            <a:ext cx="8229600" cy="2304256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>
                <a:effectLst/>
              </a:rPr>
              <a:t>Pan Okurka koupil pozemek tvaru obdélníku, jehož šířka je 135 dm a délka je čtyřikrát větší. </a:t>
            </a:r>
            <a:r>
              <a:rPr lang="cs-CZ" dirty="0"/>
              <a:t>P</a:t>
            </a:r>
            <a:r>
              <a:rPr lang="cs-CZ" dirty="0" smtClean="0">
                <a:effectLst/>
              </a:rPr>
              <a:t>ozemek oplotil a 1m pletiva stál 150Kč. Kolik zaplatil za tento plot?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11560" y="2145138"/>
            <a:ext cx="7643848" cy="43396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srgbClr val="FF0000"/>
                </a:solidFill>
              </a:rPr>
              <a:t>                     </a:t>
            </a:r>
            <a:r>
              <a:rPr lang="cs-CZ" sz="3600" dirty="0" smtClean="0">
                <a:solidFill>
                  <a:srgbClr val="FF0000"/>
                </a:solidFill>
              </a:rPr>
              <a:t>Řešení:</a:t>
            </a:r>
          </a:p>
          <a:p>
            <a:r>
              <a:rPr lang="cs-CZ" sz="2400" dirty="0" smtClean="0">
                <a:solidFill>
                  <a:srgbClr val="FF0000"/>
                </a:solidFill>
              </a:rPr>
              <a:t>náčrt:                   délka pozemku</a:t>
            </a:r>
          </a:p>
          <a:p>
            <a:r>
              <a:rPr lang="cs-CZ" sz="2400" dirty="0">
                <a:solidFill>
                  <a:srgbClr val="FF0000"/>
                </a:solidFill>
              </a:rPr>
              <a:t> </a:t>
            </a:r>
            <a:r>
              <a:rPr lang="cs-CZ" sz="2400" dirty="0" smtClean="0">
                <a:solidFill>
                  <a:srgbClr val="FF0000"/>
                </a:solidFill>
              </a:rPr>
              <a:t>                             4 . 135 = 540 dm</a:t>
            </a:r>
          </a:p>
          <a:p>
            <a:r>
              <a:rPr lang="cs-CZ" sz="2400" dirty="0">
                <a:solidFill>
                  <a:srgbClr val="FF0000"/>
                </a:solidFill>
              </a:rPr>
              <a:t> </a:t>
            </a:r>
            <a:r>
              <a:rPr lang="cs-CZ" sz="2400" dirty="0" smtClean="0">
                <a:solidFill>
                  <a:srgbClr val="FF0000"/>
                </a:solidFill>
              </a:rPr>
              <a:t> </a:t>
            </a:r>
          </a:p>
          <a:p>
            <a:r>
              <a:rPr lang="cs-CZ" sz="2400" dirty="0">
                <a:solidFill>
                  <a:srgbClr val="FF0000"/>
                </a:solidFill>
              </a:rPr>
              <a:t> </a:t>
            </a:r>
            <a:r>
              <a:rPr lang="cs-CZ" sz="2400" dirty="0" smtClean="0">
                <a:solidFill>
                  <a:srgbClr val="FF0000"/>
                </a:solidFill>
              </a:rPr>
              <a:t>                             obvod</a:t>
            </a:r>
          </a:p>
          <a:p>
            <a:r>
              <a:rPr lang="cs-CZ" sz="2400" dirty="0">
                <a:solidFill>
                  <a:srgbClr val="FF0000"/>
                </a:solidFill>
              </a:rPr>
              <a:t> </a:t>
            </a:r>
            <a:r>
              <a:rPr lang="cs-CZ" sz="2400" dirty="0" smtClean="0">
                <a:solidFill>
                  <a:srgbClr val="FF0000"/>
                </a:solidFill>
              </a:rPr>
              <a:t>                             o = 2 . ( a + b )</a:t>
            </a:r>
          </a:p>
          <a:p>
            <a:r>
              <a:rPr lang="cs-CZ" sz="2400" dirty="0">
                <a:solidFill>
                  <a:srgbClr val="FF0000"/>
                </a:solidFill>
              </a:rPr>
              <a:t> </a:t>
            </a:r>
            <a:r>
              <a:rPr lang="cs-CZ" sz="2400" dirty="0" smtClean="0">
                <a:solidFill>
                  <a:srgbClr val="FF0000"/>
                </a:solidFill>
              </a:rPr>
              <a:t>                             o = 2 . ( 135 + 540 )</a:t>
            </a:r>
          </a:p>
          <a:p>
            <a:r>
              <a:rPr lang="cs-CZ" sz="2400" dirty="0">
                <a:solidFill>
                  <a:srgbClr val="FF0000"/>
                </a:solidFill>
              </a:rPr>
              <a:t> </a:t>
            </a:r>
            <a:r>
              <a:rPr lang="cs-CZ" sz="2400" dirty="0" smtClean="0">
                <a:solidFill>
                  <a:srgbClr val="FF0000"/>
                </a:solidFill>
              </a:rPr>
              <a:t>                             o = 2 . 675</a:t>
            </a:r>
          </a:p>
          <a:p>
            <a:r>
              <a:rPr lang="cs-CZ" sz="2400" dirty="0">
                <a:solidFill>
                  <a:srgbClr val="FF0000"/>
                </a:solidFill>
              </a:rPr>
              <a:t> </a:t>
            </a:r>
            <a:r>
              <a:rPr lang="cs-CZ" sz="2400" dirty="0" smtClean="0">
                <a:solidFill>
                  <a:srgbClr val="FF0000"/>
                </a:solidFill>
              </a:rPr>
              <a:t>                             o = 1350 dm = 135 m</a:t>
            </a:r>
          </a:p>
          <a:p>
            <a:r>
              <a:rPr lang="cs-CZ" sz="2400" dirty="0" smtClean="0">
                <a:solidFill>
                  <a:srgbClr val="FF0000"/>
                </a:solidFill>
              </a:rPr>
              <a:t>a = 135dm                                Cena:  135 . 150 = 20 250 Kč</a:t>
            </a:r>
          </a:p>
          <a:p>
            <a:r>
              <a:rPr lang="cs-CZ" sz="2400" dirty="0" smtClean="0">
                <a:solidFill>
                  <a:srgbClr val="FF0000"/>
                </a:solidFill>
              </a:rPr>
              <a:t>Pan Okurka zaplatil za plot 20 250 Kč.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755576" y="3284984"/>
            <a:ext cx="1224136" cy="23602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4006086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620688"/>
            <a:ext cx="8856984" cy="1656184"/>
          </a:xfrm>
        </p:spPr>
        <p:txBody>
          <a:bodyPr>
            <a:noAutofit/>
          </a:bodyPr>
          <a:lstStyle/>
          <a:p>
            <a:r>
              <a:rPr lang="cs-CZ" sz="3800" dirty="0" smtClean="0">
                <a:effectLst/>
              </a:rPr>
              <a:t>Narýsuj čtverec se stranou dlouhou 50 mm. Vypočítej jeho obvod a obsah.</a:t>
            </a:r>
            <a:endParaRPr lang="cs-CZ" sz="3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2490236"/>
            <a:ext cx="3096344" cy="380213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Náčrt: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D                         C</a:t>
            </a:r>
          </a:p>
          <a:p>
            <a:pPr marL="0" indent="0">
              <a:buNone/>
            </a:pPr>
            <a:endParaRPr lang="cs-CZ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A    </a:t>
            </a:r>
            <a:r>
              <a:rPr lang="cs-CZ" sz="1900" dirty="0" err="1" smtClean="0">
                <a:solidFill>
                  <a:srgbClr val="FF0000"/>
                </a:solidFill>
              </a:rPr>
              <a:t>a</a:t>
            </a:r>
            <a:r>
              <a:rPr lang="cs-CZ" sz="1900" dirty="0" smtClean="0">
                <a:solidFill>
                  <a:srgbClr val="FF0000"/>
                </a:solidFill>
              </a:rPr>
              <a:t> = 50 mm = 5 cm</a:t>
            </a:r>
            <a:r>
              <a:rPr lang="cs-CZ" dirty="0" smtClean="0">
                <a:solidFill>
                  <a:srgbClr val="FF0000"/>
                </a:solidFill>
              </a:rPr>
              <a:t>   B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4716016" y="2475947"/>
            <a:ext cx="3240360" cy="3816423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dirty="0">
                <a:solidFill>
                  <a:srgbClr val="FF0000"/>
                </a:solidFill>
              </a:rPr>
              <a:t>o</a:t>
            </a:r>
            <a:r>
              <a:rPr lang="cs-CZ" dirty="0" smtClean="0">
                <a:solidFill>
                  <a:srgbClr val="FF0000"/>
                </a:solidFill>
              </a:rPr>
              <a:t> = 4 . a  </a:t>
            </a:r>
          </a:p>
          <a:p>
            <a:pPr marL="0" indent="0">
              <a:buFont typeface="Arial" pitchFamily="34" charset="0"/>
              <a:buNone/>
            </a:pPr>
            <a:r>
              <a:rPr lang="cs-CZ" dirty="0" smtClean="0">
                <a:solidFill>
                  <a:srgbClr val="FF0000"/>
                </a:solidFill>
              </a:rPr>
              <a:t>o = 4 . 5</a:t>
            </a:r>
          </a:p>
          <a:p>
            <a:pPr marL="0" indent="0">
              <a:buFont typeface="Arial" pitchFamily="34" charset="0"/>
              <a:buNone/>
            </a:pPr>
            <a:r>
              <a:rPr lang="cs-CZ" dirty="0" smtClean="0">
                <a:solidFill>
                  <a:srgbClr val="FF0000"/>
                </a:solidFill>
              </a:rPr>
              <a:t>o = 20 cm</a:t>
            </a:r>
          </a:p>
          <a:p>
            <a:pPr marL="0" indent="0">
              <a:buFont typeface="Arial" pitchFamily="34" charset="0"/>
              <a:buNone/>
            </a:pPr>
            <a:endParaRPr lang="cs-CZ" dirty="0">
              <a:solidFill>
                <a:srgbClr val="FF0000"/>
              </a:solidFill>
            </a:endParaRPr>
          </a:p>
          <a:p>
            <a:pPr marL="0" indent="0">
              <a:buFont typeface="Arial" pitchFamily="34" charset="0"/>
              <a:buNone/>
            </a:pPr>
            <a:r>
              <a:rPr lang="cs-CZ" dirty="0" smtClean="0">
                <a:solidFill>
                  <a:srgbClr val="FF0000"/>
                </a:solidFill>
              </a:rPr>
              <a:t>S = a . </a:t>
            </a:r>
            <a:r>
              <a:rPr lang="cs-CZ" dirty="0">
                <a:solidFill>
                  <a:srgbClr val="FF0000"/>
                </a:solidFill>
              </a:rPr>
              <a:t>a</a:t>
            </a:r>
            <a:endParaRPr lang="cs-CZ" dirty="0" smtClean="0">
              <a:solidFill>
                <a:srgbClr val="FF0000"/>
              </a:solidFill>
            </a:endParaRPr>
          </a:p>
          <a:p>
            <a:pPr marL="0" indent="0">
              <a:buFont typeface="Arial" pitchFamily="34" charset="0"/>
              <a:buNone/>
            </a:pPr>
            <a:r>
              <a:rPr lang="cs-CZ" dirty="0" smtClean="0">
                <a:solidFill>
                  <a:srgbClr val="FF0000"/>
                </a:solidFill>
              </a:rPr>
              <a:t>S = 5 . 5 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S = 25 </a:t>
            </a:r>
            <a:r>
              <a:rPr lang="cs-CZ" dirty="0" smtClean="0">
                <a:solidFill>
                  <a:srgbClr val="FF0000"/>
                </a:solidFill>
              </a:rPr>
              <a:t>c</a:t>
            </a:r>
            <a:r>
              <a:rPr lang="cs-CZ" dirty="0" smtClean="0">
                <a:solidFill>
                  <a:srgbClr val="FF0000"/>
                </a:solidFill>
                <a:effectLst/>
              </a:rPr>
              <a:t>m</a:t>
            </a:r>
            <a:r>
              <a:rPr lang="cs-CZ" baseline="30000" dirty="0" smtClean="0">
                <a:solidFill>
                  <a:srgbClr val="FF0000"/>
                </a:solidFill>
                <a:effectLst/>
              </a:rPr>
              <a:t>2</a:t>
            </a:r>
            <a:r>
              <a:rPr lang="cs-CZ" dirty="0" smtClean="0">
                <a:solidFill>
                  <a:srgbClr val="FF0000"/>
                </a:solidFill>
              </a:rPr>
              <a:t>       </a:t>
            </a:r>
            <a:r>
              <a:rPr lang="cs-CZ" dirty="0" smtClean="0"/>
              <a:t>            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827584" y="3284984"/>
            <a:ext cx="1800200" cy="1656184"/>
          </a:xfrm>
          <a:prstGeom prst="rect">
            <a:avLst/>
          </a:prstGeom>
          <a:noFill/>
          <a:ln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12763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980728"/>
            <a:ext cx="8229600" cy="1143000"/>
          </a:xfrm>
        </p:spPr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332037"/>
            <a:ext cx="8229600" cy="952947"/>
          </a:xfrm>
        </p:spPr>
        <p:txBody>
          <a:bodyPr/>
          <a:lstStyle/>
          <a:p>
            <a:pPr marL="0" indent="0" algn="ctr">
              <a:buNone/>
            </a:pPr>
            <a:r>
              <a:rPr lang="cs-CZ" dirty="0" smtClean="0"/>
              <a:t>vlastní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890814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284</TotalTime>
  <Words>351</Words>
  <Application>Microsoft Office PowerPoint</Application>
  <PresentationFormat>Předvádění na obrazovce (4:3)</PresentationFormat>
  <Paragraphs>72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Anotace</vt:lpstr>
      <vt:lpstr>Procvičování</vt:lpstr>
      <vt:lpstr>Vypočítej</vt:lpstr>
      <vt:lpstr>Prezentace aplikace PowerPoint</vt:lpstr>
      <vt:lpstr>Převeď jednotky</vt:lpstr>
      <vt:lpstr>Prezentace aplikace PowerPoint</vt:lpstr>
      <vt:lpstr>Narýsuj čtverec se stranou dlouhou 50 mm. Vypočítej jeho obvod a obsah.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nekvindovi</dc:creator>
  <cp:lastModifiedBy>nekvindovi</cp:lastModifiedBy>
  <cp:revision>13</cp:revision>
  <dcterms:created xsi:type="dcterms:W3CDTF">2012-11-10T14:51:39Z</dcterms:created>
  <dcterms:modified xsi:type="dcterms:W3CDTF">2013-01-20T14:39:14Z</dcterms:modified>
</cp:coreProperties>
</file>