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4" r:id="rId2"/>
    <p:sldId id="275" r:id="rId3"/>
    <p:sldId id="256" r:id="rId4"/>
    <p:sldId id="257" r:id="rId5"/>
    <p:sldId id="260" r:id="rId6"/>
    <p:sldId id="259" r:id="rId7"/>
    <p:sldId id="258" r:id="rId8"/>
    <p:sldId id="261" r:id="rId9"/>
    <p:sldId id="263" r:id="rId10"/>
    <p:sldId id="264" r:id="rId11"/>
    <p:sldId id="265" r:id="rId12"/>
    <p:sldId id="270" r:id="rId13"/>
    <p:sldId id="272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00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4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800" dirty="0">
              <a:solidFill>
                <a:srgbClr val="7030A0"/>
              </a:solidFill>
            </a:rPr>
            <a:t>Název školy:    </a:t>
          </a:r>
          <a:r>
            <a:rPr lang="cs-CZ" sz="1800" dirty="0" smtClean="0">
              <a:solidFill>
                <a:srgbClr val="7030A0"/>
              </a:solidFill>
            </a:rPr>
            <a:t>Základní škola a Mateřská škola, Police nad Metují, okres Náchod</a:t>
          </a:r>
          <a:endParaRPr lang="cs-CZ" sz="1800" dirty="0">
            <a:solidFill>
              <a:srgbClr val="7030A0"/>
            </a:solidFill>
          </a:endParaRP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Autor: </a:t>
          </a:r>
          <a:r>
            <a:rPr lang="cs-CZ" dirty="0" smtClean="0">
              <a:solidFill>
                <a:srgbClr val="7030A0"/>
              </a:solidFill>
            </a:rPr>
            <a:t> Mgr. Kateřina Nekvindová</a:t>
          </a:r>
          <a:endParaRPr lang="cs-CZ" dirty="0">
            <a:solidFill>
              <a:srgbClr val="7030A0"/>
            </a:solidFill>
          </a:endParaRP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Název : </a:t>
          </a:r>
          <a:r>
            <a:rPr lang="cs-CZ" dirty="0" smtClean="0">
              <a:solidFill>
                <a:srgbClr val="7030A0"/>
              </a:solidFill>
            </a:rPr>
            <a:t>VY_32_INOVACE_6B_10_Geometrie</a:t>
          </a:r>
          <a:endParaRPr lang="cs-CZ" dirty="0">
            <a:solidFill>
              <a:srgbClr val="7030A0"/>
            </a:solidFill>
          </a:endParaRP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Téma</a:t>
          </a:r>
          <a:r>
            <a:rPr lang="cs-CZ" dirty="0" smtClean="0">
              <a:solidFill>
                <a:srgbClr val="7030A0"/>
              </a:solidFill>
            </a:rPr>
            <a:t>: Matematika 5. ročník</a:t>
          </a:r>
          <a:endParaRPr lang="cs-CZ" dirty="0">
            <a:solidFill>
              <a:srgbClr val="7030A0"/>
            </a:solidFill>
          </a:endParaRP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Číslo projektu</a:t>
          </a:r>
          <a:r>
            <a:rPr lang="cs-CZ" dirty="0" smtClean="0">
              <a:solidFill>
                <a:srgbClr val="7030A0"/>
              </a:solidFill>
            </a:rPr>
            <a:t>: CZ.1.07/1.4.00/21.1431</a:t>
          </a:r>
          <a:endParaRPr lang="cs-CZ" dirty="0">
            <a:solidFill>
              <a:srgbClr val="7030A0"/>
            </a:solidFill>
          </a:endParaRP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7980B7C3-C426-472E-A4F6-4C33637F421C}" type="pres">
      <dgm:prSet presAssocID="{FBBFC3EA-9D9D-4F3A-BEA6-9C2C0E46BF20}" presName="vertSpace2" presStyleLbl="node1" presStyleIdx="0" presStyleCnt="5"/>
      <dgm:spPr/>
    </dgm:pt>
    <dgm:pt modelId="{6F3C9D22-1E5F-45EB-98AE-D7C778DBBEC3}" type="pres">
      <dgm:prSet presAssocID="{FBBFC3EA-9D9D-4F3A-BEA6-9C2C0E46BF20}" presName="circle2" presStyleLbl="node1" presStyleIdx="1" presStyleCnt="5"/>
      <dgm:spPr/>
    </dgm:pt>
    <dgm:pt modelId="{845C1206-1BF1-43A1-B45F-FDEF645377F2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7E9D463C-66BA-4E7B-A748-47C7273BA1F2}" type="pres">
      <dgm:prSet presAssocID="{019433A1-1324-4DE1-9E6F-32B851095F74}" presName="vertSpace3" presStyleLbl="node1" presStyleIdx="1" presStyleCnt="5"/>
      <dgm:spPr/>
    </dgm:pt>
    <dgm:pt modelId="{AA0A91E8-37C1-4C42-8C18-0CED4C9B845B}" type="pres">
      <dgm:prSet presAssocID="{019433A1-1324-4DE1-9E6F-32B851095F74}" presName="circle3" presStyleLbl="node1" presStyleIdx="2" presStyleCnt="5"/>
      <dgm:spPr/>
    </dgm:pt>
    <dgm:pt modelId="{5A326AD2-9D2B-49B0-BDB0-31B2CC7DD60E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5D7E31A5-2758-4ABB-B40E-A23C240A74FF}" type="pres">
      <dgm:prSet presAssocID="{C73C7642-F245-4585-8F88-243F9FAEF6CA}" presName="vertSpace4" presStyleLbl="node1" presStyleIdx="2" presStyleCnt="5"/>
      <dgm:spPr/>
    </dgm:pt>
    <dgm:pt modelId="{E2101B8D-097F-45BE-985C-ED2F3B5B10FE}" type="pres">
      <dgm:prSet presAssocID="{C73C7642-F245-4585-8F88-243F9FAEF6CA}" presName="circle4" presStyleLbl="node1" presStyleIdx="3" presStyleCnt="5"/>
      <dgm:spPr/>
    </dgm:pt>
    <dgm:pt modelId="{99583DE3-2D91-4456-A22E-81E92AAD7022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FC1CFEA7-7B9D-436A-BCC7-40DCA34C1CA9}" type="pres">
      <dgm:prSet presAssocID="{EBC41103-E2E5-4D48-9B4B-425520D3D098}" presName="vertSpace5" presStyleLbl="node1" presStyleIdx="3" presStyleCnt="5"/>
      <dgm:spPr/>
    </dgm:pt>
    <dgm:pt modelId="{7BEDF621-6751-462A-96B3-49C2DD14D488}" type="pres">
      <dgm:prSet presAssocID="{EBC41103-E2E5-4D48-9B4B-425520D3D098}" presName="circle5" presStyleLbl="node1" presStyleIdx="4" presStyleCnt="5"/>
      <dgm:spPr/>
    </dgm:pt>
    <dgm:pt modelId="{750E43AA-EF10-4111-B3A5-D847C620DFE9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1B2F69-FBC4-47E5-A2C2-69D2D481EF5F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2D4912-A07D-47DB-9CBB-AE2DEC1C47C8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634FE5-9CCF-43C1-BFB4-1FD36DC29AF5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A756DB-5439-4FB3-B73A-1B241C2648E1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FAB8B8E-BD53-47A9-A8DB-5DEEEBC14E64}" type="presOf" srcId="{39F8B381-5807-488E-AC22-73DD4140ED4A}" destId="{71045F8C-00FA-488E-A7BD-E2E6753D979D}" srcOrd="0" destOrd="0" presId="urn:microsoft.com/office/officeart/2005/8/layout/target3"/>
    <dgm:cxn modelId="{3EC53DE5-A4E8-40D2-ACBE-022EEC321F9E}" type="presOf" srcId="{445C7998-7549-48B0-BD68-D4F0167F02E5}" destId="{4D19AB04-24FA-40C2-B203-52AE3D15E171}" srcOrd="1" destOrd="0" presId="urn:microsoft.com/office/officeart/2005/8/layout/target3"/>
    <dgm:cxn modelId="{8352A9B9-A72A-434F-85FE-24F7776D2DDA}" type="presOf" srcId="{019433A1-1324-4DE1-9E6F-32B851095F74}" destId="{4F2D4912-A07D-47DB-9CBB-AE2DEC1C47C8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727A28D-69CE-4197-BAB1-B14209E46C50}" type="presOf" srcId="{EBC41103-E2E5-4D48-9B4B-425520D3D098}" destId="{750E43AA-EF10-4111-B3A5-D847C620DFE9}" srcOrd="0" destOrd="0" presId="urn:microsoft.com/office/officeart/2005/8/layout/target3"/>
    <dgm:cxn modelId="{733779F7-7679-4324-B332-B5DB5189E84A}" type="presOf" srcId="{019433A1-1324-4DE1-9E6F-32B851095F74}" destId="{5A326AD2-9D2B-49B0-BDB0-31B2CC7DD60E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BD7BC97-5AD0-435E-8C0C-E136267EEE53}" type="presOf" srcId="{FBBFC3EA-9D9D-4F3A-BEA6-9C2C0E46BF20}" destId="{845C1206-1BF1-43A1-B45F-FDEF645377F2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7A710F8-71F5-44BC-8785-0F8C78FA107D}" type="presOf" srcId="{445C7998-7549-48B0-BD68-D4F0167F02E5}" destId="{BC35EE03-4121-4EF9-923D-7CB6D30D358D}" srcOrd="0" destOrd="0" presId="urn:microsoft.com/office/officeart/2005/8/layout/target3"/>
    <dgm:cxn modelId="{51A52251-B693-455D-AFF8-B28FB9E24A23}" type="presOf" srcId="{C73C7642-F245-4585-8F88-243F9FAEF6CA}" destId="{2A634FE5-9CCF-43C1-BFB4-1FD36DC29AF5}" srcOrd="1" destOrd="0" presId="urn:microsoft.com/office/officeart/2005/8/layout/target3"/>
    <dgm:cxn modelId="{F1E70F40-DE0B-42F0-8CDC-10AC1846D4D8}" type="presOf" srcId="{C73C7642-F245-4585-8F88-243F9FAEF6CA}" destId="{99583DE3-2D91-4456-A22E-81E92AAD7022}" srcOrd="0" destOrd="0" presId="urn:microsoft.com/office/officeart/2005/8/layout/target3"/>
    <dgm:cxn modelId="{A367ACF8-8E6A-4F98-9933-D3C54CAD0B47}" type="presOf" srcId="{FBBFC3EA-9D9D-4F3A-BEA6-9C2C0E46BF20}" destId="{E51B2F69-FBC4-47E5-A2C2-69D2D481EF5F}" srcOrd="1" destOrd="0" presId="urn:microsoft.com/office/officeart/2005/8/layout/target3"/>
    <dgm:cxn modelId="{50C529DD-A8B7-4AD4-BFB8-32817BADB697}" type="presOf" srcId="{EBC41103-E2E5-4D48-9B4B-425520D3D098}" destId="{FEA756DB-5439-4FB3-B73A-1B241C2648E1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BEAE558E-3F3C-4924-BA39-E8A0E82C4796}" type="presParOf" srcId="{71045F8C-00FA-488E-A7BD-E2E6753D979D}" destId="{3577EC6B-C980-4F34-8C69-4365E7B8FC8C}" srcOrd="0" destOrd="0" presId="urn:microsoft.com/office/officeart/2005/8/layout/target3"/>
    <dgm:cxn modelId="{8B02D063-59FD-4873-8398-18713C7009C2}" type="presParOf" srcId="{71045F8C-00FA-488E-A7BD-E2E6753D979D}" destId="{6940EB87-DC1D-4BC3-9408-9AC2E1FFC039}" srcOrd="1" destOrd="0" presId="urn:microsoft.com/office/officeart/2005/8/layout/target3"/>
    <dgm:cxn modelId="{558C0EE5-3326-40F5-96A3-EB55E9083B62}" type="presParOf" srcId="{71045F8C-00FA-488E-A7BD-E2E6753D979D}" destId="{BC35EE03-4121-4EF9-923D-7CB6D30D358D}" srcOrd="2" destOrd="0" presId="urn:microsoft.com/office/officeart/2005/8/layout/target3"/>
    <dgm:cxn modelId="{F5C9A9E3-301F-46FD-B37F-CC190943A627}" type="presParOf" srcId="{71045F8C-00FA-488E-A7BD-E2E6753D979D}" destId="{7980B7C3-C426-472E-A4F6-4C33637F421C}" srcOrd="3" destOrd="0" presId="urn:microsoft.com/office/officeart/2005/8/layout/target3"/>
    <dgm:cxn modelId="{CA7F8901-605D-4F9B-95AE-DA5E1D21EED6}" type="presParOf" srcId="{71045F8C-00FA-488E-A7BD-E2E6753D979D}" destId="{6F3C9D22-1E5F-45EB-98AE-D7C778DBBEC3}" srcOrd="4" destOrd="0" presId="urn:microsoft.com/office/officeart/2005/8/layout/target3"/>
    <dgm:cxn modelId="{C6CBBF75-5D95-49BD-892C-49203C907F94}" type="presParOf" srcId="{71045F8C-00FA-488E-A7BD-E2E6753D979D}" destId="{845C1206-1BF1-43A1-B45F-FDEF645377F2}" srcOrd="5" destOrd="0" presId="urn:microsoft.com/office/officeart/2005/8/layout/target3"/>
    <dgm:cxn modelId="{4FDD1168-A2A6-4B16-9669-7FA77C1F04C4}" type="presParOf" srcId="{71045F8C-00FA-488E-A7BD-E2E6753D979D}" destId="{7E9D463C-66BA-4E7B-A748-47C7273BA1F2}" srcOrd="6" destOrd="0" presId="urn:microsoft.com/office/officeart/2005/8/layout/target3"/>
    <dgm:cxn modelId="{E03101F4-D416-4F84-9358-2952E1C41D72}" type="presParOf" srcId="{71045F8C-00FA-488E-A7BD-E2E6753D979D}" destId="{AA0A91E8-37C1-4C42-8C18-0CED4C9B845B}" srcOrd="7" destOrd="0" presId="urn:microsoft.com/office/officeart/2005/8/layout/target3"/>
    <dgm:cxn modelId="{F338779F-EC50-46FF-BA86-1DA35A0BCD33}" type="presParOf" srcId="{71045F8C-00FA-488E-A7BD-E2E6753D979D}" destId="{5A326AD2-9D2B-49B0-BDB0-31B2CC7DD60E}" srcOrd="8" destOrd="0" presId="urn:microsoft.com/office/officeart/2005/8/layout/target3"/>
    <dgm:cxn modelId="{78E92152-5021-4946-BB19-A6B8670EC6BA}" type="presParOf" srcId="{71045F8C-00FA-488E-A7BD-E2E6753D979D}" destId="{5D7E31A5-2758-4ABB-B40E-A23C240A74FF}" srcOrd="9" destOrd="0" presId="urn:microsoft.com/office/officeart/2005/8/layout/target3"/>
    <dgm:cxn modelId="{D5F85B38-7E6F-4662-900B-BE09F2D5B2C5}" type="presParOf" srcId="{71045F8C-00FA-488E-A7BD-E2E6753D979D}" destId="{E2101B8D-097F-45BE-985C-ED2F3B5B10FE}" srcOrd="10" destOrd="0" presId="urn:microsoft.com/office/officeart/2005/8/layout/target3"/>
    <dgm:cxn modelId="{90F59CAA-5592-4F60-AF59-E971A52FF95F}" type="presParOf" srcId="{71045F8C-00FA-488E-A7BD-E2E6753D979D}" destId="{99583DE3-2D91-4456-A22E-81E92AAD7022}" srcOrd="11" destOrd="0" presId="urn:microsoft.com/office/officeart/2005/8/layout/target3"/>
    <dgm:cxn modelId="{22E11158-46C5-437C-AB1F-689B5D43A425}" type="presParOf" srcId="{71045F8C-00FA-488E-A7BD-E2E6753D979D}" destId="{FC1CFEA7-7B9D-436A-BCC7-40DCA34C1CA9}" srcOrd="12" destOrd="0" presId="urn:microsoft.com/office/officeart/2005/8/layout/target3"/>
    <dgm:cxn modelId="{76071A58-9CA7-4988-A7AF-75BC06CABDEB}" type="presParOf" srcId="{71045F8C-00FA-488E-A7BD-E2E6753D979D}" destId="{7BEDF621-6751-462A-96B3-49C2DD14D488}" srcOrd="13" destOrd="0" presId="urn:microsoft.com/office/officeart/2005/8/layout/target3"/>
    <dgm:cxn modelId="{3C8930C0-97C0-439E-B99B-7B6B3DCAE6C6}" type="presParOf" srcId="{71045F8C-00FA-488E-A7BD-E2E6753D979D}" destId="{750E43AA-EF10-4111-B3A5-D847C620DFE9}" srcOrd="14" destOrd="0" presId="urn:microsoft.com/office/officeart/2005/8/layout/target3"/>
    <dgm:cxn modelId="{B671633D-08ED-44C3-85D3-FF50F0B78F0B}" type="presParOf" srcId="{71045F8C-00FA-488E-A7BD-E2E6753D979D}" destId="{4D19AB04-24FA-40C2-B203-52AE3D15E171}" srcOrd="15" destOrd="0" presId="urn:microsoft.com/office/officeart/2005/8/layout/target3"/>
    <dgm:cxn modelId="{43CE5517-A7EF-467D-A4DE-7B9166383798}" type="presParOf" srcId="{71045F8C-00FA-488E-A7BD-E2E6753D979D}" destId="{E51B2F69-FBC4-47E5-A2C2-69D2D481EF5F}" srcOrd="16" destOrd="0" presId="urn:microsoft.com/office/officeart/2005/8/layout/target3"/>
    <dgm:cxn modelId="{4636E228-E02D-462F-88A9-D861D1CC7DFE}" type="presParOf" srcId="{71045F8C-00FA-488E-A7BD-E2E6753D979D}" destId="{4F2D4912-A07D-47DB-9CBB-AE2DEC1C47C8}" srcOrd="17" destOrd="0" presId="urn:microsoft.com/office/officeart/2005/8/layout/target3"/>
    <dgm:cxn modelId="{3A0B522D-5A6C-44D3-851E-0A5B999A2C86}" type="presParOf" srcId="{71045F8C-00FA-488E-A7BD-E2E6753D979D}" destId="{2A634FE5-9CCF-43C1-BFB4-1FD36DC29AF5}" srcOrd="18" destOrd="0" presId="urn:microsoft.com/office/officeart/2005/8/layout/target3"/>
    <dgm:cxn modelId="{140BA71F-D61D-4D2E-A565-D1BE26A80759}" type="presParOf" srcId="{71045F8C-00FA-488E-A7BD-E2E6753D979D}" destId="{FEA756DB-5439-4FB3-B73A-1B241C2648E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>
              <a:solidFill>
                <a:srgbClr val="7030A0"/>
              </a:solidFill>
            </a:rPr>
            <a:t>Název školy:    </a:t>
          </a:r>
          <a:r>
            <a:rPr lang="cs-CZ" sz="1800" kern="1200" dirty="0" smtClean="0">
              <a:solidFill>
                <a:srgbClr val="7030A0"/>
              </a:solidFill>
            </a:rPr>
            <a:t>Základní škola a Mateřská škola, Police nad Metují, okres Náchod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2009023" y="7200"/>
        <a:ext cx="4687720" cy="642887"/>
      </dsp:txXfrm>
    </dsp:sp>
    <dsp:sp modelId="{6F3C9D22-1E5F-45EB-98AE-D7C778DBBEC3}">
      <dsp:nvSpPr>
        <dsp:cNvPr id="0" name=""/>
        <dsp:cNvSpPr/>
      </dsp:nvSpPr>
      <dsp:spPr>
        <a:xfrm>
          <a:off x="421894" y="650088"/>
          <a:ext cx="3174256" cy="31742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45C1206-1BF1-43A1-B45F-FDEF645377F2}">
      <dsp:nvSpPr>
        <dsp:cNvPr id="0" name=""/>
        <dsp:cNvSpPr/>
      </dsp:nvSpPr>
      <dsp:spPr>
        <a:xfrm>
          <a:off x="2009023" y="650088"/>
          <a:ext cx="4687720" cy="31742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>
              <a:solidFill>
                <a:srgbClr val="7030A0"/>
              </a:solidFill>
            </a:rPr>
            <a:t>Autor: </a:t>
          </a:r>
          <a:r>
            <a:rPr lang="cs-CZ" sz="2000" kern="1200" dirty="0" smtClean="0">
              <a:solidFill>
                <a:srgbClr val="7030A0"/>
              </a:solidFill>
            </a:rPr>
            <a:t> Mgr. Kateřina Nekvindová</a:t>
          </a:r>
          <a:endParaRPr lang="cs-CZ" sz="2000" kern="1200" dirty="0">
            <a:solidFill>
              <a:srgbClr val="7030A0"/>
            </a:solidFill>
          </a:endParaRPr>
        </a:p>
      </dsp:txBody>
      <dsp:txXfrm>
        <a:off x="2009023" y="650088"/>
        <a:ext cx="4687720" cy="642887"/>
      </dsp:txXfrm>
    </dsp:sp>
    <dsp:sp modelId="{AA0A91E8-37C1-4C42-8C18-0CED4C9B845B}">
      <dsp:nvSpPr>
        <dsp:cNvPr id="0" name=""/>
        <dsp:cNvSpPr/>
      </dsp:nvSpPr>
      <dsp:spPr>
        <a:xfrm>
          <a:off x="843789" y="1292975"/>
          <a:ext cx="2330466" cy="23304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326AD2-9D2B-49B0-BDB0-31B2CC7DD60E}">
      <dsp:nvSpPr>
        <dsp:cNvPr id="0" name=""/>
        <dsp:cNvSpPr/>
      </dsp:nvSpPr>
      <dsp:spPr>
        <a:xfrm>
          <a:off x="2009023" y="1292975"/>
          <a:ext cx="4687720" cy="23304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>
              <a:solidFill>
                <a:srgbClr val="7030A0"/>
              </a:solidFill>
            </a:rPr>
            <a:t>Název : </a:t>
          </a:r>
          <a:r>
            <a:rPr lang="cs-CZ" sz="2000" kern="1200" dirty="0" smtClean="0">
              <a:solidFill>
                <a:srgbClr val="7030A0"/>
              </a:solidFill>
            </a:rPr>
            <a:t>VY_32_INOVACE_6B_10_Geometrie</a:t>
          </a:r>
          <a:endParaRPr lang="cs-CZ" sz="2000" kern="1200" dirty="0">
            <a:solidFill>
              <a:srgbClr val="7030A0"/>
            </a:solidFill>
          </a:endParaRPr>
        </a:p>
      </dsp:txBody>
      <dsp:txXfrm>
        <a:off x="2009023" y="1292975"/>
        <a:ext cx="4687720" cy="642887"/>
      </dsp:txXfrm>
    </dsp:sp>
    <dsp:sp modelId="{E2101B8D-097F-45BE-985C-ED2F3B5B10FE}">
      <dsp:nvSpPr>
        <dsp:cNvPr id="0" name=""/>
        <dsp:cNvSpPr/>
      </dsp:nvSpPr>
      <dsp:spPr>
        <a:xfrm>
          <a:off x="1265684" y="1935863"/>
          <a:ext cx="1486677" cy="14866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583DE3-2D91-4456-A22E-81E92AAD7022}">
      <dsp:nvSpPr>
        <dsp:cNvPr id="0" name=""/>
        <dsp:cNvSpPr/>
      </dsp:nvSpPr>
      <dsp:spPr>
        <a:xfrm>
          <a:off x="2009023" y="1935863"/>
          <a:ext cx="4687720" cy="14866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>
              <a:solidFill>
                <a:srgbClr val="7030A0"/>
              </a:solidFill>
            </a:rPr>
            <a:t>Téma</a:t>
          </a:r>
          <a:r>
            <a:rPr lang="cs-CZ" sz="2000" kern="1200" dirty="0" smtClean="0">
              <a:solidFill>
                <a:srgbClr val="7030A0"/>
              </a:solidFill>
            </a:rPr>
            <a:t>: Matematika 5. ročník</a:t>
          </a:r>
          <a:endParaRPr lang="cs-CZ" sz="2000" kern="1200" dirty="0">
            <a:solidFill>
              <a:srgbClr val="7030A0"/>
            </a:solidFill>
          </a:endParaRPr>
        </a:p>
      </dsp:txBody>
      <dsp:txXfrm>
        <a:off x="2009023" y="1935863"/>
        <a:ext cx="4687720" cy="642887"/>
      </dsp:txXfrm>
    </dsp:sp>
    <dsp:sp modelId="{7BEDF621-6751-462A-96B3-49C2DD14D488}">
      <dsp:nvSpPr>
        <dsp:cNvPr id="0" name=""/>
        <dsp:cNvSpPr/>
      </dsp:nvSpPr>
      <dsp:spPr>
        <a:xfrm>
          <a:off x="1687579" y="2578750"/>
          <a:ext cx="642887" cy="6428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0E43AA-EF10-4111-B3A5-D847C620DFE9}">
      <dsp:nvSpPr>
        <dsp:cNvPr id="0" name=""/>
        <dsp:cNvSpPr/>
      </dsp:nvSpPr>
      <dsp:spPr>
        <a:xfrm>
          <a:off x="2009023" y="2578750"/>
          <a:ext cx="4687720" cy="6428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>
              <a:solidFill>
                <a:srgbClr val="7030A0"/>
              </a:solidFill>
            </a:rPr>
            <a:t>Číslo projektu</a:t>
          </a:r>
          <a:r>
            <a:rPr lang="cs-CZ" sz="2000" kern="1200" dirty="0" smtClean="0">
              <a:solidFill>
                <a:srgbClr val="7030A0"/>
              </a:solidFill>
            </a:rPr>
            <a:t>: CZ.1.07/1.4.00/21.1431</a:t>
          </a:r>
          <a:endParaRPr lang="cs-CZ" sz="2000" kern="1200" dirty="0">
            <a:solidFill>
              <a:srgbClr val="7030A0"/>
            </a:solidFill>
          </a:endParaRPr>
        </a:p>
      </dsp:txBody>
      <dsp:txXfrm>
        <a:off x="2009023" y="2578750"/>
        <a:ext cx="4687720" cy="642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895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119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53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320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824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389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444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976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677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467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904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F80F45-26B0-451C-B8E4-DB86D2FE2D8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C2CBA6-5D19-4887-A72C-8F1FC10EA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59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34774689"/>
              </p:ext>
            </p:extLst>
          </p:nvPr>
        </p:nvGraphicFramePr>
        <p:xfrm>
          <a:off x="1259632" y="1844824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91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7030A0"/>
                </a:solidFill>
              </a:rPr>
              <a:t>Anotace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22445" y="1556792"/>
            <a:ext cx="800323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-Prezentace slouží k stručnému přehledu probírané látky a to jak při </a:t>
            </a:r>
            <a:r>
              <a:rPr lang="cs-CZ" dirty="0" smtClean="0">
                <a:solidFill>
                  <a:srgbClr val="7030A0"/>
                </a:solidFill>
              </a:rPr>
              <a:t>výkladu </a:t>
            </a:r>
            <a:r>
              <a:rPr lang="cs-CZ" dirty="0" smtClean="0">
                <a:solidFill>
                  <a:srgbClr val="7030A0"/>
                </a:solidFill>
              </a:rPr>
              <a:t>tak při opakování.</a:t>
            </a:r>
          </a:p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-Na základě prezentace si mohou žáci zapsat přehled do svých sešitů nebo vytisknout na nástěnku jako přehled učiva.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-Promítnutím mohou žáci učivo sledovat, zapisovat a tak si lépe upevnit.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2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>
            <a:alpha val="8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2000" dirty="0" smtClean="0">
                <a:solidFill>
                  <a:schemeClr val="accent4">
                    <a:lumMod val="50000"/>
                  </a:schemeClr>
                </a:solidFill>
              </a:rPr>
              <a:t>Geometrie</a:t>
            </a:r>
            <a:endParaRPr lang="cs-CZ" sz="120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>
                <a:solidFill>
                  <a:schemeClr val="bg1"/>
                </a:solidFill>
              </a:rPr>
              <a:t>z</a:t>
            </a:r>
            <a:r>
              <a:rPr lang="cs-CZ" sz="5400" dirty="0" smtClean="0">
                <a:solidFill>
                  <a:schemeClr val="bg1"/>
                </a:solidFill>
              </a:rPr>
              <a:t>ákladní pojmy</a:t>
            </a:r>
            <a:endParaRPr lang="cs-CZ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27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24" y="1772816"/>
            <a:ext cx="1224136" cy="1440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9600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endParaRPr lang="cs-CZ" sz="96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707904" y="2888940"/>
            <a:ext cx="864096" cy="0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139952" y="2492896"/>
            <a:ext cx="0" cy="79208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3528" y="458112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- popisujeme velkými tiskacími písmeny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683568" y="375026"/>
            <a:ext cx="2196244" cy="15841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800" dirty="0" smtClean="0">
                <a:solidFill>
                  <a:srgbClr val="FF0000"/>
                </a:solidFill>
              </a:rPr>
              <a:t>Bod</a:t>
            </a:r>
            <a:endParaRPr lang="cs-CZ" sz="8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39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9387" y="260648"/>
            <a:ext cx="4392488" cy="1584176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Úsečka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3176381"/>
            <a:ext cx="4856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ctr">
              <a:buFontTx/>
              <a:buChar char="-"/>
            </a:pPr>
            <a:r>
              <a:rPr lang="cs-CZ" sz="3600" dirty="0">
                <a:solidFill>
                  <a:schemeClr val="bg2">
                    <a:lumMod val="50000"/>
                  </a:schemeClr>
                </a:solidFill>
              </a:rPr>
              <a:t>u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rčena krajními body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3822712"/>
            <a:ext cx="46193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Zápis:   AB 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1012636" y="2713353"/>
            <a:ext cx="3702429" cy="2097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012636" y="2533768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28881" y="2533768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88600" y="1518105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endParaRPr lang="cs-CZ" sz="6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04845" y="1518105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chemeClr val="bg2">
                    <a:lumMod val="50000"/>
                  </a:schemeClr>
                </a:solidFill>
              </a:rPr>
              <a:t>B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827584" y="4930708"/>
            <a:ext cx="737719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Zápis velikosti:   AB  = 8 cm </a:t>
            </a:r>
            <a:endParaRPr lang="cs-CZ" sz="44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4516181" y="5059355"/>
            <a:ext cx="0" cy="50405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292080" y="5063400"/>
            <a:ext cx="0" cy="50405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040283" y="5726339"/>
            <a:ext cx="73771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C00FF"/>
                </a:solidFill>
              </a:rPr>
              <a:t>Čteme:  velikost úsečky AB je 8 cm </a:t>
            </a:r>
            <a:endParaRPr lang="cs-CZ" sz="3600" dirty="0">
              <a:solidFill>
                <a:srgbClr val="CC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44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13" grpId="0"/>
      <p:bldP spid="14" grpId="0"/>
      <p:bldP spid="17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9387" y="260648"/>
            <a:ext cx="4392488" cy="1584176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Přímka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516216" y="1412776"/>
            <a:ext cx="1224136" cy="10081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9600" dirty="0">
                <a:solidFill>
                  <a:schemeClr val="bg2">
                    <a:lumMod val="50000"/>
                  </a:schemeClr>
                </a:solidFill>
              </a:rPr>
              <a:t>a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852774" y="2780928"/>
            <a:ext cx="7272808" cy="0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257591" y="3296000"/>
            <a:ext cx="6463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ctr">
              <a:buFontTx/>
              <a:buChar char="-"/>
            </a:pP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popisujeme malými písmeny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709496" y="5767038"/>
            <a:ext cx="13251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nebo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79516" y="4365104"/>
            <a:ext cx="46193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Zápis:         a 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4725779" y="4942743"/>
            <a:ext cx="864096" cy="0"/>
          </a:xfrm>
          <a:prstGeom prst="straightConnector1">
            <a:avLst/>
          </a:prstGeom>
          <a:ln w="285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437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  <p:bldP spid="16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9387" y="260648"/>
            <a:ext cx="4392488" cy="1584176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FF00"/>
                </a:solidFill>
              </a:rPr>
              <a:t>Přímka</a:t>
            </a:r>
            <a:endParaRPr lang="cs-CZ" sz="8800" dirty="0">
              <a:solidFill>
                <a:srgbClr val="FFFF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1115616" y="2924944"/>
            <a:ext cx="7272808" cy="0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13787" y="2745360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516216" y="2747457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489751" y="1697690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endParaRPr lang="cs-CZ" sz="6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92180" y="1697689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chemeClr val="bg2">
                    <a:lumMod val="50000"/>
                  </a:schemeClr>
                </a:solidFill>
              </a:rPr>
              <a:t>B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434367" y="3672389"/>
            <a:ext cx="6463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- přímka určena  dvěma body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179516" y="4509120"/>
            <a:ext cx="53448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Zápis:         AB 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4665954" y="5157192"/>
            <a:ext cx="864096" cy="0"/>
          </a:xfrm>
          <a:prstGeom prst="straightConnector1">
            <a:avLst/>
          </a:prstGeom>
          <a:ln w="285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808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9953"/>
            <a:ext cx="4823531" cy="1368152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Polopřímka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59024" y="3140968"/>
            <a:ext cx="69877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-má počátek v bodě A</a:t>
            </a:r>
          </a:p>
          <a:p>
            <a:r>
              <a:rPr lang="cs-CZ" sz="3600" dirty="0">
                <a:solidFill>
                  <a:schemeClr val="bg2">
                    <a:lumMod val="50000"/>
                  </a:schemeClr>
                </a:solidFill>
              </a:rPr>
              <a:t>-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přes bod B pokračuje do nekonečna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336672" y="4392841"/>
            <a:ext cx="46193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Zápis:        AB 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1012636" y="2713353"/>
            <a:ext cx="7192143" cy="2097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012636" y="2533768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28881" y="2533768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88600" y="1518105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endParaRPr lang="cs-CZ" sz="6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04845" y="1518105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chemeClr val="bg2">
                    <a:lumMod val="50000"/>
                  </a:schemeClr>
                </a:solidFill>
              </a:rPr>
              <a:t>B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850196" y="4944307"/>
            <a:ext cx="758511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841879" y="4802823"/>
            <a:ext cx="0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835696" y="5922858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FF"/>
                </a:solidFill>
              </a:rPr>
              <a:t>Počátek polopřímky jako první písmeno!!!</a:t>
            </a:r>
            <a:endParaRPr lang="cs-CZ" sz="2800" dirty="0">
              <a:solidFill>
                <a:srgbClr val="CC00FF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H="1" flipV="1">
            <a:off x="5155817" y="5373216"/>
            <a:ext cx="304800" cy="549642"/>
          </a:xfrm>
          <a:prstGeom prst="straightConnector1">
            <a:avLst/>
          </a:prstGeom>
          <a:ln w="38100">
            <a:solidFill>
              <a:srgbClr val="CC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5364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13" grpId="0"/>
      <p:bldP spid="14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516" y="480442"/>
            <a:ext cx="6192688" cy="1695964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Úkol: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- červeně označ polopřímku BC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18534" y="2702214"/>
            <a:ext cx="8025267" cy="0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763688" y="2535866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83968" y="2535866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439652" y="1791686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118652" y="3146850"/>
            <a:ext cx="6867575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srgbClr val="00B0F0"/>
                </a:solidFill>
              </a:rPr>
              <a:t>-modře označ polopřímku BA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539551" y="4873933"/>
            <a:ext cx="5235229" cy="9876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srgbClr val="00B050"/>
                </a:solidFill>
              </a:rPr>
              <a:t>-zeleně označ úsečku AB</a:t>
            </a:r>
            <a:endParaRPr lang="cs-CZ" sz="4000" dirty="0">
              <a:solidFill>
                <a:srgbClr val="00B05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6732240" y="2561127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083095" y="1793015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B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08204" y="179339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bg2">
                    <a:lumMod val="50000"/>
                  </a:schemeClr>
                </a:solidFill>
              </a:rPr>
              <a:t>C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864059" y="4775561"/>
            <a:ext cx="8025267" cy="0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909213" y="4609213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29493" y="4609213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585177" y="3865033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6877765" y="4634474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228620" y="3866362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B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53729" y="3866745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bg2">
                    <a:lumMod val="50000"/>
                  </a:schemeClr>
                </a:solidFill>
              </a:rPr>
              <a:t>C</a:t>
            </a:r>
          </a:p>
        </p:txBody>
      </p:sp>
      <p:cxnSp>
        <p:nvCxnSpPr>
          <p:cNvPr id="30" name="Přímá spojnice 29"/>
          <p:cNvCxnSpPr/>
          <p:nvPr/>
        </p:nvCxnSpPr>
        <p:spPr>
          <a:xfrm>
            <a:off x="864058" y="6378426"/>
            <a:ext cx="8025267" cy="0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909212" y="6212078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429492" y="6212078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1585176" y="546789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6877764" y="6237339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228619" y="5469227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B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553728" y="5469610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bg2">
                    <a:lumMod val="50000"/>
                  </a:schemeClr>
                </a:solidFill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427335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516" y="480442"/>
            <a:ext cx="6192688" cy="1695964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Řešení: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- červeně označ polopřímku BC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18534" y="2702214"/>
            <a:ext cx="3565434" cy="0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763688" y="2535866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83968" y="2535866"/>
            <a:ext cx="0" cy="35916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439652" y="1791686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118652" y="3146850"/>
            <a:ext cx="6867575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srgbClr val="00B0F0"/>
                </a:solidFill>
              </a:rPr>
              <a:t>-modře označ polopřímku BA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539551" y="4873933"/>
            <a:ext cx="5235229" cy="9876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srgbClr val="00B050"/>
                </a:solidFill>
              </a:rPr>
              <a:t>-zeleně označ úsečku AB</a:t>
            </a:r>
            <a:endParaRPr lang="cs-CZ" sz="4000" dirty="0">
              <a:solidFill>
                <a:srgbClr val="00B05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6732240" y="2561127"/>
            <a:ext cx="0" cy="35916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083095" y="1793015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B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08204" y="179339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bg2">
                    <a:lumMod val="50000"/>
                  </a:schemeClr>
                </a:solidFill>
              </a:rPr>
              <a:t>C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4429492" y="4775561"/>
            <a:ext cx="4459834" cy="0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909213" y="4609213"/>
            <a:ext cx="0" cy="359168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29493" y="4609213"/>
            <a:ext cx="0" cy="359168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585177" y="3865033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6877765" y="4634474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228620" y="3866362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B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53729" y="3866745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bg2">
                    <a:lumMod val="50000"/>
                  </a:schemeClr>
                </a:solidFill>
              </a:rPr>
              <a:t>C</a:t>
            </a:r>
          </a:p>
        </p:txBody>
      </p:sp>
      <p:cxnSp>
        <p:nvCxnSpPr>
          <p:cNvPr id="30" name="Přímá spojnice 29"/>
          <p:cNvCxnSpPr/>
          <p:nvPr/>
        </p:nvCxnSpPr>
        <p:spPr>
          <a:xfrm flipV="1">
            <a:off x="4429492" y="6378426"/>
            <a:ext cx="4459833" cy="13236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909212" y="6212078"/>
            <a:ext cx="0" cy="359168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429492" y="6212078"/>
            <a:ext cx="0" cy="359168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1585176" y="546789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6877764" y="6237339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228619" y="5469227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B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553728" y="5469610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bg2">
                    <a:lumMod val="50000"/>
                  </a:schemeClr>
                </a:solidFill>
              </a:rPr>
              <a:t>C</a:t>
            </a:r>
          </a:p>
        </p:txBody>
      </p:sp>
      <p:cxnSp>
        <p:nvCxnSpPr>
          <p:cNvPr id="37" name="Přímá spojnice 36"/>
          <p:cNvCxnSpPr/>
          <p:nvPr/>
        </p:nvCxnSpPr>
        <p:spPr>
          <a:xfrm>
            <a:off x="4283968" y="2700071"/>
            <a:ext cx="356543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332" y="4774644"/>
            <a:ext cx="4426160" cy="917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482375" y="6399595"/>
            <a:ext cx="1426838" cy="13236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1909212" y="6385044"/>
            <a:ext cx="2520281" cy="26828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9139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3096344" cy="1512168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Kružnice</a:t>
            </a:r>
            <a:br>
              <a:rPr lang="cs-CZ" sz="5400" dirty="0" smtClean="0">
                <a:solidFill>
                  <a:srgbClr val="FF0000"/>
                </a:solidFill>
              </a:rPr>
            </a:br>
            <a:r>
              <a:rPr lang="cs-CZ" sz="5400" dirty="0" smtClean="0">
                <a:solidFill>
                  <a:srgbClr val="FF0000"/>
                </a:solidFill>
              </a:rPr>
              <a:t>k (S, 5cm)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24128" y="3239999"/>
            <a:ext cx="514400" cy="7200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S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508104" y="3861048"/>
            <a:ext cx="216024" cy="0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616116" y="3752439"/>
            <a:ext cx="0" cy="207640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581890" y="1898830"/>
            <a:ext cx="4068452" cy="3924436"/>
          </a:xfrm>
          <a:prstGeom prst="ellipse">
            <a:avLst/>
          </a:prstGeom>
          <a:noFill/>
          <a:ln w="285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7322819" y="2096852"/>
            <a:ext cx="514400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k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2456892"/>
            <a:ext cx="3096344" cy="198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Čteme:</a:t>
            </a:r>
          </a:p>
          <a:p>
            <a:endParaRPr lang="cs-CZ" sz="11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kružnice k 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se středem v bodě S a poloměrem 5cm 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14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6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Přečti a narýsuj: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02178"/>
            <a:ext cx="3250704" cy="8746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KL  =  12 cm</a:t>
            </a:r>
            <a:endParaRPr lang="cs-CZ" dirty="0">
              <a:solidFill>
                <a:srgbClr val="00B05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899592" y="1484784"/>
            <a:ext cx="0" cy="432048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475656" y="1484784"/>
            <a:ext cx="0" cy="432048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231740" y="3922778"/>
            <a:ext cx="3702429" cy="2097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231740" y="3743193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947985" y="3743193"/>
            <a:ext cx="0" cy="359168"/>
          </a:xfrm>
          <a:prstGeom prst="line">
            <a:avLst/>
          </a:prstGeom>
          <a:ln w="28575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907704" y="2727530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chemeClr val="bg2">
                    <a:lumMod val="50000"/>
                  </a:schemeClr>
                </a:solidFill>
              </a:rPr>
              <a:t>K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623949" y="2727530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</a:rPr>
              <a:t>L</a:t>
            </a:r>
            <a:endParaRPr lang="cs-CZ" sz="6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663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Přečti a narýsuj: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02178"/>
            <a:ext cx="3250704" cy="8746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m (M, 62 mm)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81990" y="3618041"/>
            <a:ext cx="514400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>
                <a:solidFill>
                  <a:schemeClr val="tx2">
                    <a:lumMod val="50000"/>
                  </a:schemeClr>
                </a:solidFill>
              </a:rPr>
              <a:t>M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4265966" y="4239090"/>
            <a:ext cx="216024" cy="0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373978" y="4130481"/>
            <a:ext cx="0" cy="207640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2339752" y="2276872"/>
            <a:ext cx="4068452" cy="3924436"/>
          </a:xfrm>
          <a:prstGeom prst="ellipse">
            <a:avLst/>
          </a:prstGeom>
          <a:noFill/>
          <a:ln w="285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6080681" y="2474894"/>
            <a:ext cx="514400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>
                <a:solidFill>
                  <a:schemeClr val="tx2">
                    <a:lumMod val="50000"/>
                  </a:schemeClr>
                </a:solidFill>
              </a:rPr>
              <a:t>m</a:t>
            </a:r>
          </a:p>
        </p:txBody>
      </p:sp>
    </p:spTree>
    <p:extLst>
      <p:ext uri="{BB962C8B-B14F-4D97-AF65-F5344CB8AC3E}">
        <p14:creationId xmlns:p14="http://schemas.microsoft.com/office/powerpoint/2010/main" val="1316958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6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Zdroje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1556792"/>
            <a:ext cx="4618856" cy="103671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Vlastní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73968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Vlastní 2">
      <a:dk1>
        <a:srgbClr val="FEB80A"/>
      </a:dk1>
      <a:lt1>
        <a:sysClr val="window" lastClr="FFFFFF"/>
      </a:lt1>
      <a:dk2>
        <a:srgbClr val="4E5B6F"/>
      </a:dk2>
      <a:lt2>
        <a:srgbClr val="7030A0"/>
      </a:lt2>
      <a:accent1>
        <a:srgbClr val="A5A5A5"/>
      </a:accent1>
      <a:accent2>
        <a:srgbClr val="EA157A"/>
      </a:accent2>
      <a:accent3>
        <a:srgbClr val="FEB80A"/>
      </a:accent3>
      <a:accent4>
        <a:srgbClr val="7030A0"/>
      </a:accent4>
      <a:accent5>
        <a:srgbClr val="738AC8"/>
      </a:accent5>
      <a:accent6>
        <a:srgbClr val="7030A0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411</TotalTime>
  <Words>250</Words>
  <Application>Microsoft Office PowerPoint</Application>
  <PresentationFormat>Předvádění na obrazovce (4:3)</PresentationFormat>
  <Paragraphs>79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Geometrie</vt:lpstr>
      <vt:lpstr>Prezentace aplikace PowerPoint</vt:lpstr>
      <vt:lpstr>Úsečka</vt:lpstr>
      <vt:lpstr>Přímka</vt:lpstr>
      <vt:lpstr>Přímka</vt:lpstr>
      <vt:lpstr>Polopřímka</vt:lpstr>
      <vt:lpstr>Úkol: - červeně označ polopřímku BC</vt:lpstr>
      <vt:lpstr>Řešení: - červeně označ polopřímku BC</vt:lpstr>
      <vt:lpstr>Kružnice k (S, 5cm)</vt:lpstr>
      <vt:lpstr>Přečti a narýsuj:</vt:lpstr>
      <vt:lpstr>Přečti a narýsuj: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Geometrie</dc:title>
  <dc:creator>nekvindovi</dc:creator>
  <cp:lastModifiedBy>nekvindovi</cp:lastModifiedBy>
  <cp:revision>31</cp:revision>
  <dcterms:created xsi:type="dcterms:W3CDTF">2012-11-08T15:25:27Z</dcterms:created>
  <dcterms:modified xsi:type="dcterms:W3CDTF">2013-01-20T14:41:59Z</dcterms:modified>
</cp:coreProperties>
</file>