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56" r:id="rId4"/>
    <p:sldId id="257" r:id="rId5"/>
    <p:sldId id="261" r:id="rId6"/>
    <p:sldId id="262" r:id="rId7"/>
    <p:sldId id="258" r:id="rId8"/>
    <p:sldId id="259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800" dirty="0"/>
            <a:t>Název školy:    </a:t>
          </a:r>
          <a:r>
            <a:rPr lang="cs-CZ" sz="1800" dirty="0" smtClean="0"/>
            <a:t>Základní škola a Mateřská škola, Police nad Metují, okres Náchod</a:t>
          </a:r>
          <a:endParaRPr lang="cs-CZ" sz="18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Kateřina Nekvindová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VY_32_INOVACE_6B_11_Trojúhelník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Matematika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A0938D5-74AF-4A2E-961F-670B6C9E9890}" type="pres">
      <dgm:prSet presAssocID="{FBBFC3EA-9D9D-4F3A-BEA6-9C2C0E46BF20}" presName="vertSpace2" presStyleLbl="node1" presStyleIdx="0" presStyleCnt="5"/>
      <dgm:spPr/>
    </dgm:pt>
    <dgm:pt modelId="{D866C3B0-1522-4D67-B5EA-F4146351888F}" type="pres">
      <dgm:prSet presAssocID="{FBBFC3EA-9D9D-4F3A-BEA6-9C2C0E46BF20}" presName="circle2" presStyleLbl="node1" presStyleIdx="1" presStyleCnt="5"/>
      <dgm:spPr/>
    </dgm:pt>
    <dgm:pt modelId="{EDB9D03F-AFC8-4212-9618-917429AB8560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4A9068CD-90FE-483E-9ABE-434D72428066}" type="pres">
      <dgm:prSet presAssocID="{019433A1-1324-4DE1-9E6F-32B851095F74}" presName="vertSpace3" presStyleLbl="node1" presStyleIdx="1" presStyleCnt="5"/>
      <dgm:spPr/>
    </dgm:pt>
    <dgm:pt modelId="{AF05D71F-1ECA-479C-828C-DBF3CBE2DCF1}" type="pres">
      <dgm:prSet presAssocID="{019433A1-1324-4DE1-9E6F-32B851095F74}" presName="circle3" presStyleLbl="node1" presStyleIdx="2" presStyleCnt="5"/>
      <dgm:spPr/>
    </dgm:pt>
    <dgm:pt modelId="{7A78656E-FB6D-4273-9F80-5CFFCDCE0694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A5EFD5E6-2795-4257-813A-010B52DD0A3F}" type="pres">
      <dgm:prSet presAssocID="{C73C7642-F245-4585-8F88-243F9FAEF6CA}" presName="vertSpace4" presStyleLbl="node1" presStyleIdx="2" presStyleCnt="5"/>
      <dgm:spPr/>
    </dgm:pt>
    <dgm:pt modelId="{F0F6BF31-49B1-4144-B0D1-452DE8E98E4C}" type="pres">
      <dgm:prSet presAssocID="{C73C7642-F245-4585-8F88-243F9FAEF6CA}" presName="circle4" presStyleLbl="node1" presStyleIdx="3" presStyleCnt="5"/>
      <dgm:spPr/>
    </dgm:pt>
    <dgm:pt modelId="{2AD84299-9E28-48D7-8849-077DCA20AA0C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9E513D16-8268-42E1-BAA0-20507B33E7A2}" type="pres">
      <dgm:prSet presAssocID="{EBC41103-E2E5-4D48-9B4B-425520D3D098}" presName="vertSpace5" presStyleLbl="node1" presStyleIdx="3" presStyleCnt="5"/>
      <dgm:spPr/>
    </dgm:pt>
    <dgm:pt modelId="{EB7D1F0F-9F71-4F4C-9AD0-AD8DF8DE5DFB}" type="pres">
      <dgm:prSet presAssocID="{EBC41103-E2E5-4D48-9B4B-425520D3D098}" presName="circle5" presStyleLbl="node1" presStyleIdx="4" presStyleCnt="5"/>
      <dgm:spPr/>
    </dgm:pt>
    <dgm:pt modelId="{D041CBDF-CD5D-4488-9350-40B10FAB34C7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6B1A7F-C8FC-48CD-B893-9F3FF2F5BDE5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81EF28-5069-4C9B-9582-6E742D7FC5A5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427087-62B1-42BD-AC65-23C085E90BC8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A8D940-1C4F-49D6-8DE7-CE132D742386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3C3CB35-250F-4CBE-BCC3-9712FEC63CB1}" type="presOf" srcId="{019433A1-1324-4DE1-9E6F-32B851095F74}" destId="{4881EF28-5069-4C9B-9582-6E742D7FC5A5}" srcOrd="1" destOrd="0" presId="urn:microsoft.com/office/officeart/2005/8/layout/target3"/>
    <dgm:cxn modelId="{B5FE93C0-5A46-493A-8187-A8C433194AFF}" type="presOf" srcId="{EBC41103-E2E5-4D48-9B4B-425520D3D098}" destId="{D4A8D940-1C4F-49D6-8DE7-CE132D742386}" srcOrd="1" destOrd="0" presId="urn:microsoft.com/office/officeart/2005/8/layout/target3"/>
    <dgm:cxn modelId="{97752736-673B-4376-8DF7-B673680D7E07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1C6F63D-3A73-4737-B62A-D2EB5E853711}" type="presOf" srcId="{C73C7642-F245-4585-8F88-243F9FAEF6CA}" destId="{2AD84299-9E28-48D7-8849-077DCA20AA0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A3C8B9B-E1B0-4793-A031-586A2B064E4B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0E72BAB-7140-45E4-B616-755DAB105BA0}" type="presOf" srcId="{019433A1-1324-4DE1-9E6F-32B851095F74}" destId="{7A78656E-FB6D-4273-9F80-5CFFCDCE0694}" srcOrd="0" destOrd="0" presId="urn:microsoft.com/office/officeart/2005/8/layout/target3"/>
    <dgm:cxn modelId="{BD94F275-95B3-4BD2-9BCD-931609DE7F66}" type="presOf" srcId="{FBBFC3EA-9D9D-4F3A-BEA6-9C2C0E46BF20}" destId="{5F6B1A7F-C8FC-48CD-B893-9F3FF2F5BDE5}" srcOrd="1" destOrd="0" presId="urn:microsoft.com/office/officeart/2005/8/layout/target3"/>
    <dgm:cxn modelId="{52840918-D7D7-4772-BECA-D2FAD0E096E4}" type="presOf" srcId="{445C7998-7549-48B0-BD68-D4F0167F02E5}" destId="{BC35EE03-4121-4EF9-923D-7CB6D30D358D}" srcOrd="0" destOrd="0" presId="urn:microsoft.com/office/officeart/2005/8/layout/target3"/>
    <dgm:cxn modelId="{311FE61A-92BD-47AE-B439-239325922695}" type="presOf" srcId="{FBBFC3EA-9D9D-4F3A-BEA6-9C2C0E46BF20}" destId="{EDB9D03F-AFC8-4212-9618-917429AB8560}" srcOrd="0" destOrd="0" presId="urn:microsoft.com/office/officeart/2005/8/layout/target3"/>
    <dgm:cxn modelId="{8544A18E-578D-4DC6-940D-6CB1C5F31939}" type="presOf" srcId="{C73C7642-F245-4585-8F88-243F9FAEF6CA}" destId="{4F427087-62B1-42BD-AC65-23C085E90BC8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0B6AD7C-603D-4F78-BD04-12AF1A4E8F12}" type="presOf" srcId="{EBC41103-E2E5-4D48-9B4B-425520D3D098}" destId="{D041CBDF-CD5D-4488-9350-40B10FAB34C7}" srcOrd="0" destOrd="0" presId="urn:microsoft.com/office/officeart/2005/8/layout/target3"/>
    <dgm:cxn modelId="{4AF3AF67-2ECB-4281-AB80-551657143599}" type="presParOf" srcId="{71045F8C-00FA-488E-A7BD-E2E6753D979D}" destId="{3577EC6B-C980-4F34-8C69-4365E7B8FC8C}" srcOrd="0" destOrd="0" presId="urn:microsoft.com/office/officeart/2005/8/layout/target3"/>
    <dgm:cxn modelId="{010038E5-DA43-4289-ABC7-7FCFAFBBDCC6}" type="presParOf" srcId="{71045F8C-00FA-488E-A7BD-E2E6753D979D}" destId="{6940EB87-DC1D-4BC3-9408-9AC2E1FFC039}" srcOrd="1" destOrd="0" presId="urn:microsoft.com/office/officeart/2005/8/layout/target3"/>
    <dgm:cxn modelId="{25B16728-02B7-40F1-94DB-6C810B2C7724}" type="presParOf" srcId="{71045F8C-00FA-488E-A7BD-E2E6753D979D}" destId="{BC35EE03-4121-4EF9-923D-7CB6D30D358D}" srcOrd="2" destOrd="0" presId="urn:microsoft.com/office/officeart/2005/8/layout/target3"/>
    <dgm:cxn modelId="{4C4F4142-960E-4CBF-A68B-18E7A89280DB}" type="presParOf" srcId="{71045F8C-00FA-488E-A7BD-E2E6753D979D}" destId="{CA0938D5-74AF-4A2E-961F-670B6C9E9890}" srcOrd="3" destOrd="0" presId="urn:microsoft.com/office/officeart/2005/8/layout/target3"/>
    <dgm:cxn modelId="{E39E3EA1-FE81-422A-BD50-01F057937947}" type="presParOf" srcId="{71045F8C-00FA-488E-A7BD-E2E6753D979D}" destId="{D866C3B0-1522-4D67-B5EA-F4146351888F}" srcOrd="4" destOrd="0" presId="urn:microsoft.com/office/officeart/2005/8/layout/target3"/>
    <dgm:cxn modelId="{02B604A1-ED64-4CB3-BE38-43004746704F}" type="presParOf" srcId="{71045F8C-00FA-488E-A7BD-E2E6753D979D}" destId="{EDB9D03F-AFC8-4212-9618-917429AB8560}" srcOrd="5" destOrd="0" presId="urn:microsoft.com/office/officeart/2005/8/layout/target3"/>
    <dgm:cxn modelId="{648DE898-6B3E-486F-A64A-A21805A6781E}" type="presParOf" srcId="{71045F8C-00FA-488E-A7BD-E2E6753D979D}" destId="{4A9068CD-90FE-483E-9ABE-434D72428066}" srcOrd="6" destOrd="0" presId="urn:microsoft.com/office/officeart/2005/8/layout/target3"/>
    <dgm:cxn modelId="{54DA5E83-5409-43DE-BFBD-8E74152D006C}" type="presParOf" srcId="{71045F8C-00FA-488E-A7BD-E2E6753D979D}" destId="{AF05D71F-1ECA-479C-828C-DBF3CBE2DCF1}" srcOrd="7" destOrd="0" presId="urn:microsoft.com/office/officeart/2005/8/layout/target3"/>
    <dgm:cxn modelId="{4C30E90A-EF18-47C9-B0FC-98FAC93F2B82}" type="presParOf" srcId="{71045F8C-00FA-488E-A7BD-E2E6753D979D}" destId="{7A78656E-FB6D-4273-9F80-5CFFCDCE0694}" srcOrd="8" destOrd="0" presId="urn:microsoft.com/office/officeart/2005/8/layout/target3"/>
    <dgm:cxn modelId="{993FFA9C-FAA0-49F8-830B-29DB3346867D}" type="presParOf" srcId="{71045F8C-00FA-488E-A7BD-E2E6753D979D}" destId="{A5EFD5E6-2795-4257-813A-010B52DD0A3F}" srcOrd="9" destOrd="0" presId="urn:microsoft.com/office/officeart/2005/8/layout/target3"/>
    <dgm:cxn modelId="{522508B1-B15F-48E9-B838-9678550157DC}" type="presParOf" srcId="{71045F8C-00FA-488E-A7BD-E2E6753D979D}" destId="{F0F6BF31-49B1-4144-B0D1-452DE8E98E4C}" srcOrd="10" destOrd="0" presId="urn:microsoft.com/office/officeart/2005/8/layout/target3"/>
    <dgm:cxn modelId="{14222F04-044D-4833-9703-75BEAEB31CCD}" type="presParOf" srcId="{71045F8C-00FA-488E-A7BD-E2E6753D979D}" destId="{2AD84299-9E28-48D7-8849-077DCA20AA0C}" srcOrd="11" destOrd="0" presId="urn:microsoft.com/office/officeart/2005/8/layout/target3"/>
    <dgm:cxn modelId="{8E02EE31-3083-4F29-8031-812A770890A2}" type="presParOf" srcId="{71045F8C-00FA-488E-A7BD-E2E6753D979D}" destId="{9E513D16-8268-42E1-BAA0-20507B33E7A2}" srcOrd="12" destOrd="0" presId="urn:microsoft.com/office/officeart/2005/8/layout/target3"/>
    <dgm:cxn modelId="{DD35C1A6-6E08-45F8-9C80-9E734B6FFB12}" type="presParOf" srcId="{71045F8C-00FA-488E-A7BD-E2E6753D979D}" destId="{EB7D1F0F-9F71-4F4C-9AD0-AD8DF8DE5DFB}" srcOrd="13" destOrd="0" presId="urn:microsoft.com/office/officeart/2005/8/layout/target3"/>
    <dgm:cxn modelId="{BBC20915-CC57-4E7B-8618-53F78C0CD569}" type="presParOf" srcId="{71045F8C-00FA-488E-A7BD-E2E6753D979D}" destId="{D041CBDF-CD5D-4488-9350-40B10FAB34C7}" srcOrd="14" destOrd="0" presId="urn:microsoft.com/office/officeart/2005/8/layout/target3"/>
    <dgm:cxn modelId="{D2C46B99-DF0F-40CA-A3C6-23F1FA3DC496}" type="presParOf" srcId="{71045F8C-00FA-488E-A7BD-E2E6753D979D}" destId="{4D19AB04-24FA-40C2-B203-52AE3D15E171}" srcOrd="15" destOrd="0" presId="urn:microsoft.com/office/officeart/2005/8/layout/target3"/>
    <dgm:cxn modelId="{E4F3A3D9-D78F-47BD-9FF7-1EE985EC5DC7}" type="presParOf" srcId="{71045F8C-00FA-488E-A7BD-E2E6753D979D}" destId="{5F6B1A7F-C8FC-48CD-B893-9F3FF2F5BDE5}" srcOrd="16" destOrd="0" presId="urn:microsoft.com/office/officeart/2005/8/layout/target3"/>
    <dgm:cxn modelId="{173D2A9A-B000-4E1F-8C31-847F1B22FE55}" type="presParOf" srcId="{71045F8C-00FA-488E-A7BD-E2E6753D979D}" destId="{4881EF28-5069-4C9B-9582-6E742D7FC5A5}" srcOrd="17" destOrd="0" presId="urn:microsoft.com/office/officeart/2005/8/layout/target3"/>
    <dgm:cxn modelId="{46F733A7-F198-4487-890A-AAC54EDCB539}" type="presParOf" srcId="{71045F8C-00FA-488E-A7BD-E2E6753D979D}" destId="{4F427087-62B1-42BD-AC65-23C085E90BC8}" srcOrd="18" destOrd="0" presId="urn:microsoft.com/office/officeart/2005/8/layout/target3"/>
    <dgm:cxn modelId="{2688E263-5D23-47BA-9163-C6F973DD3471}" type="presParOf" srcId="{71045F8C-00FA-488E-A7BD-E2E6753D979D}" destId="{D4A8D940-1C4F-49D6-8DE7-CE132D742386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Základní škola a Mateřská škola, Police nad Metují, okres Náchod</a:t>
          </a:r>
          <a:endParaRPr lang="cs-CZ" sz="1800" kern="1200" dirty="0"/>
        </a:p>
      </dsp:txBody>
      <dsp:txXfrm>
        <a:off x="2009023" y="7200"/>
        <a:ext cx="4687720" cy="642887"/>
      </dsp:txXfrm>
    </dsp:sp>
    <dsp:sp modelId="{D866C3B0-1522-4D67-B5EA-F4146351888F}">
      <dsp:nvSpPr>
        <dsp:cNvPr id="0" name=""/>
        <dsp:cNvSpPr/>
      </dsp:nvSpPr>
      <dsp:spPr>
        <a:xfrm>
          <a:off x="421894" y="650088"/>
          <a:ext cx="3174256" cy="317425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B9D03F-AFC8-4212-9618-917429AB8560}">
      <dsp:nvSpPr>
        <dsp:cNvPr id="0" name=""/>
        <dsp:cNvSpPr/>
      </dsp:nvSpPr>
      <dsp:spPr>
        <a:xfrm>
          <a:off x="2009023" y="650088"/>
          <a:ext cx="4687720" cy="31742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  <a:r>
            <a:rPr lang="cs-CZ" sz="1900" kern="1200" dirty="0" smtClean="0"/>
            <a:t> Mgr. Kateřina Nekvindová</a:t>
          </a:r>
          <a:endParaRPr lang="cs-CZ" sz="1900" kern="1200" dirty="0"/>
        </a:p>
      </dsp:txBody>
      <dsp:txXfrm>
        <a:off x="2009023" y="650088"/>
        <a:ext cx="4687720" cy="642887"/>
      </dsp:txXfrm>
    </dsp:sp>
    <dsp:sp modelId="{AF05D71F-1ECA-479C-828C-DBF3CBE2DCF1}">
      <dsp:nvSpPr>
        <dsp:cNvPr id="0" name=""/>
        <dsp:cNvSpPr/>
      </dsp:nvSpPr>
      <dsp:spPr>
        <a:xfrm>
          <a:off x="843789" y="1292975"/>
          <a:ext cx="2330466" cy="23304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78656E-FB6D-4273-9F80-5CFFCDCE0694}">
      <dsp:nvSpPr>
        <dsp:cNvPr id="0" name=""/>
        <dsp:cNvSpPr/>
      </dsp:nvSpPr>
      <dsp:spPr>
        <a:xfrm>
          <a:off x="2009023" y="1292975"/>
          <a:ext cx="4687720" cy="23304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VY_32_INOVACE_6B_11_Trojúhelník</a:t>
          </a:r>
          <a:endParaRPr lang="cs-CZ" sz="1900" kern="1200" dirty="0"/>
        </a:p>
      </dsp:txBody>
      <dsp:txXfrm>
        <a:off x="2009023" y="1292975"/>
        <a:ext cx="4687720" cy="642887"/>
      </dsp:txXfrm>
    </dsp:sp>
    <dsp:sp modelId="{F0F6BF31-49B1-4144-B0D1-452DE8E98E4C}">
      <dsp:nvSpPr>
        <dsp:cNvPr id="0" name=""/>
        <dsp:cNvSpPr/>
      </dsp:nvSpPr>
      <dsp:spPr>
        <a:xfrm>
          <a:off x="1265684" y="1935863"/>
          <a:ext cx="1486677" cy="148667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D84299-9E28-48D7-8849-077DCA20AA0C}">
      <dsp:nvSpPr>
        <dsp:cNvPr id="0" name=""/>
        <dsp:cNvSpPr/>
      </dsp:nvSpPr>
      <dsp:spPr>
        <a:xfrm>
          <a:off x="2009023" y="1935863"/>
          <a:ext cx="4687720" cy="14866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dirty="0" smtClean="0"/>
            <a:t>: Matematika 5. ročník</a:t>
          </a:r>
          <a:endParaRPr lang="cs-CZ" sz="1900" kern="1200" dirty="0"/>
        </a:p>
      </dsp:txBody>
      <dsp:txXfrm>
        <a:off x="2009023" y="1935863"/>
        <a:ext cx="4687720" cy="642887"/>
      </dsp:txXfrm>
    </dsp:sp>
    <dsp:sp modelId="{EB7D1F0F-9F71-4F4C-9AD0-AD8DF8DE5DFB}">
      <dsp:nvSpPr>
        <dsp:cNvPr id="0" name=""/>
        <dsp:cNvSpPr/>
      </dsp:nvSpPr>
      <dsp:spPr>
        <a:xfrm>
          <a:off x="1687579" y="2578750"/>
          <a:ext cx="642887" cy="6428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41CBDF-CD5D-4488-9350-40B10FAB34C7}">
      <dsp:nvSpPr>
        <dsp:cNvPr id="0" name=""/>
        <dsp:cNvSpPr/>
      </dsp:nvSpPr>
      <dsp:spPr>
        <a:xfrm>
          <a:off x="2009023" y="2578750"/>
          <a:ext cx="4687720" cy="6428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578750"/>
        <a:ext cx="4687720" cy="6428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213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103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381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248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674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17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296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993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314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454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0731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0772D-9A4E-4D44-9406-69758E216230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651A0-7312-4452-9C67-1E63407DFB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325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57152007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95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-Prezentace slouží k stručnému přehledu probírané látky a to jak při </a:t>
            </a:r>
            <a:r>
              <a:rPr lang="cs-CZ" dirty="0" smtClean="0"/>
              <a:t>výkladu </a:t>
            </a:r>
            <a:r>
              <a:rPr lang="cs-CZ" dirty="0" smtClean="0"/>
              <a:t>tak při opakování.</a:t>
            </a:r>
          </a:p>
          <a:p>
            <a:pPr marL="0" indent="0">
              <a:buNone/>
            </a:pPr>
            <a:r>
              <a:rPr lang="cs-CZ" dirty="0"/>
              <a:t>-Na základě prezentace si mohou žáci zapsat přehled do svých sešitů nebo vytisknout na nástěnku jako přehled učiva.</a:t>
            </a:r>
          </a:p>
          <a:p>
            <a:pPr marL="0" indent="0">
              <a:buNone/>
            </a:pPr>
            <a:r>
              <a:rPr lang="cs-CZ" dirty="0" smtClean="0"/>
              <a:t>-Promítnutím žáci učivo sledují, zapisují a tak si lépe upevní.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929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7030A0"/>
                </a:solidFill>
              </a:rPr>
              <a:t>Trojúhelník</a:t>
            </a:r>
            <a:endParaRPr lang="cs-CZ" sz="9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67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3182" y="274811"/>
            <a:ext cx="7563546" cy="1137965"/>
          </a:xfrm>
        </p:spPr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 Obecný trojúhelník:  </a:t>
            </a:r>
            <a:r>
              <a:rPr lang="cs-CZ" sz="5400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cs-CZ" sz="5400" dirty="0" smtClean="0">
                <a:solidFill>
                  <a:srgbClr val="FF0000"/>
                </a:solidFill>
              </a:rPr>
              <a:t> KLM 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1543855" y="2256213"/>
            <a:ext cx="5760640" cy="2680845"/>
          </a:xfrm>
          <a:prstGeom prst="triangle">
            <a:avLst>
              <a:gd name="adj" fmla="val 16406"/>
            </a:avLst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95783" y="4591635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K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1412776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M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428656" y="4521559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L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85526" y="1686645"/>
            <a:ext cx="3037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solidFill>
                  <a:srgbClr val="00B050"/>
                </a:solidFill>
              </a:rPr>
              <a:t>n</a:t>
            </a:r>
            <a:r>
              <a:rPr lang="cs-CZ" sz="3200" dirty="0" smtClean="0">
                <a:solidFill>
                  <a:srgbClr val="00B050"/>
                </a:solidFill>
              </a:rPr>
              <a:t>aproti vrcholu K je strana k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2669180"/>
            <a:ext cx="6514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k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536814" y="2731142"/>
            <a:ext cx="3257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>
                <a:solidFill>
                  <a:srgbClr val="00B050"/>
                </a:solidFill>
              </a:rPr>
              <a:t>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910326" y="4725144"/>
            <a:ext cx="6514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>
                <a:solidFill>
                  <a:srgbClr val="00B050"/>
                </a:solidFill>
              </a:rPr>
              <a:t>m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387054" y="5648474"/>
            <a:ext cx="60742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solidFill>
                  <a:srgbClr val="0070C0"/>
                </a:solidFill>
              </a:rPr>
              <a:t>v</a:t>
            </a:r>
            <a:r>
              <a:rPr lang="cs-CZ" sz="3200" dirty="0" smtClean="0">
                <a:solidFill>
                  <a:srgbClr val="0070C0"/>
                </a:solidFill>
              </a:rPr>
              <a:t>rcholy popisujeme proti směru hodinových ručiček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82991" y="2930790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o</a:t>
            </a:r>
            <a:r>
              <a:rPr lang="cs-CZ" sz="4000" dirty="0" smtClean="0"/>
              <a:t>bvod:</a:t>
            </a:r>
          </a:p>
          <a:p>
            <a:pPr algn="ctr"/>
            <a:r>
              <a:rPr lang="cs-CZ" sz="4000" dirty="0"/>
              <a:t>o</a:t>
            </a:r>
            <a:r>
              <a:rPr lang="cs-CZ" sz="4000" dirty="0" smtClean="0"/>
              <a:t> = a + b + c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2933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4" grpId="0"/>
      <p:bldP spid="15" grpId="0"/>
      <p:bldP spid="8" grpId="0"/>
      <p:bldP spid="10" grpId="0"/>
      <p:bldP spid="16" grpId="0"/>
      <p:bldP spid="17" grpId="0"/>
      <p:bldP spid="11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535" y="274811"/>
            <a:ext cx="8964488" cy="1137965"/>
          </a:xfrm>
        </p:spPr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Rovnostranný trojúhelník:  </a:t>
            </a:r>
            <a:r>
              <a:rPr lang="cs-CZ" sz="5400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cs-CZ" sz="5400" dirty="0" smtClean="0">
                <a:solidFill>
                  <a:srgbClr val="FF0000"/>
                </a:solidFill>
              </a:rPr>
              <a:t> ABC 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1387052" y="2268208"/>
            <a:ext cx="4108265" cy="3380266"/>
          </a:xfrm>
          <a:prstGeom prst="triangle">
            <a:avLst>
              <a:gd name="adj" fmla="val 49903"/>
            </a:avLst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71747" y="5110289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1294063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C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760870" y="5110288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B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427984" y="1606488"/>
            <a:ext cx="4151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0070C0"/>
                </a:solidFill>
              </a:rPr>
              <a:t>všechny strany stejně dlouhé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950557" y="3573016"/>
            <a:ext cx="26275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o</a:t>
            </a:r>
            <a:r>
              <a:rPr lang="cs-CZ" sz="4000" dirty="0" smtClean="0"/>
              <a:t>bvod:</a:t>
            </a:r>
          </a:p>
          <a:p>
            <a:pPr algn="ctr"/>
            <a:r>
              <a:rPr lang="cs-CZ" sz="4000" dirty="0"/>
              <a:t>o</a:t>
            </a:r>
            <a:r>
              <a:rPr lang="cs-CZ" sz="4000" dirty="0" smtClean="0"/>
              <a:t> = 3 . 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4202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4" grpId="0"/>
      <p:bldP spid="15" grpId="0"/>
      <p:bldP spid="11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535" y="274811"/>
            <a:ext cx="8964488" cy="1137965"/>
          </a:xfrm>
        </p:spPr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Rovnoramenný trojúhelník:  </a:t>
            </a:r>
            <a:r>
              <a:rPr lang="cs-CZ" sz="5400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cs-CZ" sz="5400" dirty="0" smtClean="0">
                <a:solidFill>
                  <a:srgbClr val="FF0000"/>
                </a:solidFill>
              </a:rPr>
              <a:t> RST 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1387053" y="2021985"/>
            <a:ext cx="2212840" cy="3928000"/>
          </a:xfrm>
          <a:prstGeom prst="triangle">
            <a:avLst>
              <a:gd name="adj" fmla="val 50256"/>
            </a:avLst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71747" y="5525786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375073" y="1190989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T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98843" y="5534486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3287" y="1601889"/>
            <a:ext cx="4151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0070C0"/>
                </a:solidFill>
              </a:rPr>
              <a:t>d</a:t>
            </a:r>
            <a:r>
              <a:rPr lang="cs-CZ" sz="4800" dirty="0" smtClean="0">
                <a:solidFill>
                  <a:srgbClr val="0070C0"/>
                </a:solidFill>
              </a:rPr>
              <a:t>vě strany stejně dlouhé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62669" y="5971648"/>
            <a:ext cx="2661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00B050"/>
                </a:solidFill>
              </a:rPr>
              <a:t>základna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2306" y="3561165"/>
            <a:ext cx="2661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00B050"/>
                </a:solidFill>
              </a:rPr>
              <a:t>ramena</a:t>
            </a:r>
            <a:endParaRPr lang="cs-CZ" sz="4800" b="1" dirty="0">
              <a:solidFill>
                <a:srgbClr val="00B05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 flipV="1">
            <a:off x="2267745" y="3284985"/>
            <a:ext cx="1800199" cy="576063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3310602" y="4114425"/>
            <a:ext cx="757342" cy="26309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226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4" grpId="0"/>
      <p:bldP spid="15" grpId="0"/>
      <p:bldP spid="11" grpId="0"/>
      <p:bldP spid="4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3880" y="404664"/>
            <a:ext cx="7632848" cy="864096"/>
          </a:xfrm>
        </p:spPr>
        <p:txBody>
          <a:bodyPr>
            <a:normAutofit fontScale="90000"/>
          </a:bodyPr>
          <a:lstStyle/>
          <a:p>
            <a:r>
              <a:rPr lang="cs-CZ" sz="5400" dirty="0">
                <a:solidFill>
                  <a:srgbClr val="FF0000"/>
                </a:solidFill>
              </a:rPr>
              <a:t>p</a:t>
            </a:r>
            <a:r>
              <a:rPr lang="cs-CZ" sz="5400" dirty="0" smtClean="0">
                <a:solidFill>
                  <a:srgbClr val="FF0000"/>
                </a:solidFill>
              </a:rPr>
              <a:t>ravoúhlý trojúhelník:  </a:t>
            </a:r>
            <a:r>
              <a:rPr lang="cs-CZ" sz="5400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cs-CZ" sz="5400" dirty="0" smtClean="0">
                <a:solidFill>
                  <a:srgbClr val="FF0000"/>
                </a:solidFill>
              </a:rPr>
              <a:t> ABC 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2236676" y="2190409"/>
            <a:ext cx="5760640" cy="2804202"/>
          </a:xfrm>
          <a:prstGeom prst="triangle">
            <a:avLst>
              <a:gd name="adj" fmla="val 0"/>
            </a:avLst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633652" y="4813587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860850" y="1412776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111121" y="4771309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982542" y="5217585"/>
            <a:ext cx="2262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accent2"/>
                </a:solidFill>
              </a:rPr>
              <a:t>odvěsna</a:t>
            </a:r>
            <a:endParaRPr lang="cs-CZ" sz="4400" dirty="0">
              <a:solidFill>
                <a:schemeClr val="accent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88425" y="3097575"/>
            <a:ext cx="2262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accent2"/>
                </a:solidFill>
              </a:rPr>
              <a:t>odvěsna</a:t>
            </a:r>
            <a:endParaRPr lang="cs-CZ" sz="4400" dirty="0">
              <a:solidFill>
                <a:schemeClr val="accent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572000" y="2328134"/>
            <a:ext cx="4572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chemeClr val="accent2"/>
                </a:solidFill>
              </a:rPr>
              <a:t>p</a:t>
            </a:r>
            <a:r>
              <a:rPr lang="cs-CZ" sz="4400" dirty="0" smtClean="0">
                <a:solidFill>
                  <a:schemeClr val="accent2"/>
                </a:solidFill>
              </a:rPr>
              <a:t>řepona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     - naproti pravému úhlu</a:t>
            </a:r>
            <a:endParaRPr lang="cs-CZ" sz="32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6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4" grpId="0"/>
      <p:bldP spid="15" grpId="0"/>
      <p:bldP spid="17" grpId="0"/>
      <p:bldP spid="18" grpId="0"/>
      <p:bldP spid="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N</a:t>
            </a:r>
            <a:r>
              <a:rPr lang="cs-CZ" dirty="0" smtClean="0">
                <a:solidFill>
                  <a:srgbClr val="FF0000"/>
                </a:solidFill>
              </a:rPr>
              <a:t>arýsuj: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02178"/>
            <a:ext cx="3250704" cy="87469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sz="12800" dirty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cs-CZ" sz="12800" dirty="0">
                <a:solidFill>
                  <a:srgbClr val="FF0000"/>
                </a:solidFill>
              </a:rPr>
              <a:t> ABC </a:t>
            </a:r>
            <a:r>
              <a:rPr lang="cs-CZ" sz="12800" dirty="0" smtClean="0">
                <a:solidFill>
                  <a:srgbClr val="FF0000"/>
                </a:solidFill>
              </a:rPr>
              <a:t>: a = 7 cm</a:t>
            </a:r>
          </a:p>
          <a:p>
            <a:pPr marL="0" indent="0">
              <a:buNone/>
            </a:pPr>
            <a:r>
              <a:rPr lang="cs-CZ" sz="12800" dirty="0" smtClean="0">
                <a:solidFill>
                  <a:srgbClr val="FF0000"/>
                </a:solidFill>
              </a:rPr>
              <a:t>              b = 55 mm</a:t>
            </a:r>
          </a:p>
          <a:p>
            <a:pPr marL="0" indent="0">
              <a:buNone/>
            </a:pPr>
            <a:r>
              <a:rPr lang="cs-CZ" sz="12800" dirty="0" smtClean="0">
                <a:solidFill>
                  <a:srgbClr val="FF0000"/>
                </a:solidFill>
              </a:rPr>
              <a:t>              c = 9 cm</a:t>
            </a:r>
            <a:endParaRPr lang="cs-CZ" sz="12800" dirty="0">
              <a:solidFill>
                <a:srgbClr val="00B050"/>
              </a:solidFill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4067944" y="2967786"/>
            <a:ext cx="3888432" cy="2808312"/>
          </a:xfrm>
          <a:prstGeom prst="triangle">
            <a:avLst>
              <a:gd name="adj" fmla="val 32168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162880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00B050"/>
                </a:solidFill>
              </a:rPr>
              <a:t>n</a:t>
            </a:r>
            <a:r>
              <a:rPr lang="cs-CZ" sz="3600" dirty="0" smtClean="0">
                <a:solidFill>
                  <a:srgbClr val="00B050"/>
                </a:solidFill>
              </a:rPr>
              <a:t>áčrt: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3284984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a = </a:t>
            </a:r>
            <a:r>
              <a:rPr lang="cs-CZ" sz="3600" dirty="0" smtClean="0">
                <a:solidFill>
                  <a:srgbClr val="FF0000"/>
                </a:solidFill>
              </a:rPr>
              <a:t>7 cm</a:t>
            </a:r>
            <a:endParaRPr lang="cs-CZ" sz="36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41582" y="2278117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88246" y="5445224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B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5589240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002801" y="5860722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 </a:t>
            </a:r>
            <a:r>
              <a:rPr lang="cs-CZ" sz="3600" dirty="0">
                <a:solidFill>
                  <a:srgbClr val="FF0000"/>
                </a:solidFill>
              </a:rPr>
              <a:t>= </a:t>
            </a:r>
            <a:r>
              <a:rPr lang="cs-CZ" sz="3600" dirty="0" smtClean="0">
                <a:solidFill>
                  <a:srgbClr val="FF0000"/>
                </a:solidFill>
              </a:rPr>
              <a:t>9 cm</a:t>
            </a:r>
            <a:endParaRPr lang="cs-CZ" sz="36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27784" y="3746649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b </a:t>
            </a:r>
            <a:r>
              <a:rPr lang="cs-CZ" sz="3600" dirty="0">
                <a:solidFill>
                  <a:srgbClr val="FF0000"/>
                </a:solidFill>
              </a:rPr>
              <a:t>= </a:t>
            </a:r>
            <a:r>
              <a:rPr lang="cs-CZ" sz="3600" dirty="0" smtClean="0">
                <a:solidFill>
                  <a:srgbClr val="FF0000"/>
                </a:solidFill>
              </a:rPr>
              <a:t>55 mm</a:t>
            </a:r>
            <a:endParaRPr lang="cs-CZ" sz="36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84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Rozhodni, o jaký trojúhelník se jedná: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02178"/>
            <a:ext cx="3250704" cy="15656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sz="12800" dirty="0">
                <a:solidFill>
                  <a:srgbClr val="7030A0"/>
                </a:solidFill>
                <a:latin typeface="Symbol" pitchFamily="18" charset="2"/>
              </a:rPr>
              <a:t>D</a:t>
            </a:r>
            <a:r>
              <a:rPr lang="cs-CZ" sz="12800" dirty="0">
                <a:solidFill>
                  <a:srgbClr val="7030A0"/>
                </a:solidFill>
              </a:rPr>
              <a:t> ABC </a:t>
            </a:r>
            <a:r>
              <a:rPr lang="cs-CZ" sz="12800" dirty="0" smtClean="0">
                <a:solidFill>
                  <a:srgbClr val="7030A0"/>
                </a:solidFill>
              </a:rPr>
              <a:t>: a = 12 cm</a:t>
            </a:r>
          </a:p>
          <a:p>
            <a:pPr marL="0" indent="0">
              <a:buNone/>
            </a:pPr>
            <a:r>
              <a:rPr lang="cs-CZ" sz="12800" dirty="0" smtClean="0">
                <a:solidFill>
                  <a:srgbClr val="7030A0"/>
                </a:solidFill>
              </a:rPr>
              <a:t>              b = 80 mm</a:t>
            </a:r>
          </a:p>
          <a:p>
            <a:pPr marL="0" indent="0">
              <a:buNone/>
            </a:pPr>
            <a:r>
              <a:rPr lang="cs-CZ" sz="12800" dirty="0" smtClean="0">
                <a:solidFill>
                  <a:srgbClr val="7030A0"/>
                </a:solidFill>
              </a:rPr>
              <a:t>              o = 28 cm</a:t>
            </a:r>
            <a:endParaRPr lang="cs-CZ" sz="12800" dirty="0">
              <a:solidFill>
                <a:srgbClr val="7030A0"/>
              </a:solidFill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4067944" y="2955565"/>
            <a:ext cx="3888432" cy="2808312"/>
          </a:xfrm>
          <a:prstGeom prst="triangle">
            <a:avLst>
              <a:gd name="adj" fmla="val 32168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505930" y="1634986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00B050"/>
                </a:solidFill>
              </a:rPr>
              <a:t>n</a:t>
            </a:r>
            <a:r>
              <a:rPr lang="cs-CZ" sz="3600" dirty="0" smtClean="0">
                <a:solidFill>
                  <a:srgbClr val="00B050"/>
                </a:solidFill>
              </a:rPr>
              <a:t>áčrt: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3284984"/>
            <a:ext cx="22322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B050"/>
                </a:solidFill>
              </a:rPr>
              <a:t>a = </a:t>
            </a:r>
            <a:r>
              <a:rPr lang="cs-CZ" sz="2800" dirty="0" smtClean="0">
                <a:solidFill>
                  <a:srgbClr val="00B050"/>
                </a:solidFill>
              </a:rPr>
              <a:t>12 cm</a:t>
            </a:r>
            <a:endParaRPr lang="cs-CZ" sz="2800" dirty="0">
              <a:solidFill>
                <a:srgbClr val="00B050"/>
              </a:solidFill>
            </a:endParaRP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41582" y="2278117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cs-CZ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88246" y="5445224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B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5589240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10117" y="3122312"/>
            <a:ext cx="374441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c = ?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c </a:t>
            </a:r>
            <a:r>
              <a:rPr lang="cs-CZ" sz="2800" dirty="0">
                <a:solidFill>
                  <a:srgbClr val="00B050"/>
                </a:solidFill>
              </a:rPr>
              <a:t>= </a:t>
            </a:r>
            <a:r>
              <a:rPr lang="cs-CZ" sz="2800" dirty="0" smtClean="0">
                <a:solidFill>
                  <a:srgbClr val="00B050"/>
                </a:solidFill>
              </a:rPr>
              <a:t>o – (</a:t>
            </a:r>
            <a:r>
              <a:rPr lang="cs-CZ" sz="2800" dirty="0" err="1" smtClean="0">
                <a:solidFill>
                  <a:srgbClr val="00B050"/>
                </a:solidFill>
              </a:rPr>
              <a:t>a+b</a:t>
            </a:r>
            <a:r>
              <a:rPr lang="cs-CZ" sz="2800" dirty="0" smtClean="0">
                <a:solidFill>
                  <a:srgbClr val="00B050"/>
                </a:solidFill>
              </a:rPr>
              <a:t>)</a:t>
            </a:r>
          </a:p>
          <a:p>
            <a:r>
              <a:rPr lang="cs-CZ" sz="2800" dirty="0" smtClean="0">
                <a:solidFill>
                  <a:srgbClr val="00B050"/>
                </a:solidFill>
              </a:rPr>
              <a:t>c = 28 –(12+8)= 8 cm</a:t>
            </a:r>
            <a:endParaRPr lang="cs-CZ" sz="2800" dirty="0">
              <a:solidFill>
                <a:srgbClr val="00B050"/>
              </a:solidFill>
            </a:endParaRPr>
          </a:p>
          <a:p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47107" y="3337755"/>
            <a:ext cx="22322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b </a:t>
            </a:r>
            <a:r>
              <a:rPr lang="cs-CZ" sz="2800" dirty="0">
                <a:solidFill>
                  <a:srgbClr val="00B050"/>
                </a:solidFill>
              </a:rPr>
              <a:t>= </a:t>
            </a:r>
            <a:r>
              <a:rPr lang="cs-CZ" sz="2800" dirty="0" smtClean="0">
                <a:solidFill>
                  <a:srgbClr val="00B050"/>
                </a:solidFill>
              </a:rPr>
              <a:t>8 cm</a:t>
            </a:r>
            <a:endParaRPr lang="cs-CZ" sz="2800" dirty="0">
              <a:solidFill>
                <a:srgbClr val="00B050"/>
              </a:solidFill>
            </a:endParaRPr>
          </a:p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11283" y="5860722"/>
            <a:ext cx="22322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B050"/>
                </a:solidFill>
              </a:rPr>
              <a:t>c</a:t>
            </a:r>
            <a:r>
              <a:rPr lang="cs-CZ" sz="2800" dirty="0" smtClean="0">
                <a:solidFill>
                  <a:srgbClr val="00B050"/>
                </a:solidFill>
              </a:rPr>
              <a:t> </a:t>
            </a:r>
            <a:r>
              <a:rPr lang="cs-CZ" sz="2800" dirty="0">
                <a:solidFill>
                  <a:srgbClr val="00B050"/>
                </a:solidFill>
              </a:rPr>
              <a:t>= 8</a:t>
            </a:r>
            <a:r>
              <a:rPr lang="cs-CZ" sz="2800" dirty="0" smtClean="0">
                <a:solidFill>
                  <a:srgbClr val="00B050"/>
                </a:solidFill>
              </a:rPr>
              <a:t> cm</a:t>
            </a:r>
            <a:endParaRPr lang="cs-CZ" sz="2800" dirty="0">
              <a:solidFill>
                <a:srgbClr val="00B050"/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07689" y="1785671"/>
            <a:ext cx="1692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= 8cm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79512" y="5286823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t</a:t>
            </a:r>
            <a:r>
              <a:rPr lang="cs-CZ" sz="3600" dirty="0" smtClean="0">
                <a:solidFill>
                  <a:srgbClr val="FF0000"/>
                </a:solidFill>
              </a:rPr>
              <a:t>rojúhelník je rovnoramenný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76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/>
      <p:bldP spid="13" grpId="0"/>
      <p:bldP spid="14" grpId="0"/>
      <p:bldP spid="15" grpId="0" build="p"/>
      <p:bldP spid="16" grpId="0"/>
      <p:bldP spid="17" grpId="0"/>
      <p:bldP spid="4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39752" y="1412776"/>
            <a:ext cx="4474840" cy="964704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v</a:t>
            </a:r>
            <a:r>
              <a:rPr lang="cs-CZ" dirty="0" smtClean="0"/>
              <a:t>lastní.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539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274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Trojúhelník</vt:lpstr>
      <vt:lpstr> Obecný trojúhelník:  D KLM </vt:lpstr>
      <vt:lpstr>Rovnostranný trojúhelník:  D ABC </vt:lpstr>
      <vt:lpstr>Rovnoramenný trojúhelník:  D RST </vt:lpstr>
      <vt:lpstr>pravoúhlý trojúhelník:  D ABC </vt:lpstr>
      <vt:lpstr>Narýsuj:</vt:lpstr>
      <vt:lpstr>Rozhodni, o jaký trojúhelník se jedná: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nekvindovi</dc:creator>
  <cp:lastModifiedBy>nekvindovi</cp:lastModifiedBy>
  <cp:revision>10</cp:revision>
  <dcterms:created xsi:type="dcterms:W3CDTF">2012-11-16T18:39:16Z</dcterms:created>
  <dcterms:modified xsi:type="dcterms:W3CDTF">2013-01-20T14:43:09Z</dcterms:modified>
</cp:coreProperties>
</file>