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1E171933-4619-4E11-9A3F-F7608DF75F80}" styleName="Střední styl 1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4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800" dirty="0">
              <a:solidFill>
                <a:srgbClr val="7030A0"/>
              </a:solidFill>
            </a:rPr>
            <a:t>Název školy:    </a:t>
          </a:r>
          <a:r>
            <a:rPr lang="cs-CZ" sz="1800" dirty="0" smtClean="0">
              <a:solidFill>
                <a:srgbClr val="7030A0"/>
              </a:solidFill>
            </a:rPr>
            <a:t>Základní škola a Mateřská škola, Police nad Metují, okres Náchod</a:t>
          </a:r>
          <a:endParaRPr lang="cs-CZ" sz="1800" dirty="0">
            <a:solidFill>
              <a:srgbClr val="7030A0"/>
            </a:solidFill>
          </a:endParaRPr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>
              <a:solidFill>
                <a:srgbClr val="7030A0"/>
              </a:solidFill>
            </a:rPr>
            <a:t>Autor: </a:t>
          </a:r>
          <a:r>
            <a:rPr lang="cs-CZ" dirty="0" smtClean="0">
              <a:solidFill>
                <a:srgbClr val="7030A0"/>
              </a:solidFill>
            </a:rPr>
            <a:t> Mgr. Kateřina Nekvindová</a:t>
          </a:r>
          <a:endParaRPr lang="cs-CZ" dirty="0">
            <a:solidFill>
              <a:srgbClr val="7030A0"/>
            </a:solidFill>
          </a:endParaRPr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>
              <a:solidFill>
                <a:srgbClr val="7030A0"/>
              </a:solidFill>
            </a:rPr>
            <a:t>Název : </a:t>
          </a:r>
          <a:r>
            <a:rPr lang="cs-CZ" dirty="0" smtClean="0">
              <a:solidFill>
                <a:srgbClr val="7030A0"/>
              </a:solidFill>
            </a:rPr>
            <a:t>VY_32_INOVACE_6B_12_Zaokrouhlování</a:t>
          </a:r>
          <a:endParaRPr lang="cs-CZ" dirty="0">
            <a:solidFill>
              <a:srgbClr val="7030A0"/>
            </a:solidFill>
          </a:endParaRPr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>
              <a:solidFill>
                <a:srgbClr val="7030A0"/>
              </a:solidFill>
            </a:rPr>
            <a:t>Téma</a:t>
          </a:r>
          <a:r>
            <a:rPr lang="cs-CZ" dirty="0" smtClean="0">
              <a:solidFill>
                <a:srgbClr val="7030A0"/>
              </a:solidFill>
            </a:rPr>
            <a:t>: Matematika 5. ročník</a:t>
          </a:r>
          <a:endParaRPr lang="cs-CZ" dirty="0">
            <a:solidFill>
              <a:srgbClr val="7030A0"/>
            </a:solidFill>
          </a:endParaRPr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>
              <a:solidFill>
                <a:srgbClr val="7030A0"/>
              </a:solidFill>
            </a:rPr>
            <a:t>Číslo projektu</a:t>
          </a:r>
          <a:r>
            <a:rPr lang="cs-CZ" dirty="0" smtClean="0">
              <a:solidFill>
                <a:srgbClr val="7030A0"/>
              </a:solidFill>
            </a:rPr>
            <a:t>: CZ.1.07/1.4.00/21.1431</a:t>
          </a:r>
          <a:endParaRPr lang="cs-CZ" dirty="0">
            <a:solidFill>
              <a:srgbClr val="7030A0"/>
            </a:solidFill>
          </a:endParaRPr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94CBCA16-337A-4125-85F1-30F81AFC8A7A}" type="pres">
      <dgm:prSet presAssocID="{FBBFC3EA-9D9D-4F3A-BEA6-9C2C0E46BF20}" presName="vertSpace2" presStyleLbl="node1" presStyleIdx="0" presStyleCnt="5"/>
      <dgm:spPr/>
    </dgm:pt>
    <dgm:pt modelId="{4403BDD4-0E92-4C9E-8DB4-533D6F58FDE1}" type="pres">
      <dgm:prSet presAssocID="{FBBFC3EA-9D9D-4F3A-BEA6-9C2C0E46BF20}" presName="circle2" presStyleLbl="node1" presStyleIdx="1" presStyleCnt="5"/>
      <dgm:spPr/>
    </dgm:pt>
    <dgm:pt modelId="{B455DB3A-1273-4944-B50B-BE34E159893E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2FED4B06-7AE9-4757-A1AA-F656576D38D2}" type="pres">
      <dgm:prSet presAssocID="{019433A1-1324-4DE1-9E6F-32B851095F74}" presName="vertSpace3" presStyleLbl="node1" presStyleIdx="1" presStyleCnt="5"/>
      <dgm:spPr/>
    </dgm:pt>
    <dgm:pt modelId="{4D5D96FB-812B-4618-B650-235139C2DE75}" type="pres">
      <dgm:prSet presAssocID="{019433A1-1324-4DE1-9E6F-32B851095F74}" presName="circle3" presStyleLbl="node1" presStyleIdx="2" presStyleCnt="5"/>
      <dgm:spPr/>
    </dgm:pt>
    <dgm:pt modelId="{C69E0F4B-5EF3-4832-92CA-5AC971D49B58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807A1A4A-55A4-40D8-B12B-D700996BA372}" type="pres">
      <dgm:prSet presAssocID="{C73C7642-F245-4585-8F88-243F9FAEF6CA}" presName="vertSpace4" presStyleLbl="node1" presStyleIdx="2" presStyleCnt="5"/>
      <dgm:spPr/>
    </dgm:pt>
    <dgm:pt modelId="{BCEDC88E-D252-46E6-A638-E06620E47545}" type="pres">
      <dgm:prSet presAssocID="{C73C7642-F245-4585-8F88-243F9FAEF6CA}" presName="circle4" presStyleLbl="node1" presStyleIdx="3" presStyleCnt="5"/>
      <dgm:spPr/>
    </dgm:pt>
    <dgm:pt modelId="{680A94DA-931D-4F53-ADDF-1934340392E7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75B12DE1-EEC1-44B2-A6F5-A3E3B778FD90}" type="pres">
      <dgm:prSet presAssocID="{EBC41103-E2E5-4D48-9B4B-425520D3D098}" presName="vertSpace5" presStyleLbl="node1" presStyleIdx="3" presStyleCnt="5"/>
      <dgm:spPr/>
    </dgm:pt>
    <dgm:pt modelId="{59A12709-76CA-434C-BFFA-7B4F7C46D079}" type="pres">
      <dgm:prSet presAssocID="{EBC41103-E2E5-4D48-9B4B-425520D3D098}" presName="circle5" presStyleLbl="node1" presStyleIdx="4" presStyleCnt="5"/>
      <dgm:spPr/>
    </dgm:pt>
    <dgm:pt modelId="{B7158388-6B41-4D5F-9558-473332184643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44C1FB-1FA0-40B3-A7B9-D4A897EC5912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3EADA9E-0463-41FD-8A65-D841747D3C9F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39E131-A059-4C0F-8319-B2DF46C92AFE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B05C70-D8D4-471B-9861-CE98404F38FC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825341B-2E5B-4BA3-9231-85AD166288F3}" type="presOf" srcId="{FBBFC3EA-9D9D-4F3A-BEA6-9C2C0E46BF20}" destId="{F444C1FB-1FA0-40B3-A7B9-D4A897EC5912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D72A2127-A273-4E07-BE8B-166567BA718E}" type="presOf" srcId="{445C7998-7549-48B0-BD68-D4F0167F02E5}" destId="{BC35EE03-4121-4EF9-923D-7CB6D30D358D}" srcOrd="0" destOrd="0" presId="urn:microsoft.com/office/officeart/2005/8/layout/target3"/>
    <dgm:cxn modelId="{102D6902-3FE7-4329-B177-A12388FC19D4}" type="presOf" srcId="{EBC41103-E2E5-4D48-9B4B-425520D3D098}" destId="{3BB05C70-D8D4-471B-9861-CE98404F38FC}" srcOrd="1" destOrd="0" presId="urn:microsoft.com/office/officeart/2005/8/layout/target3"/>
    <dgm:cxn modelId="{ECE6AE35-539B-4552-A516-756AB0F61659}" type="presOf" srcId="{C73C7642-F245-4585-8F88-243F9FAEF6CA}" destId="{680A94DA-931D-4F53-ADDF-1934340392E7}" srcOrd="0" destOrd="0" presId="urn:microsoft.com/office/officeart/2005/8/layout/target3"/>
    <dgm:cxn modelId="{891AF59C-13C7-46F6-B46B-7EA80663CDCF}" type="presOf" srcId="{019433A1-1324-4DE1-9E6F-32B851095F74}" destId="{03EADA9E-0463-41FD-8A65-D841747D3C9F}" srcOrd="1" destOrd="0" presId="urn:microsoft.com/office/officeart/2005/8/layout/target3"/>
    <dgm:cxn modelId="{670DD35C-B4AC-4254-B33B-BB45B83D9F25}" type="presOf" srcId="{445C7998-7549-48B0-BD68-D4F0167F02E5}" destId="{4D19AB04-24FA-40C2-B203-52AE3D15E17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F6DC4E0-371F-4FFE-9CFA-57C53195D974}" type="presOf" srcId="{FBBFC3EA-9D9D-4F3A-BEA6-9C2C0E46BF20}" destId="{B455DB3A-1273-4944-B50B-BE34E159893E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1B250E5-3E8B-45B0-BDD2-938790767D09}" type="presOf" srcId="{39F8B381-5807-488E-AC22-73DD4140ED4A}" destId="{71045F8C-00FA-488E-A7BD-E2E6753D979D}" srcOrd="0" destOrd="0" presId="urn:microsoft.com/office/officeart/2005/8/layout/target3"/>
    <dgm:cxn modelId="{4B505C2F-AAC3-4FC5-B8D0-D42E11470143}" type="presOf" srcId="{EBC41103-E2E5-4D48-9B4B-425520D3D098}" destId="{B7158388-6B41-4D5F-9558-473332184643}" srcOrd="0" destOrd="0" presId="urn:microsoft.com/office/officeart/2005/8/layout/target3"/>
    <dgm:cxn modelId="{3247D911-C15E-43B5-8988-7B34DBC58A05}" type="presOf" srcId="{C73C7642-F245-4585-8F88-243F9FAEF6CA}" destId="{4C39E131-A059-4C0F-8319-B2DF46C92AFE}" srcOrd="1" destOrd="0" presId="urn:microsoft.com/office/officeart/2005/8/layout/target3"/>
    <dgm:cxn modelId="{6D7F9A06-0FDA-43FD-B473-6AE9C81C155F}" type="presOf" srcId="{019433A1-1324-4DE1-9E6F-32B851095F74}" destId="{C69E0F4B-5EF3-4832-92CA-5AC971D49B58}" srcOrd="0" destOrd="0" presId="urn:microsoft.com/office/officeart/2005/8/layout/target3"/>
    <dgm:cxn modelId="{B2971046-A93E-4DCD-987F-7B1CE9B0DB1A}" type="presParOf" srcId="{71045F8C-00FA-488E-A7BD-E2E6753D979D}" destId="{3577EC6B-C980-4F34-8C69-4365E7B8FC8C}" srcOrd="0" destOrd="0" presId="urn:microsoft.com/office/officeart/2005/8/layout/target3"/>
    <dgm:cxn modelId="{D22E8740-6D50-4A4B-B4AD-6CB3520226A7}" type="presParOf" srcId="{71045F8C-00FA-488E-A7BD-E2E6753D979D}" destId="{6940EB87-DC1D-4BC3-9408-9AC2E1FFC039}" srcOrd="1" destOrd="0" presId="urn:microsoft.com/office/officeart/2005/8/layout/target3"/>
    <dgm:cxn modelId="{D2A2E7FB-26F8-458D-9558-9441531A752E}" type="presParOf" srcId="{71045F8C-00FA-488E-A7BD-E2E6753D979D}" destId="{BC35EE03-4121-4EF9-923D-7CB6D30D358D}" srcOrd="2" destOrd="0" presId="urn:microsoft.com/office/officeart/2005/8/layout/target3"/>
    <dgm:cxn modelId="{78879EFB-80AD-4566-B858-2D82C3EA6E31}" type="presParOf" srcId="{71045F8C-00FA-488E-A7BD-E2E6753D979D}" destId="{94CBCA16-337A-4125-85F1-30F81AFC8A7A}" srcOrd="3" destOrd="0" presId="urn:microsoft.com/office/officeart/2005/8/layout/target3"/>
    <dgm:cxn modelId="{AD1F64D0-C806-487A-B518-12D3BC613D0D}" type="presParOf" srcId="{71045F8C-00FA-488E-A7BD-E2E6753D979D}" destId="{4403BDD4-0E92-4C9E-8DB4-533D6F58FDE1}" srcOrd="4" destOrd="0" presId="urn:microsoft.com/office/officeart/2005/8/layout/target3"/>
    <dgm:cxn modelId="{DCAE141E-D4C3-48D1-92A3-4B50FA0ABAD0}" type="presParOf" srcId="{71045F8C-00FA-488E-A7BD-E2E6753D979D}" destId="{B455DB3A-1273-4944-B50B-BE34E159893E}" srcOrd="5" destOrd="0" presId="urn:microsoft.com/office/officeart/2005/8/layout/target3"/>
    <dgm:cxn modelId="{AF4F2883-3A1B-4418-9C20-A495CDB0D7FE}" type="presParOf" srcId="{71045F8C-00FA-488E-A7BD-E2E6753D979D}" destId="{2FED4B06-7AE9-4757-A1AA-F656576D38D2}" srcOrd="6" destOrd="0" presId="urn:microsoft.com/office/officeart/2005/8/layout/target3"/>
    <dgm:cxn modelId="{E2D94DA9-3977-4D07-8948-201DADC80475}" type="presParOf" srcId="{71045F8C-00FA-488E-A7BD-E2E6753D979D}" destId="{4D5D96FB-812B-4618-B650-235139C2DE75}" srcOrd="7" destOrd="0" presId="urn:microsoft.com/office/officeart/2005/8/layout/target3"/>
    <dgm:cxn modelId="{E9133E0F-D505-4C70-9592-0F695BA3AC42}" type="presParOf" srcId="{71045F8C-00FA-488E-A7BD-E2E6753D979D}" destId="{C69E0F4B-5EF3-4832-92CA-5AC971D49B58}" srcOrd="8" destOrd="0" presId="urn:microsoft.com/office/officeart/2005/8/layout/target3"/>
    <dgm:cxn modelId="{984B1131-7352-444F-85F2-467961B12FAB}" type="presParOf" srcId="{71045F8C-00FA-488E-A7BD-E2E6753D979D}" destId="{807A1A4A-55A4-40D8-B12B-D700996BA372}" srcOrd="9" destOrd="0" presId="urn:microsoft.com/office/officeart/2005/8/layout/target3"/>
    <dgm:cxn modelId="{F56F24BF-5D9D-420F-8577-1AF23849D93C}" type="presParOf" srcId="{71045F8C-00FA-488E-A7BD-E2E6753D979D}" destId="{BCEDC88E-D252-46E6-A638-E06620E47545}" srcOrd="10" destOrd="0" presId="urn:microsoft.com/office/officeart/2005/8/layout/target3"/>
    <dgm:cxn modelId="{0A209685-B1B2-4F43-A8FE-DA13558C470E}" type="presParOf" srcId="{71045F8C-00FA-488E-A7BD-E2E6753D979D}" destId="{680A94DA-931D-4F53-ADDF-1934340392E7}" srcOrd="11" destOrd="0" presId="urn:microsoft.com/office/officeart/2005/8/layout/target3"/>
    <dgm:cxn modelId="{BB78266D-ECD0-4859-97A4-74B011959107}" type="presParOf" srcId="{71045F8C-00FA-488E-A7BD-E2E6753D979D}" destId="{75B12DE1-EEC1-44B2-A6F5-A3E3B778FD90}" srcOrd="12" destOrd="0" presId="urn:microsoft.com/office/officeart/2005/8/layout/target3"/>
    <dgm:cxn modelId="{397B4028-44CE-4C13-9F6B-EF29F31C388F}" type="presParOf" srcId="{71045F8C-00FA-488E-A7BD-E2E6753D979D}" destId="{59A12709-76CA-434C-BFFA-7B4F7C46D079}" srcOrd="13" destOrd="0" presId="urn:microsoft.com/office/officeart/2005/8/layout/target3"/>
    <dgm:cxn modelId="{6ACE5081-CFB9-4726-9CB6-89BC3E8642C2}" type="presParOf" srcId="{71045F8C-00FA-488E-A7BD-E2E6753D979D}" destId="{B7158388-6B41-4D5F-9558-473332184643}" srcOrd="14" destOrd="0" presId="urn:microsoft.com/office/officeart/2005/8/layout/target3"/>
    <dgm:cxn modelId="{C0CFBAB2-D649-4584-ABE2-AF55D6182C69}" type="presParOf" srcId="{71045F8C-00FA-488E-A7BD-E2E6753D979D}" destId="{4D19AB04-24FA-40C2-B203-52AE3D15E171}" srcOrd="15" destOrd="0" presId="urn:microsoft.com/office/officeart/2005/8/layout/target3"/>
    <dgm:cxn modelId="{35720268-954F-4825-9365-57A475FAA164}" type="presParOf" srcId="{71045F8C-00FA-488E-A7BD-E2E6753D979D}" destId="{F444C1FB-1FA0-40B3-A7B9-D4A897EC5912}" srcOrd="16" destOrd="0" presId="urn:microsoft.com/office/officeart/2005/8/layout/target3"/>
    <dgm:cxn modelId="{7454ED02-1C90-4640-BBE4-7E4B56832381}" type="presParOf" srcId="{71045F8C-00FA-488E-A7BD-E2E6753D979D}" destId="{03EADA9E-0463-41FD-8A65-D841747D3C9F}" srcOrd="17" destOrd="0" presId="urn:microsoft.com/office/officeart/2005/8/layout/target3"/>
    <dgm:cxn modelId="{F7BFAAD6-19D5-4428-B918-7A5F8FD75A69}" type="presParOf" srcId="{71045F8C-00FA-488E-A7BD-E2E6753D979D}" destId="{4C39E131-A059-4C0F-8319-B2DF46C92AFE}" srcOrd="18" destOrd="0" presId="urn:microsoft.com/office/officeart/2005/8/layout/target3"/>
    <dgm:cxn modelId="{DBFC6166-45CF-4BA7-AF3D-B8CF7466AFFD}" type="presParOf" srcId="{71045F8C-00FA-488E-A7BD-E2E6753D979D}" destId="{3BB05C70-D8D4-471B-9861-CE98404F38F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>
              <a:solidFill>
                <a:srgbClr val="7030A0"/>
              </a:solidFill>
            </a:rPr>
            <a:t>Název školy:    </a:t>
          </a:r>
          <a:r>
            <a:rPr lang="cs-CZ" sz="1800" kern="1200" dirty="0" smtClean="0">
              <a:solidFill>
                <a:srgbClr val="7030A0"/>
              </a:solidFill>
            </a:rPr>
            <a:t>Základní škola a Mateřská škola, Police nad Metují, okres Náchod</a:t>
          </a:r>
          <a:endParaRPr lang="cs-CZ" sz="1800" kern="1200" dirty="0">
            <a:solidFill>
              <a:srgbClr val="7030A0"/>
            </a:solidFill>
          </a:endParaRPr>
        </a:p>
      </dsp:txBody>
      <dsp:txXfrm>
        <a:off x="2009023" y="7200"/>
        <a:ext cx="4687720" cy="642887"/>
      </dsp:txXfrm>
    </dsp:sp>
    <dsp:sp modelId="{4403BDD4-0E92-4C9E-8DB4-533D6F58FDE1}">
      <dsp:nvSpPr>
        <dsp:cNvPr id="0" name=""/>
        <dsp:cNvSpPr/>
      </dsp:nvSpPr>
      <dsp:spPr>
        <a:xfrm>
          <a:off x="421894" y="650088"/>
          <a:ext cx="3174256" cy="31742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455DB3A-1273-4944-B50B-BE34E159893E}">
      <dsp:nvSpPr>
        <dsp:cNvPr id="0" name=""/>
        <dsp:cNvSpPr/>
      </dsp:nvSpPr>
      <dsp:spPr>
        <a:xfrm>
          <a:off x="2009023" y="650088"/>
          <a:ext cx="4687720" cy="31742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>
              <a:solidFill>
                <a:srgbClr val="7030A0"/>
              </a:solidFill>
            </a:rPr>
            <a:t>Autor: </a:t>
          </a:r>
          <a:r>
            <a:rPr lang="cs-CZ" sz="1800" kern="1200" dirty="0" smtClean="0">
              <a:solidFill>
                <a:srgbClr val="7030A0"/>
              </a:solidFill>
            </a:rPr>
            <a:t> Mgr. Kateřina Nekvindová</a:t>
          </a:r>
          <a:endParaRPr lang="cs-CZ" sz="1800" kern="1200" dirty="0">
            <a:solidFill>
              <a:srgbClr val="7030A0"/>
            </a:solidFill>
          </a:endParaRPr>
        </a:p>
      </dsp:txBody>
      <dsp:txXfrm>
        <a:off x="2009023" y="650088"/>
        <a:ext cx="4687720" cy="642887"/>
      </dsp:txXfrm>
    </dsp:sp>
    <dsp:sp modelId="{4D5D96FB-812B-4618-B650-235139C2DE75}">
      <dsp:nvSpPr>
        <dsp:cNvPr id="0" name=""/>
        <dsp:cNvSpPr/>
      </dsp:nvSpPr>
      <dsp:spPr>
        <a:xfrm>
          <a:off x="843789" y="1292975"/>
          <a:ext cx="2330466" cy="23304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69E0F4B-5EF3-4832-92CA-5AC971D49B58}">
      <dsp:nvSpPr>
        <dsp:cNvPr id="0" name=""/>
        <dsp:cNvSpPr/>
      </dsp:nvSpPr>
      <dsp:spPr>
        <a:xfrm>
          <a:off x="2009023" y="1292975"/>
          <a:ext cx="4687720" cy="23304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>
              <a:solidFill>
                <a:srgbClr val="7030A0"/>
              </a:solidFill>
            </a:rPr>
            <a:t>Název : </a:t>
          </a:r>
          <a:r>
            <a:rPr lang="cs-CZ" sz="1800" kern="1200" dirty="0" smtClean="0">
              <a:solidFill>
                <a:srgbClr val="7030A0"/>
              </a:solidFill>
            </a:rPr>
            <a:t>VY_32_INOVACE_6B_12_Zaokrouhlování</a:t>
          </a:r>
          <a:endParaRPr lang="cs-CZ" sz="1800" kern="1200" dirty="0">
            <a:solidFill>
              <a:srgbClr val="7030A0"/>
            </a:solidFill>
          </a:endParaRPr>
        </a:p>
      </dsp:txBody>
      <dsp:txXfrm>
        <a:off x="2009023" y="1292975"/>
        <a:ext cx="4687720" cy="642887"/>
      </dsp:txXfrm>
    </dsp:sp>
    <dsp:sp modelId="{BCEDC88E-D252-46E6-A638-E06620E47545}">
      <dsp:nvSpPr>
        <dsp:cNvPr id="0" name=""/>
        <dsp:cNvSpPr/>
      </dsp:nvSpPr>
      <dsp:spPr>
        <a:xfrm>
          <a:off x="1265684" y="1935863"/>
          <a:ext cx="1486677" cy="148667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80A94DA-931D-4F53-ADDF-1934340392E7}">
      <dsp:nvSpPr>
        <dsp:cNvPr id="0" name=""/>
        <dsp:cNvSpPr/>
      </dsp:nvSpPr>
      <dsp:spPr>
        <a:xfrm>
          <a:off x="2009023" y="1935863"/>
          <a:ext cx="4687720" cy="14866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>
              <a:solidFill>
                <a:srgbClr val="7030A0"/>
              </a:solidFill>
            </a:rPr>
            <a:t>Téma</a:t>
          </a:r>
          <a:r>
            <a:rPr lang="cs-CZ" sz="1800" kern="1200" dirty="0" smtClean="0">
              <a:solidFill>
                <a:srgbClr val="7030A0"/>
              </a:solidFill>
            </a:rPr>
            <a:t>: Matematika 5. ročník</a:t>
          </a:r>
          <a:endParaRPr lang="cs-CZ" sz="1800" kern="1200" dirty="0">
            <a:solidFill>
              <a:srgbClr val="7030A0"/>
            </a:solidFill>
          </a:endParaRPr>
        </a:p>
      </dsp:txBody>
      <dsp:txXfrm>
        <a:off x="2009023" y="1935863"/>
        <a:ext cx="4687720" cy="642887"/>
      </dsp:txXfrm>
    </dsp:sp>
    <dsp:sp modelId="{59A12709-76CA-434C-BFFA-7B4F7C46D079}">
      <dsp:nvSpPr>
        <dsp:cNvPr id="0" name=""/>
        <dsp:cNvSpPr/>
      </dsp:nvSpPr>
      <dsp:spPr>
        <a:xfrm>
          <a:off x="1687579" y="2578750"/>
          <a:ext cx="642887" cy="6428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158388-6B41-4D5F-9558-473332184643}">
      <dsp:nvSpPr>
        <dsp:cNvPr id="0" name=""/>
        <dsp:cNvSpPr/>
      </dsp:nvSpPr>
      <dsp:spPr>
        <a:xfrm>
          <a:off x="2009023" y="2578750"/>
          <a:ext cx="4687720" cy="6428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>
              <a:solidFill>
                <a:srgbClr val="7030A0"/>
              </a:solidFill>
            </a:rPr>
            <a:t>Číslo projektu</a:t>
          </a:r>
          <a:r>
            <a:rPr lang="cs-CZ" sz="1800" kern="1200" dirty="0" smtClean="0">
              <a:solidFill>
                <a:srgbClr val="7030A0"/>
              </a:solidFill>
            </a:rPr>
            <a:t>: CZ.1.07/1.4.00/21.1431</a:t>
          </a:r>
          <a:endParaRPr lang="cs-CZ" sz="1800" kern="1200" dirty="0">
            <a:solidFill>
              <a:srgbClr val="7030A0"/>
            </a:solidFill>
          </a:endParaRPr>
        </a:p>
      </dsp:txBody>
      <dsp:txXfrm>
        <a:off x="2009023" y="2578750"/>
        <a:ext cx="4687720" cy="6428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15966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853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7218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0636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0739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9937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0554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497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858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434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9677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B7A679-728C-4C59-A609-18D01FD14228}" type="datetimeFigureOut">
              <a:rPr lang="cs-CZ" smtClean="0"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5F599F-A346-4C81-BF47-E17FE2F096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779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75271632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3005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Anotace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8003232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-Prezentace slouží k stručnému zopakování látky, kterou již žáci znají, ale zároveň poznatky rozšíří o zaokrouhlování ve vyšších řádech. </a:t>
            </a:r>
          </a:p>
          <a:p>
            <a:pPr marL="0" indent="0">
              <a:buNone/>
            </a:pPr>
            <a:r>
              <a:rPr lang="cs-CZ" dirty="0" smtClean="0"/>
              <a:t>-</a:t>
            </a:r>
            <a:r>
              <a:rPr lang="cs-CZ" dirty="0"/>
              <a:t>O</a:t>
            </a:r>
            <a:r>
              <a:rPr lang="cs-CZ" dirty="0" smtClean="0"/>
              <a:t>pakování a formulování způsobu práce je velice důležité, zvláště ke správnému upevnění.</a:t>
            </a:r>
          </a:p>
          <a:p>
            <a:pPr marL="0" indent="0">
              <a:buNone/>
            </a:pPr>
            <a:r>
              <a:rPr lang="cs-CZ" dirty="0" smtClean="0"/>
              <a:t>-Na </a:t>
            </a:r>
            <a:r>
              <a:rPr lang="cs-CZ" dirty="0"/>
              <a:t>základě prezentace si mohou žáci zapsat přehled do svých </a:t>
            </a:r>
            <a:r>
              <a:rPr lang="cs-CZ" dirty="0" smtClean="0"/>
              <a:t>sešitů.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-Promítnutím žáci učivo sledují, zapisují a tak si lépe upevní. </a:t>
            </a:r>
          </a:p>
          <a:p>
            <a:pPr marL="0" indent="0">
              <a:buNone/>
            </a:pPr>
            <a:r>
              <a:rPr lang="cs-CZ" dirty="0" smtClean="0"/>
              <a:t>- Na závěr lze interaktivně řešit zadané úlohy.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1428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132856"/>
            <a:ext cx="8062664" cy="1470025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chemeClr val="accent1">
                    <a:lumMod val="75000"/>
                  </a:schemeClr>
                </a:solidFill>
              </a:rPr>
              <a:t>Zaokrouhlování</a:t>
            </a:r>
            <a:endParaRPr lang="cs-CZ" sz="96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287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Zaokrouhlujeme,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k</a:t>
            </a:r>
            <a:r>
              <a:rPr lang="cs-CZ" dirty="0" smtClean="0"/>
              <a:t>dyž číslo nepotřebujeme s tak velkou přesností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např. náklady na stavbu domu byly celkem</a:t>
            </a:r>
          </a:p>
          <a:p>
            <a:pPr marL="0" indent="0" algn="ctr">
              <a:buNone/>
            </a:pPr>
            <a:r>
              <a:rPr lang="cs-CZ" dirty="0" smtClean="0"/>
              <a:t> 2 387 844 Kč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1380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2220" y="692696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Řády čísel</a:t>
            </a:r>
            <a:endParaRPr lang="cs-CZ" sz="8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151216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12000" dirty="0" smtClean="0">
                <a:solidFill>
                  <a:srgbClr val="7030A0"/>
                </a:solidFill>
              </a:rPr>
              <a:t>72</a:t>
            </a:r>
            <a:r>
              <a:rPr lang="cs-CZ" sz="12000" dirty="0">
                <a:solidFill>
                  <a:srgbClr val="7030A0"/>
                </a:solidFill>
              </a:rPr>
              <a:t>6</a:t>
            </a:r>
            <a:r>
              <a:rPr lang="cs-CZ" sz="12000" dirty="0" smtClean="0">
                <a:solidFill>
                  <a:srgbClr val="7030A0"/>
                </a:solidFill>
              </a:rPr>
              <a:t> 19</a:t>
            </a:r>
            <a:r>
              <a:rPr lang="cs-CZ" sz="12000" dirty="0">
                <a:solidFill>
                  <a:srgbClr val="7030A0"/>
                </a:solidFill>
              </a:rPr>
              <a:t>3</a:t>
            </a:r>
            <a:r>
              <a:rPr lang="cs-CZ" sz="12000" dirty="0" smtClean="0">
                <a:solidFill>
                  <a:srgbClr val="7030A0"/>
                </a:solidFill>
              </a:rPr>
              <a:t> 438</a:t>
            </a:r>
            <a:endParaRPr lang="cs-CZ" sz="12000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16200000">
            <a:off x="6951961" y="4145383"/>
            <a:ext cx="2223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jednotky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6200000">
            <a:off x="6087865" y="4269000"/>
            <a:ext cx="2223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desítky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6200000">
            <a:off x="5258902" y="4268999"/>
            <a:ext cx="2223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stovky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16200000">
            <a:off x="4150317" y="4297782"/>
            <a:ext cx="2223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tisíce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6200000">
            <a:off x="3386071" y="4405572"/>
            <a:ext cx="23818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desetitisíce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16200000">
            <a:off x="2594607" y="4326178"/>
            <a:ext cx="2223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statisíce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16200000">
            <a:off x="1479353" y="4326426"/>
            <a:ext cx="2223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milióny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16200000">
            <a:off x="376926" y="4594417"/>
            <a:ext cx="28437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err="1" smtClean="0">
                <a:solidFill>
                  <a:srgbClr val="FF0000"/>
                </a:solidFill>
              </a:rPr>
              <a:t>desetimilióny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rot="16200000">
            <a:off x="-104823" y="4484965"/>
            <a:ext cx="22231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stamiliony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937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916832"/>
            <a:ext cx="8589640" cy="1143000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24,25,26,27,28,29,30,31,32,33,34,35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92696"/>
            <a:ext cx="8229600" cy="108012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Ke které „desítce“ mají čísla nejblíže?</a:t>
            </a: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1641082" y="2881931"/>
            <a:ext cx="2592288" cy="1915221"/>
          </a:xfrm>
          <a:prstGeom prst="straightConnector1">
            <a:avLst/>
          </a:prstGeom>
          <a:ln w="3810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339752" y="2881931"/>
            <a:ext cx="2016224" cy="1699197"/>
          </a:xfrm>
          <a:prstGeom prst="straightConnector1">
            <a:avLst/>
          </a:prstGeom>
          <a:ln w="3810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2915816" y="2867417"/>
            <a:ext cx="1584176" cy="1569695"/>
          </a:xfrm>
          <a:prstGeom prst="straightConnector1">
            <a:avLst/>
          </a:prstGeom>
          <a:ln w="3810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3563888" y="2881931"/>
            <a:ext cx="1080120" cy="1411165"/>
          </a:xfrm>
          <a:prstGeom prst="straightConnector1">
            <a:avLst/>
          </a:prstGeom>
          <a:ln w="3810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4184193" y="2881931"/>
            <a:ext cx="675839" cy="1195141"/>
          </a:xfrm>
          <a:prstGeom prst="straightConnector1">
            <a:avLst/>
          </a:prstGeom>
          <a:ln w="3810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5436096" y="2881931"/>
            <a:ext cx="288032" cy="1051125"/>
          </a:xfrm>
          <a:prstGeom prst="straightConnector1">
            <a:avLst/>
          </a:prstGeom>
          <a:ln w="3810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4968044" y="2881931"/>
            <a:ext cx="108012" cy="1051125"/>
          </a:xfrm>
          <a:prstGeom prst="straightConnector1">
            <a:avLst/>
          </a:prstGeom>
          <a:ln w="3810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>
            <a:off x="5580112" y="2867417"/>
            <a:ext cx="720080" cy="1209655"/>
          </a:xfrm>
          <a:prstGeom prst="straightConnector1">
            <a:avLst/>
          </a:prstGeom>
          <a:ln w="3810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>
            <a:off x="5868144" y="2881931"/>
            <a:ext cx="1212868" cy="1411165"/>
          </a:xfrm>
          <a:prstGeom prst="straightConnector1">
            <a:avLst/>
          </a:prstGeom>
          <a:ln w="3810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6012160" y="2867417"/>
            <a:ext cx="1728192" cy="1713711"/>
          </a:xfrm>
          <a:prstGeom prst="straightConnector1">
            <a:avLst/>
          </a:prstGeom>
          <a:ln w="3810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H="1">
            <a:off x="467544" y="2867417"/>
            <a:ext cx="144016" cy="1569695"/>
          </a:xfrm>
          <a:prstGeom prst="straightConnector1">
            <a:avLst/>
          </a:prstGeom>
          <a:ln w="3810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8532440" y="2881931"/>
            <a:ext cx="0" cy="1594789"/>
          </a:xfrm>
          <a:prstGeom prst="straightConnector1">
            <a:avLst/>
          </a:prstGeom>
          <a:ln w="3810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TextovéPole 41"/>
          <p:cNvSpPr txBox="1"/>
          <p:nvPr/>
        </p:nvSpPr>
        <p:spPr>
          <a:xfrm>
            <a:off x="4538464" y="4437112"/>
            <a:ext cx="1329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30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0" y="4476720"/>
            <a:ext cx="1329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>
                <a:solidFill>
                  <a:srgbClr val="FF0000"/>
                </a:solidFill>
              </a:rPr>
              <a:t>2</a:t>
            </a:r>
            <a:r>
              <a:rPr lang="cs-CZ" sz="7200" dirty="0" smtClean="0">
                <a:solidFill>
                  <a:srgbClr val="FF0000"/>
                </a:solidFill>
              </a:rPr>
              <a:t>0</a:t>
            </a:r>
            <a:endParaRPr lang="cs-CZ" sz="7200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7867600" y="4575016"/>
            <a:ext cx="13296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>
                <a:solidFill>
                  <a:srgbClr val="FF0000"/>
                </a:solidFill>
              </a:rPr>
              <a:t>4</a:t>
            </a:r>
            <a:r>
              <a:rPr lang="cs-CZ" sz="7200" dirty="0" smtClean="0">
                <a:solidFill>
                  <a:srgbClr val="FF0000"/>
                </a:solidFill>
              </a:rPr>
              <a:t>0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7934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92696"/>
            <a:ext cx="8229600" cy="1112987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4400" dirty="0" smtClean="0"/>
              <a:t>Úloha: </a:t>
            </a:r>
          </a:p>
          <a:p>
            <a:pPr marL="0" indent="0" algn="ctr">
              <a:buNone/>
            </a:pPr>
            <a:r>
              <a:rPr lang="cs-CZ" sz="4400" dirty="0" smtClean="0"/>
              <a:t>číslo 2 584 zaokrouhli na desítky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3538" y="2420888"/>
            <a:ext cx="856895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Postup:</a:t>
            </a:r>
          </a:p>
          <a:p>
            <a:r>
              <a:rPr lang="cs-CZ" sz="3000" dirty="0" smtClean="0">
                <a:solidFill>
                  <a:srgbClr val="00B050"/>
                </a:solidFill>
              </a:rPr>
              <a:t>1. Podtrhneme si řád, na který máme zaokrouhlovat</a:t>
            </a:r>
          </a:p>
          <a:p>
            <a:r>
              <a:rPr lang="cs-CZ" sz="5400" dirty="0" smtClean="0"/>
              <a:t>2 5</a:t>
            </a:r>
            <a:r>
              <a:rPr lang="cs-CZ" sz="5400" u="sng" dirty="0" smtClean="0"/>
              <a:t>8</a:t>
            </a:r>
            <a:r>
              <a:rPr lang="cs-CZ" sz="5400" dirty="0" smtClean="0"/>
              <a:t>4</a:t>
            </a:r>
          </a:p>
          <a:p>
            <a:r>
              <a:rPr lang="cs-CZ" sz="3000" dirty="0">
                <a:solidFill>
                  <a:srgbClr val="00B050"/>
                </a:solidFill>
              </a:rPr>
              <a:t>2</a:t>
            </a:r>
            <a:r>
              <a:rPr lang="cs-CZ" sz="3000" dirty="0" smtClean="0">
                <a:solidFill>
                  <a:srgbClr val="00B050"/>
                </a:solidFill>
              </a:rPr>
              <a:t>. Zaokrouhlujeme podle čísla následujícího, tedy</a:t>
            </a:r>
          </a:p>
          <a:p>
            <a:r>
              <a:rPr lang="cs-CZ" sz="5400" dirty="0" smtClean="0"/>
              <a:t>2 58</a:t>
            </a:r>
            <a:r>
              <a:rPr lang="cs-CZ" sz="5400" dirty="0" smtClean="0">
                <a:solidFill>
                  <a:srgbClr val="FF0000"/>
                </a:solidFill>
              </a:rPr>
              <a:t>4    </a:t>
            </a:r>
            <a:r>
              <a:rPr lang="cs-CZ" sz="3000" dirty="0" smtClean="0">
                <a:solidFill>
                  <a:srgbClr val="FF0000"/>
                </a:solidFill>
              </a:rPr>
              <a:t>podle č. 4      </a:t>
            </a:r>
          </a:p>
        </p:txBody>
      </p:sp>
    </p:spTree>
    <p:extLst>
      <p:ext uri="{BB962C8B-B14F-4D97-AF65-F5344CB8AC3E}">
        <p14:creationId xmlns:p14="http://schemas.microsoft.com/office/powerpoint/2010/main" val="88784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zaokrouhlujeme?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946448" cy="4525963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dirty="0" smtClean="0"/>
              <a:t>Čísla:</a:t>
            </a:r>
          </a:p>
          <a:p>
            <a:pPr marL="0" indent="0" algn="ctr">
              <a:buNone/>
            </a:pPr>
            <a:r>
              <a:rPr lang="cs-CZ" dirty="0" smtClean="0"/>
              <a:t>0</a:t>
            </a:r>
          </a:p>
          <a:p>
            <a:pPr marL="0" indent="0" algn="ctr">
              <a:buNone/>
            </a:pPr>
            <a:r>
              <a:rPr lang="cs-CZ" dirty="0" smtClean="0"/>
              <a:t>1</a:t>
            </a:r>
          </a:p>
          <a:p>
            <a:pPr marL="0" indent="0" algn="ctr">
              <a:buNone/>
            </a:pPr>
            <a:r>
              <a:rPr lang="cs-CZ" dirty="0" smtClean="0"/>
              <a:t>2</a:t>
            </a:r>
          </a:p>
          <a:p>
            <a:pPr marL="0" indent="0" algn="ctr">
              <a:buNone/>
            </a:pPr>
            <a:r>
              <a:rPr lang="cs-CZ" dirty="0" smtClean="0"/>
              <a:t>3</a:t>
            </a:r>
          </a:p>
          <a:p>
            <a:pPr marL="0" indent="0" algn="ctr">
              <a:buNone/>
            </a:pPr>
            <a:r>
              <a:rPr lang="cs-CZ" dirty="0" smtClean="0"/>
              <a:t>4</a:t>
            </a:r>
          </a:p>
          <a:p>
            <a:pPr marL="0" indent="0" algn="ctr">
              <a:buNone/>
            </a:pPr>
            <a:r>
              <a:rPr lang="cs-CZ" dirty="0" smtClean="0"/>
              <a:t>5</a:t>
            </a:r>
          </a:p>
          <a:p>
            <a:pPr marL="0" indent="0" algn="ctr">
              <a:buNone/>
            </a:pPr>
            <a:r>
              <a:rPr lang="cs-CZ" dirty="0" smtClean="0"/>
              <a:t>6</a:t>
            </a:r>
          </a:p>
          <a:p>
            <a:pPr marL="0" indent="0" algn="ctr">
              <a:buNone/>
            </a:pPr>
            <a:r>
              <a:rPr lang="cs-CZ" dirty="0" smtClean="0"/>
              <a:t>7</a:t>
            </a:r>
          </a:p>
          <a:p>
            <a:pPr marL="0" indent="0" algn="ctr">
              <a:buNone/>
            </a:pPr>
            <a:r>
              <a:rPr lang="cs-CZ" dirty="0" smtClean="0"/>
              <a:t>8</a:t>
            </a:r>
          </a:p>
          <a:p>
            <a:pPr marL="0" indent="0" algn="ctr">
              <a:buNone/>
            </a:pPr>
            <a:r>
              <a:rPr lang="cs-CZ" dirty="0"/>
              <a:t>9</a:t>
            </a:r>
          </a:p>
        </p:txBody>
      </p:sp>
      <p:cxnSp>
        <p:nvCxnSpPr>
          <p:cNvPr id="5" name="Přímá spojnice 4"/>
          <p:cNvCxnSpPr>
            <a:stCxn id="3" idx="1"/>
          </p:cNvCxnSpPr>
          <p:nvPr/>
        </p:nvCxnSpPr>
        <p:spPr>
          <a:xfrm flipV="1">
            <a:off x="457200" y="3789040"/>
            <a:ext cx="7211144" cy="74142"/>
          </a:xfrm>
          <a:prstGeom prst="line">
            <a:avLst/>
          </a:prstGeom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619672" y="2348880"/>
            <a:ext cx="65527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„</a:t>
            </a:r>
            <a:r>
              <a:rPr lang="cs-CZ" sz="4000" dirty="0" smtClean="0">
                <a:solidFill>
                  <a:srgbClr val="FF0000"/>
                </a:solidFill>
              </a:rPr>
              <a:t>dolů</a:t>
            </a:r>
            <a:r>
              <a:rPr lang="cs-CZ" sz="4000" dirty="0" smtClean="0"/>
              <a:t>“- to znamená:</a:t>
            </a:r>
          </a:p>
          <a:p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0070C0"/>
                </a:solidFill>
              </a:rPr>
              <a:t>číslo před tímto </a:t>
            </a:r>
            <a:r>
              <a:rPr lang="cs-CZ" sz="4000" dirty="0" smtClean="0">
                <a:solidFill>
                  <a:srgbClr val="FF0000"/>
                </a:solidFill>
              </a:rPr>
              <a:t>zůstává stejné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49398" y="4221088"/>
            <a:ext cx="724308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„</a:t>
            </a:r>
            <a:r>
              <a:rPr lang="cs-CZ" sz="4000" dirty="0" smtClean="0">
                <a:solidFill>
                  <a:srgbClr val="FF0000"/>
                </a:solidFill>
              </a:rPr>
              <a:t>nahoru</a:t>
            </a:r>
            <a:r>
              <a:rPr lang="cs-CZ" sz="4000" dirty="0" smtClean="0"/>
              <a:t>“- to znamená:</a:t>
            </a:r>
          </a:p>
          <a:p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0070C0"/>
                </a:solidFill>
              </a:rPr>
              <a:t>číslo před tímto</a:t>
            </a:r>
            <a:r>
              <a:rPr lang="cs-CZ" sz="4000" dirty="0" smtClean="0">
                <a:solidFill>
                  <a:srgbClr val="FF0000"/>
                </a:solidFill>
              </a:rPr>
              <a:t> se o jednu zvětší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6984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75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75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7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75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800" dirty="0" smtClean="0"/>
              <a:t>  2 58</a:t>
            </a:r>
            <a:r>
              <a:rPr lang="cs-CZ" sz="4800" dirty="0" smtClean="0">
                <a:solidFill>
                  <a:srgbClr val="FF0000"/>
                </a:solidFill>
              </a:rPr>
              <a:t>4</a:t>
            </a:r>
          </a:p>
          <a:p>
            <a:pPr marL="0" indent="0" algn="ctr">
              <a:buNone/>
            </a:pPr>
            <a:r>
              <a:rPr lang="cs-CZ" sz="4800" dirty="0"/>
              <a:t>z</a:t>
            </a:r>
            <a:r>
              <a:rPr lang="cs-CZ" sz="4800" dirty="0" smtClean="0"/>
              <a:t>de číslo 4- „dolů“</a:t>
            </a:r>
          </a:p>
          <a:p>
            <a:pPr marL="0" indent="0" algn="ctr">
              <a:buNone/>
            </a:pPr>
            <a:r>
              <a:rPr lang="cs-CZ" sz="4800" dirty="0"/>
              <a:t>č</a:t>
            </a:r>
            <a:r>
              <a:rPr lang="cs-CZ" sz="4800" dirty="0" smtClean="0"/>
              <a:t>íslo 8 zůstane stejné</a:t>
            </a:r>
          </a:p>
          <a:p>
            <a:pPr marL="0" indent="0" algn="ctr">
              <a:buNone/>
            </a:pPr>
            <a:r>
              <a:rPr lang="cs-CZ" sz="4800" dirty="0"/>
              <a:t>z</a:t>
            </a:r>
            <a:r>
              <a:rPr lang="cs-CZ" sz="4800" dirty="0" smtClean="0"/>
              <a:t>aokrouhleno na desítky- 2580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757863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Zaokrouhli daná čísla na stovky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3886891"/>
              </p:ext>
            </p:extLst>
          </p:nvPr>
        </p:nvGraphicFramePr>
        <p:xfrm>
          <a:off x="457200" y="1600200"/>
          <a:ext cx="8229600" cy="481584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číslo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číslo zaokrouhlené na stovky</a:t>
                      </a:r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3 558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42 524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6 762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12 449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4000" dirty="0" smtClean="0"/>
                        <a:t>41 999</a:t>
                      </a:r>
                      <a:endParaRPr lang="cs-CZ" sz="4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300036724"/>
              </p:ext>
            </p:extLst>
          </p:nvPr>
        </p:nvGraphicFramePr>
        <p:xfrm>
          <a:off x="4572000" y="2924944"/>
          <a:ext cx="4114800" cy="35052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4000" b="0" dirty="0" smtClean="0">
                          <a:solidFill>
                            <a:srgbClr val="FF0000"/>
                          </a:solidFill>
                        </a:rPr>
                        <a:t>3600</a:t>
                      </a:r>
                      <a:endParaRPr lang="cs-CZ" sz="40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4000" b="0" dirty="0" smtClean="0">
                          <a:solidFill>
                            <a:srgbClr val="FF0000"/>
                          </a:solidFill>
                        </a:rPr>
                        <a:t>42 500</a:t>
                      </a:r>
                      <a:endParaRPr lang="cs-CZ" sz="4000" b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6 800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12 400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r"/>
                      <a:r>
                        <a:rPr lang="cs-CZ" sz="4000" dirty="0" smtClean="0">
                          <a:solidFill>
                            <a:srgbClr val="FF0000"/>
                          </a:solidFill>
                        </a:rPr>
                        <a:t>42 000</a:t>
                      </a:r>
                      <a:endParaRPr lang="cs-CZ" sz="40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0643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Zaokrouhluj:</a:t>
            </a:r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6462265"/>
              </p:ext>
            </p:extLst>
          </p:nvPr>
        </p:nvGraphicFramePr>
        <p:xfrm>
          <a:off x="251520" y="1556792"/>
          <a:ext cx="8712968" cy="4177421"/>
        </p:xfrm>
        <a:graphic>
          <a:graphicData uri="http://schemas.openxmlformats.org/drawingml/2006/table">
            <a:tbl>
              <a:tblPr firstRow="1" bandRow="1">
                <a:tableStyleId>{1E171933-4619-4E11-9A3F-F7608DF75F80}</a:tableStyleId>
              </a:tblPr>
              <a:tblGrid>
                <a:gridCol w="2178242"/>
                <a:gridCol w="2178242"/>
                <a:gridCol w="2178242"/>
                <a:gridCol w="2178242"/>
              </a:tblGrid>
              <a:tr h="92024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číslo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na desítky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na stovky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na tisíce</a:t>
                      </a:r>
                      <a:endParaRPr lang="cs-CZ" sz="3600" dirty="0"/>
                    </a:p>
                  </a:txBody>
                  <a:tcPr/>
                </a:tc>
              </a:tr>
              <a:tr h="814295"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225 846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 dirty="0"/>
                    </a:p>
                  </a:txBody>
                  <a:tcPr/>
                </a:tc>
              </a:tr>
              <a:tr h="814295"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147 289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/>
                    </a:p>
                  </a:txBody>
                  <a:tcPr/>
                </a:tc>
              </a:tr>
              <a:tr h="814295"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953 701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 dirty="0"/>
                    </a:p>
                  </a:txBody>
                  <a:tcPr/>
                </a:tc>
              </a:tr>
              <a:tr h="814295">
                <a:tc>
                  <a:txBody>
                    <a:bodyPr/>
                    <a:lstStyle/>
                    <a:p>
                      <a:r>
                        <a:rPr lang="cs-CZ" sz="4400" dirty="0" smtClean="0"/>
                        <a:t>579 299</a:t>
                      </a:r>
                      <a:endParaRPr lang="cs-CZ" sz="4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6292594"/>
              </p:ext>
            </p:extLst>
          </p:nvPr>
        </p:nvGraphicFramePr>
        <p:xfrm>
          <a:off x="2483768" y="2492896"/>
          <a:ext cx="6480720" cy="32571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78242"/>
                <a:gridCol w="2178242"/>
                <a:gridCol w="2124236"/>
              </a:tblGrid>
              <a:tr h="814295"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225 850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225 800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226 000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14295"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147 290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147 300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147 000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14295"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953 700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953 700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954</a:t>
                      </a:r>
                      <a:r>
                        <a:rPr lang="cs-CZ" sz="4400" baseline="0" dirty="0" smtClean="0">
                          <a:solidFill>
                            <a:srgbClr val="FF0000"/>
                          </a:solidFill>
                        </a:rPr>
                        <a:t> 000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814295"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579 300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579 300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solidFill>
                            <a:srgbClr val="FF0000"/>
                          </a:solidFill>
                        </a:rPr>
                        <a:t>579 000</a:t>
                      </a:r>
                      <a:endParaRPr lang="cs-CZ" sz="44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6601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/>
              <a:t>v</a:t>
            </a:r>
            <a:r>
              <a:rPr lang="cs-CZ" dirty="0" smtClean="0"/>
              <a:t>lastní.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2090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96</TotalTime>
  <Words>326</Words>
  <Application>Microsoft Office PowerPoint</Application>
  <PresentationFormat>Předvádění na obrazovce (4:3)</PresentationFormat>
  <Paragraphs>98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Zaokrouhlování</vt:lpstr>
      <vt:lpstr>Zaokrouhlujeme,</vt:lpstr>
      <vt:lpstr>Řády čísel</vt:lpstr>
      <vt:lpstr>24,25,26,27,28,29,30,31,32,33,34,35</vt:lpstr>
      <vt:lpstr>Prezentace aplikace PowerPoint</vt:lpstr>
      <vt:lpstr>Jak zaokrouhlujeme?</vt:lpstr>
      <vt:lpstr>tedy</vt:lpstr>
      <vt:lpstr>Zaokrouhli daná čísla na stovky</vt:lpstr>
      <vt:lpstr>Zaokrouhluj: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Zaokrouhlování</dc:title>
  <dc:creator>nekvindovi</dc:creator>
  <cp:lastModifiedBy>nekvindovi</cp:lastModifiedBy>
  <cp:revision>14</cp:revision>
  <dcterms:created xsi:type="dcterms:W3CDTF">2012-11-18T08:32:42Z</dcterms:created>
  <dcterms:modified xsi:type="dcterms:W3CDTF">2013-01-20T14:45:30Z</dcterms:modified>
</cp:coreProperties>
</file>