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8" r:id="rId5"/>
    <p:sldId id="269" r:id="rId6"/>
    <p:sldId id="264" r:id="rId7"/>
    <p:sldId id="265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1E171933-4619-4E11-9A3F-F7608DF75F80}" styleName="Střední styl 1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800" dirty="0">
              <a:solidFill>
                <a:srgbClr val="7030A0"/>
              </a:solidFill>
            </a:rPr>
            <a:t>Název školy:    </a:t>
          </a:r>
          <a:r>
            <a:rPr lang="cs-CZ" sz="1800" dirty="0" smtClean="0">
              <a:solidFill>
                <a:srgbClr val="7030A0"/>
              </a:solidFill>
            </a:rPr>
            <a:t>Základní škola a Mateřská škola, Police nad Metují, okres Náchod</a:t>
          </a:r>
          <a:endParaRPr lang="cs-CZ" sz="1800" dirty="0">
            <a:solidFill>
              <a:srgbClr val="7030A0"/>
            </a:solidFill>
          </a:endParaRPr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>
              <a:solidFill>
                <a:srgbClr val="7030A0"/>
              </a:solidFill>
            </a:rPr>
            <a:t>Autor: </a:t>
          </a:r>
          <a:r>
            <a:rPr lang="cs-CZ" dirty="0" smtClean="0">
              <a:solidFill>
                <a:srgbClr val="7030A0"/>
              </a:solidFill>
            </a:rPr>
            <a:t> Mgr. Kateřina Nekvindová</a:t>
          </a:r>
          <a:endParaRPr lang="cs-CZ" dirty="0">
            <a:solidFill>
              <a:srgbClr val="7030A0"/>
            </a:solidFill>
          </a:endParaRP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>
              <a:solidFill>
                <a:srgbClr val="7030A0"/>
              </a:solidFill>
            </a:rPr>
            <a:t>Téma</a:t>
          </a:r>
          <a:r>
            <a:rPr lang="cs-CZ" dirty="0" smtClean="0">
              <a:solidFill>
                <a:srgbClr val="7030A0"/>
              </a:solidFill>
            </a:rPr>
            <a:t>: Matematika 5. ročník</a:t>
          </a:r>
          <a:endParaRPr lang="cs-CZ" dirty="0">
            <a:solidFill>
              <a:srgbClr val="7030A0"/>
            </a:solidFill>
          </a:endParaRPr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>
              <a:solidFill>
                <a:srgbClr val="7030A0"/>
              </a:solidFill>
            </a:rPr>
            <a:t>Číslo projektu</a:t>
          </a:r>
          <a:r>
            <a:rPr lang="cs-CZ" dirty="0" smtClean="0">
              <a:solidFill>
                <a:srgbClr val="7030A0"/>
              </a:solidFill>
            </a:rPr>
            <a:t>: CZ.1.07/1.4.00/21.1431</a:t>
          </a:r>
          <a:endParaRPr lang="cs-CZ" dirty="0">
            <a:solidFill>
              <a:srgbClr val="7030A0"/>
            </a:solidFill>
          </a:endParaRP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>
              <a:solidFill>
                <a:srgbClr val="7030A0"/>
              </a:solidFill>
            </a:rPr>
            <a:t>Název : </a:t>
          </a:r>
          <a:r>
            <a:rPr lang="cs-CZ" dirty="0" smtClean="0">
              <a:solidFill>
                <a:srgbClr val="7030A0"/>
              </a:solidFill>
            </a:rPr>
            <a:t>VY_32_INOVACE_6B_13_Zaokrouhlování II</a:t>
          </a:r>
          <a:endParaRPr lang="cs-CZ" dirty="0">
            <a:solidFill>
              <a:srgbClr val="7030A0"/>
            </a:solidFill>
          </a:endParaRPr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D00BA4B-1BA2-4502-9B5F-AB28417651AD}" type="pres">
      <dgm:prSet presAssocID="{FBBFC3EA-9D9D-4F3A-BEA6-9C2C0E46BF20}" presName="vertSpace2" presStyleLbl="node1" presStyleIdx="0" presStyleCnt="5"/>
      <dgm:spPr/>
    </dgm:pt>
    <dgm:pt modelId="{B8C85BA7-36B8-44E7-B2ED-74A43F0971C6}" type="pres">
      <dgm:prSet presAssocID="{FBBFC3EA-9D9D-4F3A-BEA6-9C2C0E46BF20}" presName="circle2" presStyleLbl="node1" presStyleIdx="1" presStyleCnt="5"/>
      <dgm:spPr/>
    </dgm:pt>
    <dgm:pt modelId="{21C5BC6B-3AF3-4B16-B912-ABE2C09E8FEA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4EC06BF7-539F-4086-8A67-FC311BB5B50C}" type="pres">
      <dgm:prSet presAssocID="{019433A1-1324-4DE1-9E6F-32B851095F74}" presName="vertSpace3" presStyleLbl="node1" presStyleIdx="1" presStyleCnt="5"/>
      <dgm:spPr/>
    </dgm:pt>
    <dgm:pt modelId="{3B7E3E1C-F855-41C2-97BC-E033AD4BBB7B}" type="pres">
      <dgm:prSet presAssocID="{019433A1-1324-4DE1-9E6F-32B851095F74}" presName="circle3" presStyleLbl="node1" presStyleIdx="2" presStyleCnt="5"/>
      <dgm:spPr/>
    </dgm:pt>
    <dgm:pt modelId="{A7967018-6932-413D-B6E0-D01EEA68D620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356E49DF-5AD3-4FAF-826C-8E8CEFBAEE60}" type="pres">
      <dgm:prSet presAssocID="{C73C7642-F245-4585-8F88-243F9FAEF6CA}" presName="vertSpace4" presStyleLbl="node1" presStyleIdx="2" presStyleCnt="5"/>
      <dgm:spPr/>
    </dgm:pt>
    <dgm:pt modelId="{9FFA28B5-6902-4151-A80F-7527EBEB5204}" type="pres">
      <dgm:prSet presAssocID="{C73C7642-F245-4585-8F88-243F9FAEF6CA}" presName="circle4" presStyleLbl="node1" presStyleIdx="3" presStyleCnt="5"/>
      <dgm:spPr/>
    </dgm:pt>
    <dgm:pt modelId="{F6C258A8-5F72-4CF9-A7BD-65AEEDD64D84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77DA6DF8-9373-4407-A959-C04825E98F00}" type="pres">
      <dgm:prSet presAssocID="{EBC41103-E2E5-4D48-9B4B-425520D3D098}" presName="vertSpace5" presStyleLbl="node1" presStyleIdx="3" presStyleCnt="5"/>
      <dgm:spPr/>
    </dgm:pt>
    <dgm:pt modelId="{38C64F70-90B5-42FE-98D5-BCBD158C4178}" type="pres">
      <dgm:prSet presAssocID="{EBC41103-E2E5-4D48-9B4B-425520D3D098}" presName="circle5" presStyleLbl="node1" presStyleIdx="4" presStyleCnt="5"/>
      <dgm:spPr/>
    </dgm:pt>
    <dgm:pt modelId="{0C51911C-AA8E-4411-8301-13FA0B5740ED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641760-4743-46BA-B941-DA968EDE074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946ADE-92B3-4613-A94B-6A62905D5E9D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656B60-0110-4E06-AFD5-58916556DAE1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20B45E-A3A9-46ED-BC97-BA92F4D5F26F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208A1-887B-4220-8EFF-6BECF44B9C53}" type="presOf" srcId="{FBBFC3EA-9D9D-4F3A-BEA6-9C2C0E46BF20}" destId="{D6641760-4743-46BA-B941-DA968EDE074E}" srcOrd="1" destOrd="0" presId="urn:microsoft.com/office/officeart/2005/8/layout/target3"/>
    <dgm:cxn modelId="{75CE3484-B66C-4464-91FD-9B2E65813C11}" type="presOf" srcId="{EBC41103-E2E5-4D48-9B4B-425520D3D098}" destId="{3920B45E-A3A9-46ED-BC97-BA92F4D5F26F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71B250E5-3E8B-45B0-BDD2-938790767D09}" type="presOf" srcId="{39F8B381-5807-488E-AC22-73DD4140ED4A}" destId="{71045F8C-00FA-488E-A7BD-E2E6753D979D}" srcOrd="0" destOrd="0" presId="urn:microsoft.com/office/officeart/2005/8/layout/target3"/>
    <dgm:cxn modelId="{37059045-B460-449A-BD04-6503A3268A48}" type="presOf" srcId="{FBBFC3EA-9D9D-4F3A-BEA6-9C2C0E46BF20}" destId="{21C5BC6B-3AF3-4B16-B912-ABE2C09E8FEA}" srcOrd="0" destOrd="0" presId="urn:microsoft.com/office/officeart/2005/8/layout/target3"/>
    <dgm:cxn modelId="{D72A2127-A273-4E07-BE8B-166567BA718E}" type="presOf" srcId="{445C7998-7549-48B0-BD68-D4F0167F02E5}" destId="{BC35EE03-4121-4EF9-923D-7CB6D30D358D}" srcOrd="0" destOrd="0" presId="urn:microsoft.com/office/officeart/2005/8/layout/target3"/>
    <dgm:cxn modelId="{670DD35C-B4AC-4254-B33B-BB45B83D9F25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EA1152B-D2E3-4F65-B3D4-5D7ADCE62581}" type="presOf" srcId="{EBC41103-E2E5-4D48-9B4B-425520D3D098}" destId="{0C51911C-AA8E-4411-8301-13FA0B5740ED}" srcOrd="0" destOrd="0" presId="urn:microsoft.com/office/officeart/2005/8/layout/target3"/>
    <dgm:cxn modelId="{0465B8C6-5749-41FA-A42A-C973A5794A35}" type="presOf" srcId="{C73C7642-F245-4585-8F88-243F9FAEF6CA}" destId="{F6C258A8-5F72-4CF9-A7BD-65AEEDD64D84}" srcOrd="0" destOrd="0" presId="urn:microsoft.com/office/officeart/2005/8/layout/target3"/>
    <dgm:cxn modelId="{DBF9F87C-4E71-4B0D-B62B-5E1BF30392FA}" type="presOf" srcId="{C73C7642-F245-4585-8F88-243F9FAEF6CA}" destId="{37656B60-0110-4E06-AFD5-58916556DAE1}" srcOrd="1" destOrd="0" presId="urn:microsoft.com/office/officeart/2005/8/layout/target3"/>
    <dgm:cxn modelId="{D1EF084F-D4E9-4CC3-86C2-BDC9990D28F2}" type="presOf" srcId="{019433A1-1324-4DE1-9E6F-32B851095F74}" destId="{A7967018-6932-413D-B6E0-D01EEA68D62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A62B4E3E-6ACE-49AA-98DA-8B04C119CF52}" type="presOf" srcId="{019433A1-1324-4DE1-9E6F-32B851095F74}" destId="{E6946ADE-92B3-4613-A94B-6A62905D5E9D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2971046-A93E-4DCD-987F-7B1CE9B0DB1A}" type="presParOf" srcId="{71045F8C-00FA-488E-A7BD-E2E6753D979D}" destId="{3577EC6B-C980-4F34-8C69-4365E7B8FC8C}" srcOrd="0" destOrd="0" presId="urn:microsoft.com/office/officeart/2005/8/layout/target3"/>
    <dgm:cxn modelId="{D22E8740-6D50-4A4B-B4AD-6CB3520226A7}" type="presParOf" srcId="{71045F8C-00FA-488E-A7BD-E2E6753D979D}" destId="{6940EB87-DC1D-4BC3-9408-9AC2E1FFC039}" srcOrd="1" destOrd="0" presId="urn:microsoft.com/office/officeart/2005/8/layout/target3"/>
    <dgm:cxn modelId="{D2A2E7FB-26F8-458D-9558-9441531A752E}" type="presParOf" srcId="{71045F8C-00FA-488E-A7BD-E2E6753D979D}" destId="{BC35EE03-4121-4EF9-923D-7CB6D30D358D}" srcOrd="2" destOrd="0" presId="urn:microsoft.com/office/officeart/2005/8/layout/target3"/>
    <dgm:cxn modelId="{898C0223-31C7-4B9D-83BF-B391B3A4B2A9}" type="presParOf" srcId="{71045F8C-00FA-488E-A7BD-E2E6753D979D}" destId="{CD00BA4B-1BA2-4502-9B5F-AB28417651AD}" srcOrd="3" destOrd="0" presId="urn:microsoft.com/office/officeart/2005/8/layout/target3"/>
    <dgm:cxn modelId="{ED811A29-8FE2-434F-A00B-C21D85B4CB5F}" type="presParOf" srcId="{71045F8C-00FA-488E-A7BD-E2E6753D979D}" destId="{B8C85BA7-36B8-44E7-B2ED-74A43F0971C6}" srcOrd="4" destOrd="0" presId="urn:microsoft.com/office/officeart/2005/8/layout/target3"/>
    <dgm:cxn modelId="{F0FDF625-7B77-4711-8CBD-8431467F0C1F}" type="presParOf" srcId="{71045F8C-00FA-488E-A7BD-E2E6753D979D}" destId="{21C5BC6B-3AF3-4B16-B912-ABE2C09E8FEA}" srcOrd="5" destOrd="0" presId="urn:microsoft.com/office/officeart/2005/8/layout/target3"/>
    <dgm:cxn modelId="{EB8EC964-DDCF-4266-AFD8-04EC4C4880B3}" type="presParOf" srcId="{71045F8C-00FA-488E-A7BD-E2E6753D979D}" destId="{4EC06BF7-539F-4086-8A67-FC311BB5B50C}" srcOrd="6" destOrd="0" presId="urn:microsoft.com/office/officeart/2005/8/layout/target3"/>
    <dgm:cxn modelId="{38243E7B-F15B-4072-9D51-E0851222A11D}" type="presParOf" srcId="{71045F8C-00FA-488E-A7BD-E2E6753D979D}" destId="{3B7E3E1C-F855-41C2-97BC-E033AD4BBB7B}" srcOrd="7" destOrd="0" presId="urn:microsoft.com/office/officeart/2005/8/layout/target3"/>
    <dgm:cxn modelId="{AD8FA2FE-EC8F-4A32-A82F-D13096177DDC}" type="presParOf" srcId="{71045F8C-00FA-488E-A7BD-E2E6753D979D}" destId="{A7967018-6932-413D-B6E0-D01EEA68D620}" srcOrd="8" destOrd="0" presId="urn:microsoft.com/office/officeart/2005/8/layout/target3"/>
    <dgm:cxn modelId="{45936026-4C6F-4B0C-B054-BB81C2CD4B35}" type="presParOf" srcId="{71045F8C-00FA-488E-A7BD-E2E6753D979D}" destId="{356E49DF-5AD3-4FAF-826C-8E8CEFBAEE60}" srcOrd="9" destOrd="0" presId="urn:microsoft.com/office/officeart/2005/8/layout/target3"/>
    <dgm:cxn modelId="{94147C3E-93A7-4190-8F57-0B2AFDBCE846}" type="presParOf" srcId="{71045F8C-00FA-488E-A7BD-E2E6753D979D}" destId="{9FFA28B5-6902-4151-A80F-7527EBEB5204}" srcOrd="10" destOrd="0" presId="urn:microsoft.com/office/officeart/2005/8/layout/target3"/>
    <dgm:cxn modelId="{552A8A9D-626B-4916-AA8E-2B04CDF01ABB}" type="presParOf" srcId="{71045F8C-00FA-488E-A7BD-E2E6753D979D}" destId="{F6C258A8-5F72-4CF9-A7BD-65AEEDD64D84}" srcOrd="11" destOrd="0" presId="urn:microsoft.com/office/officeart/2005/8/layout/target3"/>
    <dgm:cxn modelId="{2F39B5AD-1044-4542-8679-A0918F4E7AF4}" type="presParOf" srcId="{71045F8C-00FA-488E-A7BD-E2E6753D979D}" destId="{77DA6DF8-9373-4407-A959-C04825E98F00}" srcOrd="12" destOrd="0" presId="urn:microsoft.com/office/officeart/2005/8/layout/target3"/>
    <dgm:cxn modelId="{CCABFEA1-BDEE-4CE5-BA90-0EADEADB3099}" type="presParOf" srcId="{71045F8C-00FA-488E-A7BD-E2E6753D979D}" destId="{38C64F70-90B5-42FE-98D5-BCBD158C4178}" srcOrd="13" destOrd="0" presId="urn:microsoft.com/office/officeart/2005/8/layout/target3"/>
    <dgm:cxn modelId="{9BE71D1D-960B-4FEA-AFE9-BBEC3918B906}" type="presParOf" srcId="{71045F8C-00FA-488E-A7BD-E2E6753D979D}" destId="{0C51911C-AA8E-4411-8301-13FA0B5740ED}" srcOrd="14" destOrd="0" presId="urn:microsoft.com/office/officeart/2005/8/layout/target3"/>
    <dgm:cxn modelId="{C0CFBAB2-D649-4584-ABE2-AF55D6182C69}" type="presParOf" srcId="{71045F8C-00FA-488E-A7BD-E2E6753D979D}" destId="{4D19AB04-24FA-40C2-B203-52AE3D15E171}" srcOrd="15" destOrd="0" presId="urn:microsoft.com/office/officeart/2005/8/layout/target3"/>
    <dgm:cxn modelId="{85A4B40F-A57B-40C0-B5BC-16F8EABE727F}" type="presParOf" srcId="{71045F8C-00FA-488E-A7BD-E2E6753D979D}" destId="{D6641760-4743-46BA-B941-DA968EDE074E}" srcOrd="16" destOrd="0" presId="urn:microsoft.com/office/officeart/2005/8/layout/target3"/>
    <dgm:cxn modelId="{E1574C03-0BCE-4CE0-9FB6-F1576F2F07FD}" type="presParOf" srcId="{71045F8C-00FA-488E-A7BD-E2E6753D979D}" destId="{E6946ADE-92B3-4613-A94B-6A62905D5E9D}" srcOrd="17" destOrd="0" presId="urn:microsoft.com/office/officeart/2005/8/layout/target3"/>
    <dgm:cxn modelId="{A6E1D6E8-B4CF-4752-87FF-9CB5EEE66570}" type="presParOf" srcId="{71045F8C-00FA-488E-A7BD-E2E6753D979D}" destId="{37656B60-0110-4E06-AFD5-58916556DAE1}" srcOrd="18" destOrd="0" presId="urn:microsoft.com/office/officeart/2005/8/layout/target3"/>
    <dgm:cxn modelId="{9EF5F27F-4324-45A0-B43F-72104B04C492}" type="presParOf" srcId="{71045F8C-00FA-488E-A7BD-E2E6753D979D}" destId="{3920B45E-A3A9-46ED-BC97-BA92F4D5F26F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3960439" cy="39604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1980219" y="0"/>
          <a:ext cx="4895713" cy="39604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>
              <a:solidFill>
                <a:srgbClr val="7030A0"/>
              </a:solidFill>
            </a:rPr>
            <a:t>Název školy:    </a:t>
          </a:r>
          <a:r>
            <a:rPr lang="cs-CZ" sz="1800" kern="1200" dirty="0" smtClean="0">
              <a:solidFill>
                <a:srgbClr val="7030A0"/>
              </a:solidFill>
            </a:rPr>
            <a:t>Základní škola a Mateřská škola, Police nad Metují, okres Náchod</a:t>
          </a:r>
          <a:endParaRPr lang="cs-CZ" sz="1800" kern="1200" dirty="0">
            <a:solidFill>
              <a:srgbClr val="7030A0"/>
            </a:solidFill>
          </a:endParaRPr>
        </a:p>
      </dsp:txBody>
      <dsp:txXfrm>
        <a:off x="1980219" y="0"/>
        <a:ext cx="4895713" cy="633670"/>
      </dsp:txXfrm>
    </dsp:sp>
    <dsp:sp modelId="{B8C85BA7-36B8-44E7-B2ED-74A43F0971C6}">
      <dsp:nvSpPr>
        <dsp:cNvPr id="0" name=""/>
        <dsp:cNvSpPr/>
      </dsp:nvSpPr>
      <dsp:spPr>
        <a:xfrm>
          <a:off x="415846" y="633670"/>
          <a:ext cx="3128747" cy="31287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1C5BC6B-3AF3-4B16-B912-ABE2C09E8FEA}">
      <dsp:nvSpPr>
        <dsp:cNvPr id="0" name=""/>
        <dsp:cNvSpPr/>
      </dsp:nvSpPr>
      <dsp:spPr>
        <a:xfrm>
          <a:off x="1980219" y="633670"/>
          <a:ext cx="4895713" cy="31287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>
              <a:solidFill>
                <a:srgbClr val="7030A0"/>
              </a:solidFill>
            </a:rPr>
            <a:t>Autor: </a:t>
          </a:r>
          <a:r>
            <a:rPr lang="cs-CZ" sz="1800" kern="1200" dirty="0" smtClean="0">
              <a:solidFill>
                <a:srgbClr val="7030A0"/>
              </a:solidFill>
            </a:rPr>
            <a:t> Mgr. Kateřina Nekvindová</a:t>
          </a:r>
          <a:endParaRPr lang="cs-CZ" sz="1800" kern="1200" dirty="0">
            <a:solidFill>
              <a:srgbClr val="7030A0"/>
            </a:solidFill>
          </a:endParaRPr>
        </a:p>
      </dsp:txBody>
      <dsp:txXfrm>
        <a:off x="1980219" y="633670"/>
        <a:ext cx="4895713" cy="633670"/>
      </dsp:txXfrm>
    </dsp:sp>
    <dsp:sp modelId="{3B7E3E1C-F855-41C2-97BC-E033AD4BBB7B}">
      <dsp:nvSpPr>
        <dsp:cNvPr id="0" name=""/>
        <dsp:cNvSpPr/>
      </dsp:nvSpPr>
      <dsp:spPr>
        <a:xfrm>
          <a:off x="831692" y="1267340"/>
          <a:ext cx="2297055" cy="22970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7967018-6932-413D-B6E0-D01EEA68D620}">
      <dsp:nvSpPr>
        <dsp:cNvPr id="0" name=""/>
        <dsp:cNvSpPr/>
      </dsp:nvSpPr>
      <dsp:spPr>
        <a:xfrm>
          <a:off x="1980219" y="1267340"/>
          <a:ext cx="4895713" cy="229705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>
              <a:solidFill>
                <a:srgbClr val="7030A0"/>
              </a:solidFill>
            </a:rPr>
            <a:t>Název : </a:t>
          </a:r>
          <a:r>
            <a:rPr lang="cs-CZ" sz="1800" kern="1200" dirty="0" smtClean="0">
              <a:solidFill>
                <a:srgbClr val="7030A0"/>
              </a:solidFill>
            </a:rPr>
            <a:t>VY_32_INOVACE_6B_13_Zaokrouhlování II</a:t>
          </a:r>
          <a:endParaRPr lang="cs-CZ" sz="1800" kern="1200" dirty="0">
            <a:solidFill>
              <a:srgbClr val="7030A0"/>
            </a:solidFill>
          </a:endParaRPr>
        </a:p>
      </dsp:txBody>
      <dsp:txXfrm>
        <a:off x="1980219" y="1267340"/>
        <a:ext cx="4895713" cy="633670"/>
      </dsp:txXfrm>
    </dsp:sp>
    <dsp:sp modelId="{9FFA28B5-6902-4151-A80F-7527EBEB5204}">
      <dsp:nvSpPr>
        <dsp:cNvPr id="0" name=""/>
        <dsp:cNvSpPr/>
      </dsp:nvSpPr>
      <dsp:spPr>
        <a:xfrm>
          <a:off x="1247538" y="1901011"/>
          <a:ext cx="1465362" cy="14653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C258A8-5F72-4CF9-A7BD-65AEEDD64D84}">
      <dsp:nvSpPr>
        <dsp:cNvPr id="0" name=""/>
        <dsp:cNvSpPr/>
      </dsp:nvSpPr>
      <dsp:spPr>
        <a:xfrm>
          <a:off x="1980219" y="1901011"/>
          <a:ext cx="4895713" cy="14653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>
              <a:solidFill>
                <a:srgbClr val="7030A0"/>
              </a:solidFill>
            </a:rPr>
            <a:t>Téma</a:t>
          </a:r>
          <a:r>
            <a:rPr lang="cs-CZ" sz="1800" kern="1200" dirty="0" smtClean="0">
              <a:solidFill>
                <a:srgbClr val="7030A0"/>
              </a:solidFill>
            </a:rPr>
            <a:t>: Matematika 5. ročník</a:t>
          </a:r>
          <a:endParaRPr lang="cs-CZ" sz="1800" kern="1200" dirty="0">
            <a:solidFill>
              <a:srgbClr val="7030A0"/>
            </a:solidFill>
          </a:endParaRPr>
        </a:p>
      </dsp:txBody>
      <dsp:txXfrm>
        <a:off x="1980219" y="1901011"/>
        <a:ext cx="4895713" cy="633670"/>
      </dsp:txXfrm>
    </dsp:sp>
    <dsp:sp modelId="{38C64F70-90B5-42FE-98D5-BCBD158C4178}">
      <dsp:nvSpPr>
        <dsp:cNvPr id="0" name=""/>
        <dsp:cNvSpPr/>
      </dsp:nvSpPr>
      <dsp:spPr>
        <a:xfrm>
          <a:off x="1663384" y="2534681"/>
          <a:ext cx="633670" cy="6336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C51911C-AA8E-4411-8301-13FA0B5740ED}">
      <dsp:nvSpPr>
        <dsp:cNvPr id="0" name=""/>
        <dsp:cNvSpPr/>
      </dsp:nvSpPr>
      <dsp:spPr>
        <a:xfrm>
          <a:off x="1980219" y="2534681"/>
          <a:ext cx="4895713" cy="6336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>
              <a:solidFill>
                <a:srgbClr val="7030A0"/>
              </a:solidFill>
            </a:rPr>
            <a:t>Číslo projektu</a:t>
          </a:r>
          <a:r>
            <a:rPr lang="cs-CZ" sz="1800" kern="1200" dirty="0" smtClean="0">
              <a:solidFill>
                <a:srgbClr val="7030A0"/>
              </a:solidFill>
            </a:rPr>
            <a:t>: CZ.1.07/1.4.00/21.1431</a:t>
          </a:r>
          <a:endParaRPr lang="cs-CZ" sz="1800" kern="1200" dirty="0">
            <a:solidFill>
              <a:srgbClr val="7030A0"/>
            </a:solidFill>
          </a:endParaRPr>
        </a:p>
      </dsp:txBody>
      <dsp:txXfrm>
        <a:off x="1980219" y="2534681"/>
        <a:ext cx="4895713" cy="6336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1596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853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2189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063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739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937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0554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497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858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434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9677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77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05131260"/>
              </p:ext>
            </p:extLst>
          </p:nvPr>
        </p:nvGraphicFramePr>
        <p:xfrm>
          <a:off x="1314884" y="1916832"/>
          <a:ext cx="6875933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300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0323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-Prezentace slouží k interaktivnímu řešení a procvičení zaokrouhlování. Žáci procvičují již osvojené poznatky a rozšiřují si je o konkrétní případy použití. </a:t>
            </a:r>
          </a:p>
          <a:p>
            <a:pPr marL="0" indent="0">
              <a:buNone/>
            </a:pPr>
            <a:r>
              <a:rPr lang="cs-CZ" dirty="0" smtClean="0"/>
              <a:t>-Na </a:t>
            </a:r>
            <a:r>
              <a:rPr lang="cs-CZ" dirty="0"/>
              <a:t>základě prezentace si mohou žáci </a:t>
            </a:r>
            <a:r>
              <a:rPr lang="cs-CZ" dirty="0" smtClean="0"/>
              <a:t>zapisovat </a:t>
            </a:r>
            <a:r>
              <a:rPr lang="cs-CZ" dirty="0"/>
              <a:t>do svých </a:t>
            </a:r>
            <a:r>
              <a:rPr lang="cs-CZ" dirty="0" smtClean="0"/>
              <a:t>sešitů.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-Promítnutím žáci učivo sledují, řeší a mohou si kontrolovat souběžně s interaktivním řešením.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1428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132856"/>
            <a:ext cx="8496944" cy="1470025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chemeClr val="accent1">
                    <a:lumMod val="75000"/>
                  </a:schemeClr>
                </a:solidFill>
              </a:rPr>
              <a:t>Zaokrouhlování  II</a:t>
            </a:r>
            <a:br>
              <a:rPr lang="cs-CZ" sz="8800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6000" dirty="0" smtClean="0">
                <a:solidFill>
                  <a:schemeClr val="accent1">
                    <a:lumMod val="75000"/>
                  </a:schemeClr>
                </a:solidFill>
              </a:rPr>
              <a:t>(procvičování)</a:t>
            </a:r>
            <a:endParaRPr lang="cs-CZ" sz="6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287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04665"/>
            <a:ext cx="8229600" cy="295232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Pepíček chodil na obědy do školní jídelny. </a:t>
            </a:r>
          </a:p>
          <a:p>
            <a:pPr marL="0" indent="0" algn="ctr">
              <a:buNone/>
            </a:pPr>
            <a:r>
              <a:rPr lang="cs-CZ" dirty="0" smtClean="0"/>
              <a:t>Oběd stál 22Kč. </a:t>
            </a:r>
          </a:p>
          <a:p>
            <a:pPr marL="0" indent="0" algn="ctr">
              <a:buNone/>
            </a:pPr>
            <a:r>
              <a:rPr lang="cs-CZ" dirty="0" smtClean="0"/>
              <a:t>Kolik zaplatil za obědy za rok, jestliže každý měsíc měl průměrně 21 pracovních dnů? Výsledek zaokrouhli na stovky.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3717032"/>
            <a:ext cx="82809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Řešení: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22 . 21 . 10 = 4 620 Kč = 4 600 Kč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 flipH="1">
            <a:off x="6228183" y="4704775"/>
            <a:ext cx="45719" cy="45719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1380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Násob a výsledky zaokrouhli na tisíce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9728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5 786                                     34 228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.  249                                           . 67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887074" y="2780928"/>
            <a:ext cx="1656184" cy="0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436096" y="2780928"/>
            <a:ext cx="1656184" cy="0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41884" y="2780928"/>
            <a:ext cx="8594612" cy="2808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52074                                    239596                                  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      23144                                    205368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    11572                                      2293276 = 2 293 000</a:t>
            </a:r>
          </a:p>
          <a:p>
            <a:pPr marL="0" indent="0">
              <a:buFont typeface="Arial" pitchFamily="34" charset="0"/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1440714 = 1 441 000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455026" y="4557076"/>
            <a:ext cx="208823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076056" y="4005064"/>
            <a:ext cx="2088232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rstenec 12"/>
          <p:cNvSpPr/>
          <p:nvPr/>
        </p:nvSpPr>
        <p:spPr>
          <a:xfrm flipV="1">
            <a:off x="2469227" y="4680695"/>
            <a:ext cx="45719" cy="45719"/>
          </a:xfrm>
          <a:prstGeom prst="donu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Prstenec 13"/>
          <p:cNvSpPr/>
          <p:nvPr/>
        </p:nvSpPr>
        <p:spPr>
          <a:xfrm flipV="1">
            <a:off x="7046561" y="4095074"/>
            <a:ext cx="45719" cy="45719"/>
          </a:xfrm>
          <a:prstGeom prst="donu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74950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Zaokrouhli daná čísla na statisíce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2795863"/>
              </p:ext>
            </p:extLst>
          </p:nvPr>
        </p:nvGraphicFramePr>
        <p:xfrm>
          <a:off x="457200" y="1600200"/>
          <a:ext cx="8229600" cy="4815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číslo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číslo zaokrouhlené na statisíce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5 583 448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16 442 627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24 986 049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r>
                        <a:rPr lang="cs-CZ" sz="4000" baseline="0" dirty="0" smtClean="0"/>
                        <a:t> 4</a:t>
                      </a:r>
                      <a:r>
                        <a:rPr lang="cs-CZ" sz="4000" dirty="0" smtClean="0"/>
                        <a:t>12 234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smtClean="0"/>
                        <a:t>7</a:t>
                      </a:r>
                      <a:r>
                        <a:rPr lang="cs-CZ" sz="4000" baseline="0" smtClean="0"/>
                        <a:t> 555 480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50902960"/>
              </p:ext>
            </p:extLst>
          </p:nvPr>
        </p:nvGraphicFramePr>
        <p:xfrm>
          <a:off x="4572000" y="2924944"/>
          <a:ext cx="4114800" cy="35052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4000" b="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r>
                        <a:rPr lang="cs-CZ" sz="4000" b="0" baseline="0" dirty="0" smtClean="0">
                          <a:solidFill>
                            <a:srgbClr val="FF0000"/>
                          </a:solidFill>
                        </a:rPr>
                        <a:t> 600 0</a:t>
                      </a:r>
                      <a:r>
                        <a:rPr lang="cs-CZ" sz="4000" b="0" dirty="0" smtClean="0">
                          <a:solidFill>
                            <a:srgbClr val="FF0000"/>
                          </a:solidFill>
                        </a:rPr>
                        <a:t>00</a:t>
                      </a:r>
                      <a:endParaRPr lang="cs-CZ" sz="40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4000" b="0" dirty="0" smtClean="0">
                          <a:solidFill>
                            <a:srgbClr val="FF0000"/>
                          </a:solidFill>
                        </a:rPr>
                        <a:t>16</a:t>
                      </a:r>
                      <a:r>
                        <a:rPr lang="cs-CZ" sz="4000" b="0" baseline="0" dirty="0" smtClean="0">
                          <a:solidFill>
                            <a:srgbClr val="FF0000"/>
                          </a:solidFill>
                        </a:rPr>
                        <a:t> 400 0</a:t>
                      </a:r>
                      <a:r>
                        <a:rPr lang="cs-CZ" sz="4000" b="0" dirty="0" smtClean="0">
                          <a:solidFill>
                            <a:srgbClr val="FF0000"/>
                          </a:solidFill>
                        </a:rPr>
                        <a:t>00</a:t>
                      </a:r>
                      <a:endParaRPr lang="cs-CZ" sz="40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25</a:t>
                      </a:r>
                      <a:r>
                        <a:rPr lang="cs-CZ" sz="4000" baseline="0" dirty="0" smtClean="0">
                          <a:solidFill>
                            <a:srgbClr val="FF0000"/>
                          </a:solidFill>
                        </a:rPr>
                        <a:t> 000 0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00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r>
                        <a:rPr lang="cs-CZ" sz="4000" baseline="0" dirty="0" smtClean="0">
                          <a:solidFill>
                            <a:srgbClr val="FF0000"/>
                          </a:solidFill>
                        </a:rPr>
                        <a:t> 400 0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00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r>
                        <a:rPr lang="cs-CZ" sz="4000" baseline="0" dirty="0" smtClean="0">
                          <a:solidFill>
                            <a:srgbClr val="FF0000"/>
                          </a:solidFill>
                        </a:rPr>
                        <a:t> 600</a:t>
                      </a:r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 000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0643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Zaokrouhluj: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5825805"/>
              </p:ext>
            </p:extLst>
          </p:nvPr>
        </p:nvGraphicFramePr>
        <p:xfrm>
          <a:off x="251520" y="1556792"/>
          <a:ext cx="8712968" cy="4445900"/>
        </p:xfrm>
        <a:graphic>
          <a:graphicData uri="http://schemas.openxmlformats.org/drawingml/2006/table">
            <a:tbl>
              <a:tblPr firstRow="1" bandRow="1">
                <a:tableStyleId>{1E171933-4619-4E11-9A3F-F7608DF75F80}</a:tableStyleId>
              </a:tblPr>
              <a:tblGrid>
                <a:gridCol w="2016224"/>
                <a:gridCol w="2160240"/>
                <a:gridCol w="2088232"/>
                <a:gridCol w="2448272"/>
              </a:tblGrid>
              <a:tr h="92024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číslo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na </a:t>
                      </a:r>
                      <a:r>
                        <a:rPr lang="cs-CZ" sz="3600" dirty="0" smtClean="0"/>
                        <a:t>stovky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na </a:t>
                      </a:r>
                      <a:r>
                        <a:rPr lang="cs-CZ" sz="3600" dirty="0" smtClean="0"/>
                        <a:t>tisíce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na </a:t>
                      </a:r>
                      <a:r>
                        <a:rPr lang="cs-CZ" sz="3600" dirty="0" smtClean="0"/>
                        <a:t>desetitisíce</a:t>
                      </a:r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4295"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  12 724</a:t>
                      </a:r>
                      <a:endParaRPr lang="cs-CZ" sz="4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4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4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4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4295"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652 456</a:t>
                      </a:r>
                      <a:endParaRPr lang="cs-CZ" sz="4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4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4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4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4295"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321 999</a:t>
                      </a:r>
                      <a:endParaRPr lang="cs-CZ" sz="4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4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4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4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4295"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  37 507</a:t>
                      </a:r>
                      <a:endParaRPr lang="cs-CZ" sz="4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4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4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4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3811365"/>
              </p:ext>
            </p:extLst>
          </p:nvPr>
        </p:nvGraphicFramePr>
        <p:xfrm>
          <a:off x="2267744" y="2780928"/>
          <a:ext cx="6696744" cy="31851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0"/>
                <a:gridCol w="2088232"/>
                <a:gridCol w="2448272"/>
              </a:tblGrid>
              <a:tr h="796293">
                <a:tc>
                  <a:txBody>
                    <a:bodyPr/>
                    <a:lstStyle/>
                    <a:p>
                      <a:r>
                        <a:rPr lang="cs-CZ" sz="4400" baseline="0" dirty="0" smtClean="0">
                          <a:solidFill>
                            <a:srgbClr val="FF0000"/>
                          </a:solidFill>
                        </a:rPr>
                        <a:t>  12 700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  13 000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baseline="0" dirty="0" smtClean="0">
                          <a:solidFill>
                            <a:srgbClr val="FF0000"/>
                          </a:solidFill>
                        </a:rPr>
                        <a:t>  1</a:t>
                      </a:r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0 000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96293"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652 500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652 000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650 </a:t>
                      </a:r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000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96293"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322 000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322 000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baseline="0" dirty="0" smtClean="0">
                          <a:solidFill>
                            <a:srgbClr val="FF0000"/>
                          </a:solidFill>
                        </a:rPr>
                        <a:t>320 </a:t>
                      </a:r>
                      <a:r>
                        <a:rPr lang="cs-CZ" sz="4400" baseline="0" dirty="0" smtClean="0">
                          <a:solidFill>
                            <a:srgbClr val="FF0000"/>
                          </a:solidFill>
                        </a:rPr>
                        <a:t>000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96293">
                <a:tc>
                  <a:txBody>
                    <a:bodyPr/>
                    <a:lstStyle/>
                    <a:p>
                      <a:r>
                        <a:rPr lang="cs-CZ" sz="4400" baseline="0" dirty="0" smtClean="0">
                          <a:solidFill>
                            <a:srgbClr val="FF0000"/>
                          </a:solidFill>
                        </a:rPr>
                        <a:t>  37</a:t>
                      </a:r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 500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baseline="0" dirty="0" smtClean="0">
                          <a:solidFill>
                            <a:srgbClr val="FF0000"/>
                          </a:solidFill>
                        </a:rPr>
                        <a:t> 38</a:t>
                      </a:r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 000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baseline="0" dirty="0" smtClean="0">
                          <a:solidFill>
                            <a:srgbClr val="FF0000"/>
                          </a:solidFill>
                        </a:rPr>
                        <a:t>  40</a:t>
                      </a:r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000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6601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/>
              <a:t>v</a:t>
            </a:r>
            <a:r>
              <a:rPr lang="cs-CZ" dirty="0" smtClean="0"/>
              <a:t>lastní.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2090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266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Zaokrouhlování  II (procvičování)</vt:lpstr>
      <vt:lpstr>Prezentace aplikace PowerPoint</vt:lpstr>
      <vt:lpstr>Násob a výsledky zaokrouhli na tisíce</vt:lpstr>
      <vt:lpstr>Zaokrouhli daná čísla na statisíce</vt:lpstr>
      <vt:lpstr>Zaokrouhluj: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Zaokrouhlování</dc:title>
  <dc:creator>nekvindovi</dc:creator>
  <cp:lastModifiedBy>nekvindovi</cp:lastModifiedBy>
  <cp:revision>24</cp:revision>
  <dcterms:created xsi:type="dcterms:W3CDTF">2012-11-18T08:32:42Z</dcterms:created>
  <dcterms:modified xsi:type="dcterms:W3CDTF">2013-01-20T14:57:43Z</dcterms:modified>
</cp:coreProperties>
</file>