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70" r:id="rId3"/>
    <p:sldId id="256" r:id="rId4"/>
    <p:sldId id="272" r:id="rId5"/>
    <p:sldId id="273" r:id="rId6"/>
    <p:sldId id="258" r:id="rId7"/>
    <p:sldId id="274" r:id="rId8"/>
    <p:sldId id="261" r:id="rId9"/>
    <p:sldId id="275" r:id="rId10"/>
    <p:sldId id="277" r:id="rId11"/>
    <p:sldId id="263" r:id="rId12"/>
    <p:sldId id="276" r:id="rId13"/>
    <p:sldId id="264" r:id="rId14"/>
    <p:sldId id="278" r:id="rId15"/>
    <p:sldId id="267" r:id="rId16"/>
    <p:sldId id="279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/>
            <a:t>Název 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VY_32_INOVACE_6B_14_Násobení </a:t>
          </a:r>
          <a:r>
            <a:rPr lang="cs-CZ" dirty="0" smtClean="0"/>
            <a:t>a dělení 10, 100, 1000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68CC42D1-7370-4C51-874F-E984AA1EFC46}" type="pres">
      <dgm:prSet presAssocID="{FBBFC3EA-9D9D-4F3A-BEA6-9C2C0E46BF20}" presName="vertSpace2" presStyleLbl="node1" presStyleIdx="0" presStyleCnt="5"/>
      <dgm:spPr/>
    </dgm:pt>
    <dgm:pt modelId="{A4A281D7-0DCB-48F4-B7DC-1FDAEDF2509C}" type="pres">
      <dgm:prSet presAssocID="{FBBFC3EA-9D9D-4F3A-BEA6-9C2C0E46BF20}" presName="circle2" presStyleLbl="node1" presStyleIdx="1" presStyleCnt="5"/>
      <dgm:spPr/>
    </dgm:pt>
    <dgm:pt modelId="{268ED9CE-54F2-4768-82B1-1D57FFD328E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0044DDBF-179F-4B81-8B7E-56C5768D9D54}" type="pres">
      <dgm:prSet presAssocID="{019433A1-1324-4DE1-9E6F-32B851095F74}" presName="vertSpace3" presStyleLbl="node1" presStyleIdx="1" presStyleCnt="5"/>
      <dgm:spPr/>
    </dgm:pt>
    <dgm:pt modelId="{2B2FB427-4856-4D24-82B5-43DAFFF0483C}" type="pres">
      <dgm:prSet presAssocID="{019433A1-1324-4DE1-9E6F-32B851095F74}" presName="circle3" presStyleLbl="node1" presStyleIdx="2" presStyleCnt="5"/>
      <dgm:spPr/>
    </dgm:pt>
    <dgm:pt modelId="{8E1DB401-C88B-46B4-810E-D3E279690227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80AC1DF-B476-4F9A-9039-BFF7DF36197D}" type="pres">
      <dgm:prSet presAssocID="{C73C7642-F245-4585-8F88-243F9FAEF6CA}" presName="vertSpace4" presStyleLbl="node1" presStyleIdx="2" presStyleCnt="5"/>
      <dgm:spPr/>
    </dgm:pt>
    <dgm:pt modelId="{1F2BD49A-96E7-4E2F-A151-0F8F17E82698}" type="pres">
      <dgm:prSet presAssocID="{C73C7642-F245-4585-8F88-243F9FAEF6CA}" presName="circle4" presStyleLbl="node1" presStyleIdx="3" presStyleCnt="5"/>
      <dgm:spPr/>
    </dgm:pt>
    <dgm:pt modelId="{0151BAD2-E608-45A8-8C56-C798485A7EA9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5235C8AB-E58C-4C91-888D-2DFD2D5FFD15}" type="pres">
      <dgm:prSet presAssocID="{EBC41103-E2E5-4D48-9B4B-425520D3D098}" presName="vertSpace5" presStyleLbl="node1" presStyleIdx="3" presStyleCnt="5"/>
      <dgm:spPr/>
    </dgm:pt>
    <dgm:pt modelId="{3C6E2904-7E21-4C86-BC16-B37C9B656391}" type="pres">
      <dgm:prSet presAssocID="{EBC41103-E2E5-4D48-9B4B-425520D3D098}" presName="circle5" presStyleLbl="node1" presStyleIdx="4" presStyleCnt="5"/>
      <dgm:spPr/>
    </dgm:pt>
    <dgm:pt modelId="{03C42C7B-F5EA-4967-808A-337333069B36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AC448D-D6F1-4060-A0EF-DD372214494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D4D804-DF88-4711-8925-258483CC156A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0788C8-CB64-4C52-AB18-B3040135EDF8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82C9C2-8CE8-4F00-A115-600420AF7137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3B9207-F68A-412E-95DE-957770E1DC0B}" type="presOf" srcId="{EBC41103-E2E5-4D48-9B4B-425520D3D098}" destId="{9682C9C2-8CE8-4F00-A115-600420AF713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AA3361B-9C96-487F-AC68-46D31B910015}" type="presOf" srcId="{FBBFC3EA-9D9D-4F3A-BEA6-9C2C0E46BF20}" destId="{F4AC448D-D6F1-4060-A0EF-DD372214494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716824C-BEFD-490F-98B9-A87EFBC58F27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5F9118C-35BC-4F9E-8DFD-3E30602E3225}" type="presOf" srcId="{C73C7642-F245-4585-8F88-243F9FAEF6CA}" destId="{D90788C8-CB64-4C52-AB18-B3040135EDF8}" srcOrd="1" destOrd="0" presId="urn:microsoft.com/office/officeart/2005/8/layout/target3"/>
    <dgm:cxn modelId="{9289EE57-5EA0-4C5C-B279-2BA11D020FE7}" type="presOf" srcId="{C73C7642-F245-4585-8F88-243F9FAEF6CA}" destId="{0151BAD2-E608-45A8-8C56-C798485A7EA9}" srcOrd="0" destOrd="0" presId="urn:microsoft.com/office/officeart/2005/8/layout/target3"/>
    <dgm:cxn modelId="{F2D61091-36E1-4F3F-86CF-3234A01B3E24}" type="presOf" srcId="{445C7998-7549-48B0-BD68-D4F0167F02E5}" destId="{BC35EE03-4121-4EF9-923D-7CB6D30D358D}" srcOrd="0" destOrd="0" presId="urn:microsoft.com/office/officeart/2005/8/layout/target3"/>
    <dgm:cxn modelId="{2C5797F4-5772-42ED-A30C-29DABB8B7C5C}" type="presOf" srcId="{FBBFC3EA-9D9D-4F3A-BEA6-9C2C0E46BF20}" destId="{268ED9CE-54F2-4768-82B1-1D57FFD328E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4B827B4-9303-475D-8A37-C9B634259F74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17262FE-5A84-4B12-812F-A5B166E1F78A}" type="presOf" srcId="{019433A1-1324-4DE1-9E6F-32B851095F74}" destId="{47D4D804-DF88-4711-8925-258483CC156A}" srcOrd="1" destOrd="0" presId="urn:microsoft.com/office/officeart/2005/8/layout/target3"/>
    <dgm:cxn modelId="{C151B009-44AD-4B71-A119-3D20A1588259}" type="presOf" srcId="{EBC41103-E2E5-4D48-9B4B-425520D3D098}" destId="{03C42C7B-F5EA-4967-808A-337333069B36}" srcOrd="0" destOrd="0" presId="urn:microsoft.com/office/officeart/2005/8/layout/target3"/>
    <dgm:cxn modelId="{1B3D2B9F-5188-4079-A734-320FC9A210C0}" type="presOf" srcId="{019433A1-1324-4DE1-9E6F-32B851095F74}" destId="{8E1DB401-C88B-46B4-810E-D3E279690227}" srcOrd="0" destOrd="0" presId="urn:microsoft.com/office/officeart/2005/8/layout/target3"/>
    <dgm:cxn modelId="{B246E740-12E0-418E-9243-02C80B0FCA32}" type="presParOf" srcId="{71045F8C-00FA-488E-A7BD-E2E6753D979D}" destId="{3577EC6B-C980-4F34-8C69-4365E7B8FC8C}" srcOrd="0" destOrd="0" presId="urn:microsoft.com/office/officeart/2005/8/layout/target3"/>
    <dgm:cxn modelId="{7DD893C7-69E1-40A0-8929-FE50614A02F5}" type="presParOf" srcId="{71045F8C-00FA-488E-A7BD-E2E6753D979D}" destId="{6940EB87-DC1D-4BC3-9408-9AC2E1FFC039}" srcOrd="1" destOrd="0" presId="urn:microsoft.com/office/officeart/2005/8/layout/target3"/>
    <dgm:cxn modelId="{E5A6C7BF-BCC6-4D48-897F-84AD59432D4B}" type="presParOf" srcId="{71045F8C-00FA-488E-A7BD-E2E6753D979D}" destId="{BC35EE03-4121-4EF9-923D-7CB6D30D358D}" srcOrd="2" destOrd="0" presId="urn:microsoft.com/office/officeart/2005/8/layout/target3"/>
    <dgm:cxn modelId="{A2A828CE-B3B9-46CF-BBB4-DBC3BC983CBE}" type="presParOf" srcId="{71045F8C-00FA-488E-A7BD-E2E6753D979D}" destId="{68CC42D1-7370-4C51-874F-E984AA1EFC46}" srcOrd="3" destOrd="0" presId="urn:microsoft.com/office/officeart/2005/8/layout/target3"/>
    <dgm:cxn modelId="{65348B61-2CC5-45A4-8FA7-BC547AC1EEC7}" type="presParOf" srcId="{71045F8C-00FA-488E-A7BD-E2E6753D979D}" destId="{A4A281D7-0DCB-48F4-B7DC-1FDAEDF2509C}" srcOrd="4" destOrd="0" presId="urn:microsoft.com/office/officeart/2005/8/layout/target3"/>
    <dgm:cxn modelId="{90BC98A6-CF45-4E3C-BC52-4BBD12877721}" type="presParOf" srcId="{71045F8C-00FA-488E-A7BD-E2E6753D979D}" destId="{268ED9CE-54F2-4768-82B1-1D57FFD328EC}" srcOrd="5" destOrd="0" presId="urn:microsoft.com/office/officeart/2005/8/layout/target3"/>
    <dgm:cxn modelId="{33E516CF-945D-45D8-9268-735A0EA1AA32}" type="presParOf" srcId="{71045F8C-00FA-488E-A7BD-E2E6753D979D}" destId="{0044DDBF-179F-4B81-8B7E-56C5768D9D54}" srcOrd="6" destOrd="0" presId="urn:microsoft.com/office/officeart/2005/8/layout/target3"/>
    <dgm:cxn modelId="{8FBA3E44-1312-495C-B242-A573D40FD2C9}" type="presParOf" srcId="{71045F8C-00FA-488E-A7BD-E2E6753D979D}" destId="{2B2FB427-4856-4D24-82B5-43DAFFF0483C}" srcOrd="7" destOrd="0" presId="urn:microsoft.com/office/officeart/2005/8/layout/target3"/>
    <dgm:cxn modelId="{316DF090-9E67-466A-BB36-CF4A1327BC4A}" type="presParOf" srcId="{71045F8C-00FA-488E-A7BD-E2E6753D979D}" destId="{8E1DB401-C88B-46B4-810E-D3E279690227}" srcOrd="8" destOrd="0" presId="urn:microsoft.com/office/officeart/2005/8/layout/target3"/>
    <dgm:cxn modelId="{CF38B89F-2A46-4795-B470-DF8DDA8BB79A}" type="presParOf" srcId="{71045F8C-00FA-488E-A7BD-E2E6753D979D}" destId="{580AC1DF-B476-4F9A-9039-BFF7DF36197D}" srcOrd="9" destOrd="0" presId="urn:microsoft.com/office/officeart/2005/8/layout/target3"/>
    <dgm:cxn modelId="{A69D5BD0-4C1C-42AA-9EFE-F92ACDB368C5}" type="presParOf" srcId="{71045F8C-00FA-488E-A7BD-E2E6753D979D}" destId="{1F2BD49A-96E7-4E2F-A151-0F8F17E82698}" srcOrd="10" destOrd="0" presId="urn:microsoft.com/office/officeart/2005/8/layout/target3"/>
    <dgm:cxn modelId="{9CEB78E2-EB4A-4C33-91F1-8F4371B54CCD}" type="presParOf" srcId="{71045F8C-00FA-488E-A7BD-E2E6753D979D}" destId="{0151BAD2-E608-45A8-8C56-C798485A7EA9}" srcOrd="11" destOrd="0" presId="urn:microsoft.com/office/officeart/2005/8/layout/target3"/>
    <dgm:cxn modelId="{B142EF64-289E-4156-9CB4-F39C5C60F797}" type="presParOf" srcId="{71045F8C-00FA-488E-A7BD-E2E6753D979D}" destId="{5235C8AB-E58C-4C91-888D-2DFD2D5FFD15}" srcOrd="12" destOrd="0" presId="urn:microsoft.com/office/officeart/2005/8/layout/target3"/>
    <dgm:cxn modelId="{154BAE11-23C8-4A79-8B85-250A1D4409C1}" type="presParOf" srcId="{71045F8C-00FA-488E-A7BD-E2E6753D979D}" destId="{3C6E2904-7E21-4C86-BC16-B37C9B656391}" srcOrd="13" destOrd="0" presId="urn:microsoft.com/office/officeart/2005/8/layout/target3"/>
    <dgm:cxn modelId="{8B6C2D3C-4EB2-4916-BE00-85F579491CF3}" type="presParOf" srcId="{71045F8C-00FA-488E-A7BD-E2E6753D979D}" destId="{03C42C7B-F5EA-4967-808A-337333069B36}" srcOrd="14" destOrd="0" presId="urn:microsoft.com/office/officeart/2005/8/layout/target3"/>
    <dgm:cxn modelId="{E757D9FF-DA05-4F07-82FC-857393896006}" type="presParOf" srcId="{71045F8C-00FA-488E-A7BD-E2E6753D979D}" destId="{4D19AB04-24FA-40C2-B203-52AE3D15E171}" srcOrd="15" destOrd="0" presId="urn:microsoft.com/office/officeart/2005/8/layout/target3"/>
    <dgm:cxn modelId="{A3728135-053B-4FAC-B367-258AE8DE2725}" type="presParOf" srcId="{71045F8C-00FA-488E-A7BD-E2E6753D979D}" destId="{F4AC448D-D6F1-4060-A0EF-DD372214494E}" srcOrd="16" destOrd="0" presId="urn:microsoft.com/office/officeart/2005/8/layout/target3"/>
    <dgm:cxn modelId="{307C2F8A-458D-4A69-A6F4-C3122D09BC7C}" type="presParOf" srcId="{71045F8C-00FA-488E-A7BD-E2E6753D979D}" destId="{47D4D804-DF88-4711-8925-258483CC156A}" srcOrd="17" destOrd="0" presId="urn:microsoft.com/office/officeart/2005/8/layout/target3"/>
    <dgm:cxn modelId="{848A5F3A-33CF-466B-B038-D98BFE5107DC}" type="presParOf" srcId="{71045F8C-00FA-488E-A7BD-E2E6753D979D}" destId="{D90788C8-CB64-4C52-AB18-B3040135EDF8}" srcOrd="18" destOrd="0" presId="urn:microsoft.com/office/officeart/2005/8/layout/target3"/>
    <dgm:cxn modelId="{6C7486D6-E84C-4470-872E-83AA6408D5DA}" type="presParOf" srcId="{71045F8C-00FA-488E-A7BD-E2E6753D979D}" destId="{9682C9C2-8CE8-4F00-A115-600420AF713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392487" cy="439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196243" y="0"/>
          <a:ext cx="6588732" cy="439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196243" y="0"/>
        <a:ext cx="6588732" cy="702798"/>
      </dsp:txXfrm>
    </dsp:sp>
    <dsp:sp modelId="{A4A281D7-0DCB-48F4-B7DC-1FDAEDF2509C}">
      <dsp:nvSpPr>
        <dsp:cNvPr id="0" name=""/>
        <dsp:cNvSpPr/>
      </dsp:nvSpPr>
      <dsp:spPr>
        <a:xfrm>
          <a:off x="461211" y="702798"/>
          <a:ext cx="3470065" cy="34700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8ED9CE-54F2-4768-82B1-1D57FFD328EC}">
      <dsp:nvSpPr>
        <dsp:cNvPr id="0" name=""/>
        <dsp:cNvSpPr/>
      </dsp:nvSpPr>
      <dsp:spPr>
        <a:xfrm>
          <a:off x="2196243" y="702798"/>
          <a:ext cx="6588732" cy="34700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 Mgr. Kateřina Nekvindová</a:t>
          </a:r>
          <a:endParaRPr lang="cs-CZ" sz="1900" kern="1200" dirty="0"/>
        </a:p>
      </dsp:txBody>
      <dsp:txXfrm>
        <a:off x="2196243" y="702798"/>
        <a:ext cx="6588732" cy="702798"/>
      </dsp:txXfrm>
    </dsp:sp>
    <dsp:sp modelId="{2B2FB427-4856-4D24-82B5-43DAFFF0483C}">
      <dsp:nvSpPr>
        <dsp:cNvPr id="0" name=""/>
        <dsp:cNvSpPr/>
      </dsp:nvSpPr>
      <dsp:spPr>
        <a:xfrm>
          <a:off x="922422" y="1405596"/>
          <a:ext cx="2547643" cy="25476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1DB401-C88B-46B4-810E-D3E279690227}">
      <dsp:nvSpPr>
        <dsp:cNvPr id="0" name=""/>
        <dsp:cNvSpPr/>
      </dsp:nvSpPr>
      <dsp:spPr>
        <a:xfrm>
          <a:off x="2196243" y="1405596"/>
          <a:ext cx="6588732" cy="25476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/>
            <a:t>: </a:t>
          </a:r>
          <a:r>
            <a:rPr lang="cs-CZ" sz="1900" kern="1200" smtClean="0"/>
            <a:t>VY_32_INOVACE_6B_14_Násobení </a:t>
          </a:r>
          <a:r>
            <a:rPr lang="cs-CZ" sz="1900" kern="1200" dirty="0" smtClean="0"/>
            <a:t>a dělení 10, 100, 1000</a:t>
          </a:r>
          <a:endParaRPr lang="cs-CZ" sz="1900" kern="1200" dirty="0"/>
        </a:p>
      </dsp:txBody>
      <dsp:txXfrm>
        <a:off x="2196243" y="1405596"/>
        <a:ext cx="6588732" cy="702798"/>
      </dsp:txXfrm>
    </dsp:sp>
    <dsp:sp modelId="{1F2BD49A-96E7-4E2F-A151-0F8F17E82698}">
      <dsp:nvSpPr>
        <dsp:cNvPr id="0" name=""/>
        <dsp:cNvSpPr/>
      </dsp:nvSpPr>
      <dsp:spPr>
        <a:xfrm>
          <a:off x="1383633" y="2108394"/>
          <a:ext cx="1625220" cy="16252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51BAD2-E608-45A8-8C56-C798485A7EA9}">
      <dsp:nvSpPr>
        <dsp:cNvPr id="0" name=""/>
        <dsp:cNvSpPr/>
      </dsp:nvSpPr>
      <dsp:spPr>
        <a:xfrm>
          <a:off x="2196243" y="2108394"/>
          <a:ext cx="6588732" cy="16252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Matematika 5. ročník</a:t>
          </a:r>
          <a:endParaRPr lang="cs-CZ" sz="1900" kern="1200" dirty="0"/>
        </a:p>
      </dsp:txBody>
      <dsp:txXfrm>
        <a:off x="2196243" y="2108394"/>
        <a:ext cx="6588732" cy="702798"/>
      </dsp:txXfrm>
    </dsp:sp>
    <dsp:sp modelId="{3C6E2904-7E21-4C86-BC16-B37C9B656391}">
      <dsp:nvSpPr>
        <dsp:cNvPr id="0" name=""/>
        <dsp:cNvSpPr/>
      </dsp:nvSpPr>
      <dsp:spPr>
        <a:xfrm>
          <a:off x="1844844" y="2811192"/>
          <a:ext cx="702798" cy="70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C42C7B-F5EA-4967-808A-337333069B36}">
      <dsp:nvSpPr>
        <dsp:cNvPr id="0" name=""/>
        <dsp:cNvSpPr/>
      </dsp:nvSpPr>
      <dsp:spPr>
        <a:xfrm>
          <a:off x="2196243" y="2811192"/>
          <a:ext cx="6588732" cy="70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196243" y="2811192"/>
        <a:ext cx="6588732" cy="7027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74D624-CA00-48D7-AB86-EDF6BAAA69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20BB1-71DD-41CE-B0F0-49E2844D2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907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620BB1-71DD-41CE-B0F0-49E2844D2BF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930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86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281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280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705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133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3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333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48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772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478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090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FAC1F-9171-4437-833C-B13F40FB3281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F1362-93FE-419C-A802-C1903FA03E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70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0385919"/>
              </p:ext>
            </p:extLst>
          </p:nvPr>
        </p:nvGraphicFramePr>
        <p:xfrm>
          <a:off x="179512" y="1772816"/>
          <a:ext cx="8784976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93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55576" y="1628800"/>
            <a:ext cx="7704856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-Prezentace slouží k stručnému přehledu probírané nebo opakované látky.</a:t>
            </a:r>
          </a:p>
          <a:p>
            <a:pPr marL="0" indent="0">
              <a:buNone/>
            </a:pPr>
            <a:r>
              <a:rPr lang="cs-CZ" dirty="0"/>
              <a:t>-Promítnutím  mohou žáci učivo sledovat, zapisovat a tak lépe vnímat, porozumět a  pochopit  probírané učivo.</a:t>
            </a:r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/>
              <a:t>Materiál může sloužit  k </a:t>
            </a:r>
            <a:r>
              <a:rPr lang="cs-CZ" dirty="0" smtClean="0"/>
              <a:t>zápisu </a:t>
            </a:r>
            <a:r>
              <a:rPr lang="cs-CZ" dirty="0"/>
              <a:t>poznámek do školních sešitů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-Příklady slouží k procvičení a správnému upevnění probírané látky.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49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276872"/>
            <a:ext cx="7772400" cy="2547714"/>
          </a:xfrm>
        </p:spPr>
        <p:txBody>
          <a:bodyPr>
            <a:noAutofit/>
          </a:bodyPr>
          <a:lstStyle/>
          <a:p>
            <a:r>
              <a:rPr lang="cs-CZ" sz="8000" dirty="0" smtClean="0"/>
              <a:t>Násobení </a:t>
            </a:r>
            <a:br>
              <a:rPr lang="cs-CZ" sz="8000" dirty="0" smtClean="0"/>
            </a:br>
            <a:r>
              <a:rPr lang="cs-CZ" sz="8000" dirty="0" smtClean="0"/>
              <a:t>10, 100, 1000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425791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2560" y="1196752"/>
            <a:ext cx="3312368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chemeClr val="accent1"/>
                </a:solidFill>
              </a:rPr>
              <a:t>245 . 10  =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3" y="4059023"/>
            <a:ext cx="50857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chemeClr val="tx2"/>
                </a:solidFill>
              </a:rPr>
              <a:t>245 . 1</a:t>
            </a:r>
            <a:r>
              <a:rPr lang="cs-CZ" sz="6600" dirty="0" smtClean="0">
                <a:solidFill>
                  <a:srgbClr val="FF0000"/>
                </a:solidFill>
              </a:rPr>
              <a:t>0</a:t>
            </a:r>
            <a:r>
              <a:rPr lang="cs-CZ" sz="6600" dirty="0" smtClean="0"/>
              <a:t> =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89529"/>
            <a:ext cx="184265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B0F0"/>
                </a:solidFill>
              </a:rPr>
              <a:t>245</a:t>
            </a:r>
            <a:endParaRPr lang="cs-CZ" sz="66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39972" y="4086373"/>
            <a:ext cx="1046056" cy="1111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0</a:t>
            </a:r>
            <a:endParaRPr lang="cs-CZ" sz="6600" dirty="0"/>
          </a:p>
        </p:txBody>
      </p:sp>
      <p:sp>
        <p:nvSpPr>
          <p:cNvPr id="8" name="Oblouk 7"/>
          <p:cNvSpPr/>
          <p:nvPr/>
        </p:nvSpPr>
        <p:spPr>
          <a:xfrm flipV="1">
            <a:off x="3696251" y="4509120"/>
            <a:ext cx="2545522" cy="1069505"/>
          </a:xfrm>
          <a:prstGeom prst="arc">
            <a:avLst>
              <a:gd name="adj1" fmla="val 10717603"/>
              <a:gd name="adj2" fmla="val 2152089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2051720" y="3501007"/>
            <a:ext cx="3240360" cy="1296145"/>
          </a:xfrm>
          <a:prstGeom prst="arc">
            <a:avLst>
              <a:gd name="adj1" fmla="val 10729843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158743" y="1124744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/>
                </a:solidFill>
              </a:rPr>
              <a:t>2 450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9772" y="2723792"/>
            <a:ext cx="21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íslo opíšeme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5232" y="5646438"/>
            <a:ext cx="367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nulu připíšeme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64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 animBg="1"/>
      <p:bldP spid="9" grpId="0" animBg="1"/>
      <p:bldP spid="11" grpId="0"/>
      <p:bldP spid="1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2560" y="1196752"/>
            <a:ext cx="3707432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chemeClr val="accent1"/>
                </a:solidFill>
              </a:rPr>
              <a:t>997 . 100  =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3" y="4059023"/>
            <a:ext cx="50857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chemeClr val="tx2"/>
                </a:solidFill>
              </a:rPr>
              <a:t>997 . 1</a:t>
            </a:r>
            <a:r>
              <a:rPr lang="cs-CZ" sz="6600" dirty="0" smtClean="0">
                <a:solidFill>
                  <a:srgbClr val="FF0000"/>
                </a:solidFill>
              </a:rPr>
              <a:t>00</a:t>
            </a:r>
            <a:r>
              <a:rPr lang="cs-CZ" sz="6600" dirty="0" smtClean="0"/>
              <a:t> =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1672" y="3955122"/>
            <a:ext cx="184265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B0F0"/>
                </a:solidFill>
              </a:rPr>
              <a:t>997</a:t>
            </a:r>
            <a:endParaRPr lang="cs-CZ" sz="66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6197" y="3984281"/>
            <a:ext cx="1046056" cy="1111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00</a:t>
            </a:r>
            <a:endParaRPr lang="cs-CZ" sz="6600" dirty="0"/>
          </a:p>
        </p:txBody>
      </p:sp>
      <p:sp>
        <p:nvSpPr>
          <p:cNvPr id="8" name="Oblouk 7"/>
          <p:cNvSpPr/>
          <p:nvPr/>
        </p:nvSpPr>
        <p:spPr>
          <a:xfrm flipV="1">
            <a:off x="3870890" y="4440226"/>
            <a:ext cx="3672974" cy="1137318"/>
          </a:xfrm>
          <a:prstGeom prst="arc">
            <a:avLst>
              <a:gd name="adj1" fmla="val 10717603"/>
              <a:gd name="adj2" fmla="val 2152089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1763688" y="3356993"/>
            <a:ext cx="4392488" cy="1440160"/>
          </a:xfrm>
          <a:prstGeom prst="arc">
            <a:avLst>
              <a:gd name="adj1" fmla="val 10729843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85215" y="1168833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/>
                </a:solidFill>
              </a:rPr>
              <a:t>99 700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2787510"/>
            <a:ext cx="21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íslo opíšeme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5232" y="5646438"/>
            <a:ext cx="3953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připíšeme 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stejný počet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nul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08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 animBg="1"/>
      <p:bldP spid="9" grpId="0" animBg="1"/>
      <p:bldP spid="11" grpId="0"/>
      <p:bldP spid="12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2560" y="1196752"/>
            <a:ext cx="3312368" cy="7920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1"/>
                </a:solidFill>
              </a:rPr>
              <a:t>885 . 1 000  </a:t>
            </a:r>
            <a:r>
              <a:rPr lang="cs-CZ" dirty="0" smtClean="0">
                <a:solidFill>
                  <a:schemeClr val="accent1"/>
                </a:solidFill>
              </a:rPr>
              <a:t>=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3" y="4059023"/>
            <a:ext cx="50857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chemeClr val="tx2"/>
                </a:solidFill>
              </a:rPr>
              <a:t>885 . 1 </a:t>
            </a:r>
            <a:r>
              <a:rPr lang="cs-CZ" sz="6600" dirty="0" smtClean="0">
                <a:solidFill>
                  <a:srgbClr val="FF0000"/>
                </a:solidFill>
              </a:rPr>
              <a:t>000</a:t>
            </a:r>
            <a:r>
              <a:rPr lang="cs-CZ" sz="6600" dirty="0" smtClean="0"/>
              <a:t> =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37656" y="4089529"/>
            <a:ext cx="184265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B0F0"/>
                </a:solidFill>
              </a:rPr>
              <a:t>885</a:t>
            </a:r>
            <a:endParaRPr lang="cs-CZ" sz="66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4077073"/>
            <a:ext cx="16201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000</a:t>
            </a:r>
            <a:endParaRPr lang="cs-CZ" sz="6600" dirty="0"/>
          </a:p>
        </p:txBody>
      </p:sp>
      <p:sp>
        <p:nvSpPr>
          <p:cNvPr id="8" name="Oblouk 7"/>
          <p:cNvSpPr/>
          <p:nvPr/>
        </p:nvSpPr>
        <p:spPr>
          <a:xfrm flipV="1">
            <a:off x="3917477" y="4368598"/>
            <a:ext cx="4038899" cy="1313928"/>
          </a:xfrm>
          <a:prstGeom prst="arc">
            <a:avLst>
              <a:gd name="adj1" fmla="val 10717603"/>
              <a:gd name="adj2" fmla="val 2152089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2051720" y="3356993"/>
            <a:ext cx="3960440" cy="1440160"/>
          </a:xfrm>
          <a:prstGeom prst="arc">
            <a:avLst>
              <a:gd name="adj1" fmla="val 10729843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17477" y="119675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/>
                </a:solidFill>
              </a:rPr>
              <a:t>885 000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81966" y="2705787"/>
            <a:ext cx="21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íslo opíšeme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0088" y="5877272"/>
            <a:ext cx="3676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připíšeme stejný počet nul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87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 animBg="1"/>
      <p:bldP spid="9" grpId="0" animBg="1"/>
      <p:bldP spid="11" grpId="0"/>
      <p:bldP spid="12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412776"/>
            <a:ext cx="5904656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257 . 1000 = 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100 </a:t>
            </a:r>
            <a:r>
              <a:rPr lang="cs-CZ" sz="3600" dirty="0"/>
              <a:t>. </a:t>
            </a:r>
            <a:r>
              <a:rPr lang="cs-CZ" sz="3600" dirty="0" smtClean="0"/>
              <a:t>978 =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879 </a:t>
            </a:r>
            <a:r>
              <a:rPr lang="cs-CZ" sz="3600" dirty="0"/>
              <a:t>. </a:t>
            </a:r>
            <a:r>
              <a:rPr lang="cs-CZ" sz="3600" dirty="0" smtClean="0"/>
              <a:t>1 000 =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7 456 </a:t>
            </a:r>
            <a:r>
              <a:rPr lang="cs-CZ" sz="3600" dirty="0"/>
              <a:t>. 1</a:t>
            </a:r>
            <a:r>
              <a:rPr lang="cs-CZ" sz="3600" dirty="0" smtClean="0"/>
              <a:t>0 = 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998 </a:t>
            </a:r>
            <a:r>
              <a:rPr lang="cs-CZ" sz="3600" dirty="0"/>
              <a:t>. </a:t>
            </a:r>
            <a:r>
              <a:rPr lang="cs-CZ" sz="3600" dirty="0" smtClean="0"/>
              <a:t> </a:t>
            </a:r>
            <a:r>
              <a:rPr lang="cs-CZ" sz="3600" dirty="0"/>
              <a:t>1</a:t>
            </a:r>
            <a:r>
              <a:rPr lang="cs-CZ" sz="3600" dirty="0" smtClean="0"/>
              <a:t>00 = 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1 000 </a:t>
            </a:r>
            <a:r>
              <a:rPr lang="cs-CZ" sz="3600" dirty="0"/>
              <a:t>. </a:t>
            </a:r>
            <a:r>
              <a:rPr lang="cs-CZ" sz="3600" dirty="0" smtClean="0"/>
              <a:t>256 = 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4 200 </a:t>
            </a:r>
            <a:r>
              <a:rPr lang="cs-CZ" sz="3600" dirty="0"/>
              <a:t>. 1</a:t>
            </a:r>
            <a:r>
              <a:rPr lang="cs-CZ" sz="3600" dirty="0" smtClean="0"/>
              <a:t>0 =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2832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Vypočítej: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32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412776"/>
            <a:ext cx="5904656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257 . 1000 = </a:t>
            </a:r>
            <a:r>
              <a:rPr lang="cs-CZ" sz="3600" dirty="0" smtClean="0">
                <a:solidFill>
                  <a:srgbClr val="FF0000"/>
                </a:solidFill>
              </a:rPr>
              <a:t>257 000</a:t>
            </a:r>
          </a:p>
          <a:p>
            <a:pPr marL="0" indent="0">
              <a:buNone/>
            </a:pPr>
            <a:r>
              <a:rPr lang="cs-CZ" sz="3600" dirty="0" smtClean="0"/>
              <a:t>100 </a:t>
            </a:r>
            <a:r>
              <a:rPr lang="cs-CZ" sz="3600" dirty="0"/>
              <a:t>. </a:t>
            </a:r>
            <a:r>
              <a:rPr lang="cs-CZ" sz="3600" dirty="0" smtClean="0"/>
              <a:t>978 = </a:t>
            </a:r>
            <a:r>
              <a:rPr lang="cs-CZ" sz="3600" dirty="0" smtClean="0">
                <a:solidFill>
                  <a:srgbClr val="FF0000"/>
                </a:solidFill>
              </a:rPr>
              <a:t>97 800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879 </a:t>
            </a:r>
            <a:r>
              <a:rPr lang="cs-CZ" sz="3600" dirty="0"/>
              <a:t>. </a:t>
            </a:r>
            <a:r>
              <a:rPr lang="cs-CZ" sz="3600" dirty="0" smtClean="0"/>
              <a:t>1 000 =</a:t>
            </a:r>
            <a:r>
              <a:rPr lang="cs-CZ" sz="3600" dirty="0" smtClean="0">
                <a:solidFill>
                  <a:srgbClr val="FF0000"/>
                </a:solidFill>
              </a:rPr>
              <a:t> 879 000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7 456 </a:t>
            </a:r>
            <a:r>
              <a:rPr lang="cs-CZ" sz="3600" dirty="0"/>
              <a:t>. 1</a:t>
            </a:r>
            <a:r>
              <a:rPr lang="cs-CZ" sz="3600" dirty="0" smtClean="0"/>
              <a:t>0 = </a:t>
            </a:r>
            <a:r>
              <a:rPr lang="cs-CZ" sz="3600" dirty="0" smtClean="0">
                <a:solidFill>
                  <a:srgbClr val="FF0000"/>
                </a:solidFill>
              </a:rPr>
              <a:t>74 560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998 </a:t>
            </a:r>
            <a:r>
              <a:rPr lang="cs-CZ" sz="3600" dirty="0"/>
              <a:t>. </a:t>
            </a:r>
            <a:r>
              <a:rPr lang="cs-CZ" sz="3600" dirty="0" smtClean="0"/>
              <a:t> </a:t>
            </a:r>
            <a:r>
              <a:rPr lang="cs-CZ" sz="3600" dirty="0"/>
              <a:t>1</a:t>
            </a:r>
            <a:r>
              <a:rPr lang="cs-CZ" sz="3600" dirty="0" smtClean="0"/>
              <a:t>00 = </a:t>
            </a:r>
            <a:r>
              <a:rPr lang="cs-CZ" sz="3600" dirty="0" smtClean="0">
                <a:solidFill>
                  <a:srgbClr val="FF0000"/>
                </a:solidFill>
              </a:rPr>
              <a:t>99 800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1 000 </a:t>
            </a:r>
            <a:r>
              <a:rPr lang="cs-CZ" sz="3600" dirty="0"/>
              <a:t>. </a:t>
            </a:r>
            <a:r>
              <a:rPr lang="cs-CZ" sz="3600" dirty="0" smtClean="0"/>
              <a:t>256 = </a:t>
            </a:r>
            <a:r>
              <a:rPr lang="cs-CZ" sz="3600" dirty="0" smtClean="0">
                <a:solidFill>
                  <a:srgbClr val="FF0000"/>
                </a:solidFill>
              </a:rPr>
              <a:t>256 000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4 200 </a:t>
            </a:r>
            <a:r>
              <a:rPr lang="cs-CZ" sz="3600" dirty="0"/>
              <a:t>. 1</a:t>
            </a:r>
            <a:r>
              <a:rPr lang="cs-CZ" sz="3600" dirty="0" smtClean="0"/>
              <a:t>0 = </a:t>
            </a:r>
            <a:r>
              <a:rPr lang="cs-CZ" sz="3600" dirty="0" smtClean="0">
                <a:solidFill>
                  <a:srgbClr val="FF0000"/>
                </a:solidFill>
              </a:rPr>
              <a:t>42 000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61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276872"/>
            <a:ext cx="7772400" cy="2547714"/>
          </a:xfrm>
        </p:spPr>
        <p:txBody>
          <a:bodyPr>
            <a:noAutofit/>
          </a:bodyPr>
          <a:lstStyle/>
          <a:p>
            <a:r>
              <a:rPr lang="cs-CZ" sz="8000" dirty="0"/>
              <a:t>D</a:t>
            </a:r>
            <a:r>
              <a:rPr lang="cs-CZ" sz="8000" dirty="0" smtClean="0"/>
              <a:t>ělení </a:t>
            </a:r>
            <a:br>
              <a:rPr lang="cs-CZ" sz="8000" dirty="0" smtClean="0"/>
            </a:br>
            <a:r>
              <a:rPr lang="cs-CZ" sz="8000" dirty="0" smtClean="0"/>
              <a:t>10, 100, 1000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61521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06" y="1077775"/>
            <a:ext cx="4896544" cy="1108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600" dirty="0" smtClean="0">
                <a:solidFill>
                  <a:srgbClr val="0070C0"/>
                </a:solidFill>
              </a:rPr>
              <a:t>23 000 : 10 =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62686" y="2412776"/>
            <a:ext cx="4896544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23 000 : 10 =</a:t>
            </a:r>
            <a:endParaRPr lang="cs-CZ" sz="6600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933818" y="2516720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303660" y="2528168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3645024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škrtnu stejný počet nul</a:t>
            </a:r>
            <a:endParaRPr lang="cs-CZ" sz="36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506500" y="2470279"/>
            <a:ext cx="2161844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2 300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95983" y="4460741"/>
            <a:ext cx="5712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Zkouška: 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523770" y="1052736"/>
            <a:ext cx="2288590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chemeClr val="accent1"/>
                </a:solidFill>
              </a:rPr>
              <a:t>2 300</a:t>
            </a:r>
            <a:r>
              <a:rPr lang="cs-CZ" sz="6600" dirty="0" smtClean="0">
                <a:solidFill>
                  <a:srgbClr val="00B050"/>
                </a:solidFill>
              </a:rPr>
              <a:t>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5476403"/>
            <a:ext cx="63314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2 300 . 10 = 23 000 </a:t>
            </a:r>
          </a:p>
        </p:txBody>
      </p:sp>
    </p:spTree>
    <p:extLst>
      <p:ext uri="{BB962C8B-B14F-4D97-AF65-F5344CB8AC3E}">
        <p14:creationId xmlns:p14="http://schemas.microsoft.com/office/powerpoint/2010/main" val="412213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06" y="1077775"/>
            <a:ext cx="4896544" cy="1108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600" dirty="0" smtClean="0">
                <a:solidFill>
                  <a:srgbClr val="0070C0"/>
                </a:solidFill>
              </a:rPr>
              <a:t>7 500 : 100 =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62686" y="2412776"/>
            <a:ext cx="4896544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7 500 : 100 =</a:t>
            </a:r>
            <a:endParaRPr lang="cs-CZ" sz="66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978453" y="2528168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411760" y="2534929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874993" y="2506555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303660" y="2528168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3645024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škrtnu stejný počet nul</a:t>
            </a:r>
            <a:endParaRPr lang="cs-CZ" sz="36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506500" y="2470279"/>
            <a:ext cx="1301349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75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95983" y="4460741"/>
            <a:ext cx="5712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Zkouška: 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523770" y="1052736"/>
            <a:ext cx="1568510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chemeClr val="accent1"/>
                </a:solidFill>
              </a:rPr>
              <a:t>75</a:t>
            </a:r>
            <a:r>
              <a:rPr lang="cs-CZ" sz="6600" dirty="0" smtClean="0">
                <a:solidFill>
                  <a:srgbClr val="00B050"/>
                </a:solidFill>
              </a:rPr>
              <a:t>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14901" y="5476403"/>
            <a:ext cx="5712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75 . 100 = 7 500 </a:t>
            </a:r>
          </a:p>
        </p:txBody>
      </p:sp>
    </p:spTree>
    <p:extLst>
      <p:ext uri="{BB962C8B-B14F-4D97-AF65-F5344CB8AC3E}">
        <p14:creationId xmlns:p14="http://schemas.microsoft.com/office/powerpoint/2010/main" val="202030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06" y="1077775"/>
            <a:ext cx="5544586" cy="1108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600" dirty="0" smtClean="0">
                <a:solidFill>
                  <a:srgbClr val="0070C0"/>
                </a:solidFill>
              </a:rPr>
              <a:t>96 000 : 1000 =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62686" y="2412776"/>
            <a:ext cx="5609514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96 000 : 1000 =</a:t>
            </a:r>
            <a:endParaRPr lang="cs-CZ" sz="66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433566" y="2501084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851760" y="2534929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355976" y="2536304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88024" y="2501084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9552" y="3645024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škrtnu stejný počet nul</a:t>
            </a:r>
            <a:endParaRPr lang="cs-CZ" sz="36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372200" y="2430985"/>
            <a:ext cx="1598105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rgbClr val="00B050"/>
                </a:solidFill>
              </a:rPr>
              <a:t>96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95983" y="4460741"/>
            <a:ext cx="57123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Zkouška: 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6372200" y="1093671"/>
            <a:ext cx="1568510" cy="11087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>
                <a:solidFill>
                  <a:schemeClr val="accent1"/>
                </a:solidFill>
              </a:rPr>
              <a:t>96</a:t>
            </a:r>
            <a:r>
              <a:rPr lang="cs-CZ" sz="6600" dirty="0" smtClean="0">
                <a:solidFill>
                  <a:srgbClr val="00B050"/>
                </a:solidFill>
              </a:rPr>
              <a:t> 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33566" y="5476403"/>
            <a:ext cx="60936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</a:rPr>
              <a:t>96 . 1000 = 96 000 </a:t>
            </a: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2051720" y="2534929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210708" y="2536304"/>
            <a:ext cx="180020" cy="900832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82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6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412776"/>
            <a:ext cx="4968552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2 800 : 100 =</a:t>
            </a:r>
          </a:p>
          <a:p>
            <a:pPr marL="0" indent="0">
              <a:buNone/>
            </a:pPr>
            <a:r>
              <a:rPr lang="cs-CZ" sz="3600" dirty="0"/>
              <a:t>8</a:t>
            </a:r>
            <a:r>
              <a:rPr lang="cs-CZ" sz="3600" dirty="0" smtClean="0"/>
              <a:t>0 </a:t>
            </a:r>
            <a:r>
              <a:rPr lang="cs-CZ" sz="3600" dirty="0"/>
              <a:t>000 </a:t>
            </a:r>
            <a:r>
              <a:rPr lang="cs-CZ" sz="3600" dirty="0" smtClean="0"/>
              <a:t>: 1 000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480 : </a:t>
            </a:r>
            <a:r>
              <a:rPr lang="cs-CZ" sz="3600" dirty="0"/>
              <a:t>1</a:t>
            </a:r>
            <a:r>
              <a:rPr lang="cs-CZ" sz="3600" dirty="0" smtClean="0"/>
              <a:t>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3 200 : 100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/>
              <a:t>760 : 10 =</a:t>
            </a:r>
          </a:p>
          <a:p>
            <a:pPr marL="0" indent="0">
              <a:buNone/>
            </a:pPr>
            <a:r>
              <a:rPr lang="cs-CZ" sz="3600" dirty="0" smtClean="0"/>
              <a:t>4 100 : 100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325 </a:t>
            </a:r>
            <a:r>
              <a:rPr lang="cs-CZ" sz="3600" dirty="0"/>
              <a:t>000 : 1 000 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3779912" cy="1143000"/>
          </a:xfrm>
        </p:spPr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6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4968552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2 800 : 100 = </a:t>
            </a:r>
            <a:r>
              <a:rPr lang="cs-CZ" sz="3600" dirty="0" smtClean="0">
                <a:solidFill>
                  <a:srgbClr val="FF0000"/>
                </a:solidFill>
              </a:rPr>
              <a:t>28</a:t>
            </a:r>
          </a:p>
          <a:p>
            <a:pPr marL="0" indent="0">
              <a:buNone/>
            </a:pPr>
            <a:r>
              <a:rPr lang="cs-CZ" sz="3600" dirty="0"/>
              <a:t>8</a:t>
            </a:r>
            <a:r>
              <a:rPr lang="cs-CZ" sz="3600" dirty="0" smtClean="0"/>
              <a:t>0 </a:t>
            </a:r>
            <a:r>
              <a:rPr lang="cs-CZ" sz="3600" dirty="0"/>
              <a:t>000 </a:t>
            </a:r>
            <a:r>
              <a:rPr lang="cs-CZ" sz="3600" dirty="0" smtClean="0"/>
              <a:t>: 1 000 = </a:t>
            </a:r>
            <a:r>
              <a:rPr lang="cs-CZ" sz="3600" dirty="0" smtClean="0">
                <a:solidFill>
                  <a:srgbClr val="FF0000"/>
                </a:solidFill>
              </a:rPr>
              <a:t>80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480 : </a:t>
            </a:r>
            <a:r>
              <a:rPr lang="cs-CZ" sz="3600" dirty="0"/>
              <a:t>1</a:t>
            </a:r>
            <a:r>
              <a:rPr lang="cs-CZ" sz="3600" dirty="0" smtClean="0"/>
              <a:t>0 = </a:t>
            </a:r>
            <a:r>
              <a:rPr lang="cs-CZ" sz="3600" dirty="0" smtClean="0">
                <a:solidFill>
                  <a:srgbClr val="FF0000"/>
                </a:solidFill>
              </a:rPr>
              <a:t>48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3 200 : 100 = </a:t>
            </a:r>
            <a:r>
              <a:rPr lang="cs-CZ" sz="3600" dirty="0" smtClean="0">
                <a:solidFill>
                  <a:srgbClr val="FF0000"/>
                </a:solidFill>
              </a:rPr>
              <a:t>32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/>
              <a:t>760 : 10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76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4 100 : 100 = </a:t>
            </a:r>
            <a:r>
              <a:rPr lang="cs-CZ" sz="3600" dirty="0" smtClean="0">
                <a:solidFill>
                  <a:srgbClr val="FF0000"/>
                </a:solidFill>
              </a:rPr>
              <a:t>41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325 </a:t>
            </a:r>
            <a:r>
              <a:rPr lang="cs-CZ" sz="3600" dirty="0"/>
              <a:t>000 : 1 000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325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3779912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61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7864" y="1412776"/>
            <a:ext cx="4968552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696 .  10 =</a:t>
            </a:r>
          </a:p>
          <a:p>
            <a:pPr marL="0" indent="0">
              <a:buNone/>
            </a:pPr>
            <a:r>
              <a:rPr lang="cs-CZ" sz="3600" dirty="0" smtClean="0"/>
              <a:t>8 100 </a:t>
            </a:r>
            <a:r>
              <a:rPr lang="cs-CZ" sz="3600" dirty="0"/>
              <a:t>: 10 </a:t>
            </a:r>
            <a:r>
              <a:rPr lang="cs-CZ" sz="3600" dirty="0" smtClean="0"/>
              <a:t>=</a:t>
            </a:r>
          </a:p>
          <a:p>
            <a:pPr marL="0" indent="0">
              <a:buNone/>
            </a:pPr>
            <a:r>
              <a:rPr lang="cs-CZ" sz="3600" dirty="0" smtClean="0"/>
              <a:t>12 500 </a:t>
            </a:r>
            <a:r>
              <a:rPr lang="cs-CZ" sz="3600" dirty="0"/>
              <a:t>.</a:t>
            </a:r>
            <a:r>
              <a:rPr lang="cs-CZ" sz="3600" dirty="0" smtClean="0"/>
              <a:t> 100 =</a:t>
            </a:r>
          </a:p>
          <a:p>
            <a:pPr marL="0" indent="0">
              <a:buNone/>
            </a:pPr>
            <a:r>
              <a:rPr lang="cs-CZ" sz="3600" dirty="0" smtClean="0"/>
              <a:t>980 </a:t>
            </a:r>
            <a:r>
              <a:rPr lang="cs-CZ" sz="3600" dirty="0"/>
              <a:t>000 </a:t>
            </a:r>
            <a:r>
              <a:rPr lang="cs-CZ" sz="3600" dirty="0" smtClean="0"/>
              <a:t>: 1 000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25 </a:t>
            </a:r>
            <a:r>
              <a:rPr lang="cs-CZ" sz="3600" dirty="0"/>
              <a:t>.</a:t>
            </a:r>
            <a:r>
              <a:rPr lang="cs-CZ" sz="3600" dirty="0" smtClean="0"/>
              <a:t> 1 000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720 000 : 100 </a:t>
            </a:r>
            <a:r>
              <a:rPr lang="cs-CZ" sz="3600" dirty="0"/>
              <a:t>=</a:t>
            </a:r>
          </a:p>
          <a:p>
            <a:pPr marL="0" indent="0">
              <a:buNone/>
            </a:pPr>
            <a:r>
              <a:rPr lang="cs-CZ" sz="3600" dirty="0" smtClean="0"/>
              <a:t>79 000 : </a:t>
            </a:r>
            <a:r>
              <a:rPr lang="cs-CZ" sz="3600" dirty="0"/>
              <a:t>1</a:t>
            </a:r>
            <a:r>
              <a:rPr lang="cs-CZ" sz="3600" dirty="0" smtClean="0"/>
              <a:t> 000 =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3779912" cy="1143000"/>
          </a:xfrm>
        </p:spPr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77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5400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696 .  10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6 960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8 100 </a:t>
            </a:r>
            <a:r>
              <a:rPr lang="cs-CZ" sz="3600" dirty="0"/>
              <a:t>: 10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810</a:t>
            </a:r>
          </a:p>
          <a:p>
            <a:pPr marL="0" indent="0">
              <a:buNone/>
            </a:pPr>
            <a:r>
              <a:rPr lang="cs-CZ" sz="3600" dirty="0" smtClean="0"/>
              <a:t>12 500 </a:t>
            </a:r>
            <a:r>
              <a:rPr lang="cs-CZ" sz="3600" dirty="0"/>
              <a:t>.</a:t>
            </a:r>
            <a:r>
              <a:rPr lang="cs-CZ" sz="3600" dirty="0" smtClean="0"/>
              <a:t> 100 = </a:t>
            </a:r>
            <a:r>
              <a:rPr lang="cs-CZ" sz="3600" dirty="0" smtClean="0">
                <a:solidFill>
                  <a:srgbClr val="FF0000"/>
                </a:solidFill>
              </a:rPr>
              <a:t>1 250 000</a:t>
            </a:r>
          </a:p>
          <a:p>
            <a:pPr marL="0" indent="0">
              <a:buNone/>
            </a:pPr>
            <a:r>
              <a:rPr lang="cs-CZ" sz="3600" dirty="0" smtClean="0"/>
              <a:t>980 </a:t>
            </a:r>
            <a:r>
              <a:rPr lang="cs-CZ" sz="3600" dirty="0"/>
              <a:t>000 </a:t>
            </a:r>
            <a:r>
              <a:rPr lang="cs-CZ" sz="3600" dirty="0" smtClean="0"/>
              <a:t>: 1 000 = </a:t>
            </a:r>
            <a:r>
              <a:rPr lang="cs-CZ" sz="3600" dirty="0" smtClean="0">
                <a:solidFill>
                  <a:srgbClr val="FF0000"/>
                </a:solidFill>
              </a:rPr>
              <a:t>980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25 </a:t>
            </a:r>
            <a:r>
              <a:rPr lang="cs-CZ" sz="3600" dirty="0"/>
              <a:t>.</a:t>
            </a:r>
            <a:r>
              <a:rPr lang="cs-CZ" sz="3600" dirty="0" smtClean="0"/>
              <a:t> 1 000 = </a:t>
            </a:r>
            <a:r>
              <a:rPr lang="cs-CZ" sz="3600" dirty="0" smtClean="0">
                <a:solidFill>
                  <a:srgbClr val="FF0000"/>
                </a:solidFill>
              </a:rPr>
              <a:t>25 000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720 000 : 100 = </a:t>
            </a:r>
            <a:r>
              <a:rPr lang="cs-CZ" sz="3600" dirty="0" smtClean="0">
                <a:solidFill>
                  <a:srgbClr val="FF0000"/>
                </a:solidFill>
              </a:rPr>
              <a:t>7 200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79 000 : </a:t>
            </a:r>
            <a:r>
              <a:rPr lang="cs-CZ" sz="3600" dirty="0"/>
              <a:t>1</a:t>
            </a:r>
            <a:r>
              <a:rPr lang="cs-CZ" sz="3600" dirty="0" smtClean="0"/>
              <a:t> 000 = </a:t>
            </a:r>
            <a:r>
              <a:rPr lang="cs-CZ" sz="3600" dirty="0" smtClean="0">
                <a:solidFill>
                  <a:srgbClr val="FF0000"/>
                </a:solidFill>
              </a:rPr>
              <a:t>79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3779912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98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mtClean="0"/>
              <a:t>vlastní.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88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485</Words>
  <Application>Microsoft Office PowerPoint</Application>
  <PresentationFormat>Předvádění na obrazovce (4:3)</PresentationFormat>
  <Paragraphs>105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Násobení  10, 100, 1000</vt:lpstr>
      <vt:lpstr>Prezentace aplikace PowerPoint</vt:lpstr>
      <vt:lpstr>Prezentace aplikace PowerPoint</vt:lpstr>
      <vt:lpstr>Prezentace aplikace PowerPoint</vt:lpstr>
      <vt:lpstr>Vypočítej:</vt:lpstr>
      <vt:lpstr>Řešení</vt:lpstr>
      <vt:lpstr>Dělení  10, 100, 1000</vt:lpstr>
      <vt:lpstr>Prezentace aplikace PowerPoint</vt:lpstr>
      <vt:lpstr>Prezentace aplikace PowerPoint</vt:lpstr>
      <vt:lpstr>Prezentace aplikace PowerPoint</vt:lpstr>
      <vt:lpstr>Vypočítej</vt:lpstr>
      <vt:lpstr>Řešení</vt:lpstr>
      <vt:lpstr>Vypočítej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velkých čísel</dc:title>
  <dc:creator>nekvindovi</dc:creator>
  <cp:lastModifiedBy>nekvindovi</cp:lastModifiedBy>
  <cp:revision>27</cp:revision>
  <dcterms:created xsi:type="dcterms:W3CDTF">2012-10-16T11:43:12Z</dcterms:created>
  <dcterms:modified xsi:type="dcterms:W3CDTF">2013-01-20T14:59:51Z</dcterms:modified>
</cp:coreProperties>
</file>