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7" r:id="rId5"/>
    <p:sldId id="261" r:id="rId6"/>
    <p:sldId id="267" r:id="rId7"/>
    <p:sldId id="268" r:id="rId8"/>
    <p:sldId id="269" r:id="rId9"/>
    <p:sldId id="270" r:id="rId10"/>
    <p:sldId id="271" r:id="rId11"/>
    <p:sldId id="272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/>
            <a:t>Název školy:    </a:t>
          </a:r>
          <a:r>
            <a:rPr lang="cs-CZ" sz="1800" dirty="0" smtClean="0"/>
            <a:t>Základní škola a Mateřská škola, Police nad Metují, okres Náchod</a:t>
          </a:r>
          <a:endParaRPr lang="cs-CZ" sz="18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VY_32_INOVACE_6B_15_Obvod mnohoúhelníku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21D03142-9A9E-4890-B1C2-CA2CCAA5713B}" type="pres">
      <dgm:prSet presAssocID="{FBBFC3EA-9D9D-4F3A-BEA6-9C2C0E46BF20}" presName="vertSpace2" presStyleLbl="node1" presStyleIdx="0" presStyleCnt="5"/>
      <dgm:spPr/>
    </dgm:pt>
    <dgm:pt modelId="{25B2659D-D182-4ACC-8ED4-23228857A065}" type="pres">
      <dgm:prSet presAssocID="{FBBFC3EA-9D9D-4F3A-BEA6-9C2C0E46BF20}" presName="circle2" presStyleLbl="node1" presStyleIdx="1" presStyleCnt="5"/>
      <dgm:spPr/>
    </dgm:pt>
    <dgm:pt modelId="{D9E968E0-643A-4C73-9F9E-834ADA0FAA76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2A4C74B5-86DE-448B-8CD5-E70AF22356A2}" type="pres">
      <dgm:prSet presAssocID="{019433A1-1324-4DE1-9E6F-32B851095F74}" presName="vertSpace3" presStyleLbl="node1" presStyleIdx="1" presStyleCnt="5"/>
      <dgm:spPr/>
    </dgm:pt>
    <dgm:pt modelId="{2FEB24DE-6988-49B8-997B-58E9F2B99AC0}" type="pres">
      <dgm:prSet presAssocID="{019433A1-1324-4DE1-9E6F-32B851095F74}" presName="circle3" presStyleLbl="node1" presStyleIdx="2" presStyleCnt="5"/>
      <dgm:spPr/>
    </dgm:pt>
    <dgm:pt modelId="{089D6C3E-4E43-4EA8-9DB7-75BFF6FC2B0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392D42E-2563-403F-A1E2-48999C5FE40D}" type="pres">
      <dgm:prSet presAssocID="{C73C7642-F245-4585-8F88-243F9FAEF6CA}" presName="vertSpace4" presStyleLbl="node1" presStyleIdx="2" presStyleCnt="5"/>
      <dgm:spPr/>
    </dgm:pt>
    <dgm:pt modelId="{2F647933-15E0-4964-BDA8-3361DDBD27B5}" type="pres">
      <dgm:prSet presAssocID="{C73C7642-F245-4585-8F88-243F9FAEF6CA}" presName="circle4" presStyleLbl="node1" presStyleIdx="3" presStyleCnt="5"/>
      <dgm:spPr/>
    </dgm:pt>
    <dgm:pt modelId="{4F487AB3-AA61-4960-83A0-9417B51AAC58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60617B0C-19E3-4085-923F-A01B36A12C9A}" type="pres">
      <dgm:prSet presAssocID="{EBC41103-E2E5-4D48-9B4B-425520D3D098}" presName="vertSpace5" presStyleLbl="node1" presStyleIdx="3" presStyleCnt="5"/>
      <dgm:spPr/>
    </dgm:pt>
    <dgm:pt modelId="{0220A2BC-8C35-4174-8203-A852D8A45609}" type="pres">
      <dgm:prSet presAssocID="{EBC41103-E2E5-4D48-9B4B-425520D3D098}" presName="circle5" presStyleLbl="node1" presStyleIdx="4" presStyleCnt="5"/>
      <dgm:spPr/>
    </dgm:pt>
    <dgm:pt modelId="{56A7513E-E65C-47DB-95E3-494F9D5C3675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45A457-BB08-4E3E-AE75-FF3FDEF4281B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E2FBB8-1E6C-4E8F-94A5-3A534F9DDE70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EF9CB-8163-45E5-9E60-B23FB89961EB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B252D7-7870-4622-8884-17CEC45987D4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3B9201-7CC9-4965-B093-CEC23A94F80E}" type="presOf" srcId="{C73C7642-F245-4585-8F88-243F9FAEF6CA}" destId="{4F487AB3-AA61-4960-83A0-9417B51AAC58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A3C8B9B-E1B0-4793-A031-586A2B064E4B}" type="presOf" srcId="{445C7998-7549-48B0-BD68-D4F0167F02E5}" destId="{4D19AB04-24FA-40C2-B203-52AE3D15E171}" srcOrd="1" destOrd="0" presId="urn:microsoft.com/office/officeart/2005/8/layout/target3"/>
    <dgm:cxn modelId="{52840918-D7D7-4772-BECA-D2FAD0E096E4}" type="presOf" srcId="{445C7998-7549-48B0-BD68-D4F0167F02E5}" destId="{BC35EE03-4121-4EF9-923D-7CB6D30D358D}" srcOrd="0" destOrd="0" presId="urn:microsoft.com/office/officeart/2005/8/layout/target3"/>
    <dgm:cxn modelId="{97752736-673B-4376-8DF7-B673680D7E07}" type="presOf" srcId="{39F8B381-5807-488E-AC22-73DD4140ED4A}" destId="{71045F8C-00FA-488E-A7BD-E2E6753D979D}" srcOrd="0" destOrd="0" presId="urn:microsoft.com/office/officeart/2005/8/layout/target3"/>
    <dgm:cxn modelId="{33202AA2-A63E-4B09-8C9F-BF84FBC64FF9}" type="presOf" srcId="{EBC41103-E2E5-4D48-9B4B-425520D3D098}" destId="{56A7513E-E65C-47DB-95E3-494F9D5C3675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05A27C-DC45-4B4E-83A7-1C56E7C2E02F}" type="presOf" srcId="{FBBFC3EA-9D9D-4F3A-BEA6-9C2C0E46BF20}" destId="{D9E968E0-643A-4C73-9F9E-834ADA0FAA76}" srcOrd="0" destOrd="0" presId="urn:microsoft.com/office/officeart/2005/8/layout/target3"/>
    <dgm:cxn modelId="{FCFD42FF-5B17-4DBE-8C7B-B80C0EC2EE93}" type="presOf" srcId="{C73C7642-F245-4585-8F88-243F9FAEF6CA}" destId="{E54EF9CB-8163-45E5-9E60-B23FB89961EB}" srcOrd="1" destOrd="0" presId="urn:microsoft.com/office/officeart/2005/8/layout/target3"/>
    <dgm:cxn modelId="{FAA40DEA-A257-418A-BCDE-6B0E452CDAA7}" type="presOf" srcId="{019433A1-1324-4DE1-9E6F-32B851095F74}" destId="{23E2FBB8-1E6C-4E8F-94A5-3A534F9DDE70}" srcOrd="1" destOrd="0" presId="urn:microsoft.com/office/officeart/2005/8/layout/target3"/>
    <dgm:cxn modelId="{F55FF74F-14B5-4719-AD6B-B07B0B8EDE57}" type="presOf" srcId="{FBBFC3EA-9D9D-4F3A-BEA6-9C2C0E46BF20}" destId="{8445A457-BB08-4E3E-AE75-FF3FDEF4281B}" srcOrd="1" destOrd="0" presId="urn:microsoft.com/office/officeart/2005/8/layout/target3"/>
    <dgm:cxn modelId="{44F4EC9C-12AE-4859-875F-2C963DBA495C}" type="presOf" srcId="{EBC41103-E2E5-4D48-9B4B-425520D3D098}" destId="{3DB252D7-7870-4622-8884-17CEC45987D4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0284F4B-B7D4-4210-B7F3-A495AF5F07C4}" type="presOf" srcId="{019433A1-1324-4DE1-9E6F-32B851095F74}" destId="{089D6C3E-4E43-4EA8-9DB7-75BFF6FC2B0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AF3AF67-2ECB-4281-AB80-551657143599}" type="presParOf" srcId="{71045F8C-00FA-488E-A7BD-E2E6753D979D}" destId="{3577EC6B-C980-4F34-8C69-4365E7B8FC8C}" srcOrd="0" destOrd="0" presId="urn:microsoft.com/office/officeart/2005/8/layout/target3"/>
    <dgm:cxn modelId="{010038E5-DA43-4289-ABC7-7FCFAFBBDCC6}" type="presParOf" srcId="{71045F8C-00FA-488E-A7BD-E2E6753D979D}" destId="{6940EB87-DC1D-4BC3-9408-9AC2E1FFC039}" srcOrd="1" destOrd="0" presId="urn:microsoft.com/office/officeart/2005/8/layout/target3"/>
    <dgm:cxn modelId="{25B16728-02B7-40F1-94DB-6C810B2C7724}" type="presParOf" srcId="{71045F8C-00FA-488E-A7BD-E2E6753D979D}" destId="{BC35EE03-4121-4EF9-923D-7CB6D30D358D}" srcOrd="2" destOrd="0" presId="urn:microsoft.com/office/officeart/2005/8/layout/target3"/>
    <dgm:cxn modelId="{A694996D-72A9-4224-8E20-0FAF00A5A24A}" type="presParOf" srcId="{71045F8C-00FA-488E-A7BD-E2E6753D979D}" destId="{21D03142-9A9E-4890-B1C2-CA2CCAA5713B}" srcOrd="3" destOrd="0" presId="urn:microsoft.com/office/officeart/2005/8/layout/target3"/>
    <dgm:cxn modelId="{B8D34384-78E3-4372-A6FD-3AA0ABD8BC95}" type="presParOf" srcId="{71045F8C-00FA-488E-A7BD-E2E6753D979D}" destId="{25B2659D-D182-4ACC-8ED4-23228857A065}" srcOrd="4" destOrd="0" presId="urn:microsoft.com/office/officeart/2005/8/layout/target3"/>
    <dgm:cxn modelId="{385B858F-7082-4BA3-822B-7EE1810714F9}" type="presParOf" srcId="{71045F8C-00FA-488E-A7BD-E2E6753D979D}" destId="{D9E968E0-643A-4C73-9F9E-834ADA0FAA76}" srcOrd="5" destOrd="0" presId="urn:microsoft.com/office/officeart/2005/8/layout/target3"/>
    <dgm:cxn modelId="{330D85D6-AB43-4F61-BBEF-62CCFF3A1294}" type="presParOf" srcId="{71045F8C-00FA-488E-A7BD-E2E6753D979D}" destId="{2A4C74B5-86DE-448B-8CD5-E70AF22356A2}" srcOrd="6" destOrd="0" presId="urn:microsoft.com/office/officeart/2005/8/layout/target3"/>
    <dgm:cxn modelId="{A461C06A-1634-4DFE-80BA-AD045FCD4046}" type="presParOf" srcId="{71045F8C-00FA-488E-A7BD-E2E6753D979D}" destId="{2FEB24DE-6988-49B8-997B-58E9F2B99AC0}" srcOrd="7" destOrd="0" presId="urn:microsoft.com/office/officeart/2005/8/layout/target3"/>
    <dgm:cxn modelId="{EC8ED431-4E2D-4C1D-9D65-A22E9AC65C8D}" type="presParOf" srcId="{71045F8C-00FA-488E-A7BD-E2E6753D979D}" destId="{089D6C3E-4E43-4EA8-9DB7-75BFF6FC2B03}" srcOrd="8" destOrd="0" presId="urn:microsoft.com/office/officeart/2005/8/layout/target3"/>
    <dgm:cxn modelId="{37E82374-8FEF-4661-9322-BA78F7F42EAF}" type="presParOf" srcId="{71045F8C-00FA-488E-A7BD-E2E6753D979D}" destId="{3392D42E-2563-403F-A1E2-48999C5FE40D}" srcOrd="9" destOrd="0" presId="urn:microsoft.com/office/officeart/2005/8/layout/target3"/>
    <dgm:cxn modelId="{AEFC3022-1FC1-4CD5-A463-C9FB134344C2}" type="presParOf" srcId="{71045F8C-00FA-488E-A7BD-E2E6753D979D}" destId="{2F647933-15E0-4964-BDA8-3361DDBD27B5}" srcOrd="10" destOrd="0" presId="urn:microsoft.com/office/officeart/2005/8/layout/target3"/>
    <dgm:cxn modelId="{D062C269-4736-4CEE-BB6E-AF1124F39C07}" type="presParOf" srcId="{71045F8C-00FA-488E-A7BD-E2E6753D979D}" destId="{4F487AB3-AA61-4960-83A0-9417B51AAC58}" srcOrd="11" destOrd="0" presId="urn:microsoft.com/office/officeart/2005/8/layout/target3"/>
    <dgm:cxn modelId="{27B14F67-C640-452A-8A1B-A893791BA0EE}" type="presParOf" srcId="{71045F8C-00FA-488E-A7BD-E2E6753D979D}" destId="{60617B0C-19E3-4085-923F-A01B36A12C9A}" srcOrd="12" destOrd="0" presId="urn:microsoft.com/office/officeart/2005/8/layout/target3"/>
    <dgm:cxn modelId="{D519872C-A8DB-4DE9-8046-ACF52D86EAF2}" type="presParOf" srcId="{71045F8C-00FA-488E-A7BD-E2E6753D979D}" destId="{0220A2BC-8C35-4174-8203-A852D8A45609}" srcOrd="13" destOrd="0" presId="urn:microsoft.com/office/officeart/2005/8/layout/target3"/>
    <dgm:cxn modelId="{347F7F2B-5AFF-4FF4-BF79-D655859FB831}" type="presParOf" srcId="{71045F8C-00FA-488E-A7BD-E2E6753D979D}" destId="{56A7513E-E65C-47DB-95E3-494F9D5C3675}" srcOrd="14" destOrd="0" presId="urn:microsoft.com/office/officeart/2005/8/layout/target3"/>
    <dgm:cxn modelId="{D2C46B99-DF0F-40CA-A3C6-23F1FA3DC496}" type="presParOf" srcId="{71045F8C-00FA-488E-A7BD-E2E6753D979D}" destId="{4D19AB04-24FA-40C2-B203-52AE3D15E171}" srcOrd="15" destOrd="0" presId="urn:microsoft.com/office/officeart/2005/8/layout/target3"/>
    <dgm:cxn modelId="{93544F14-BFF9-4FC4-943A-C0416815BABD}" type="presParOf" srcId="{71045F8C-00FA-488E-A7BD-E2E6753D979D}" destId="{8445A457-BB08-4E3E-AE75-FF3FDEF4281B}" srcOrd="16" destOrd="0" presId="urn:microsoft.com/office/officeart/2005/8/layout/target3"/>
    <dgm:cxn modelId="{E0895E35-F372-4C63-94B1-C08C9975F010}" type="presParOf" srcId="{71045F8C-00FA-488E-A7BD-E2E6753D979D}" destId="{23E2FBB8-1E6C-4E8F-94A5-3A534F9DDE70}" srcOrd="17" destOrd="0" presId="urn:microsoft.com/office/officeart/2005/8/layout/target3"/>
    <dgm:cxn modelId="{DE141286-60F8-4D94-B25C-73E8805D54B7}" type="presParOf" srcId="{71045F8C-00FA-488E-A7BD-E2E6753D979D}" destId="{E54EF9CB-8163-45E5-9E60-B23FB89961EB}" srcOrd="18" destOrd="0" presId="urn:microsoft.com/office/officeart/2005/8/layout/target3"/>
    <dgm:cxn modelId="{32DD0609-FE29-4E8B-A5E1-169F7BB4F649}" type="presParOf" srcId="{71045F8C-00FA-488E-A7BD-E2E6753D979D}" destId="{3DB252D7-7870-4622-8884-17CEC45987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104455" cy="41044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52227" y="0"/>
          <a:ext cx="6300700" cy="41044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Základní škola a Mateřská škola, Police nad Metují, okres Náchod</a:t>
          </a:r>
          <a:endParaRPr lang="cs-CZ" sz="1800" kern="1200" dirty="0"/>
        </a:p>
      </dsp:txBody>
      <dsp:txXfrm>
        <a:off x="2052227" y="0"/>
        <a:ext cx="6300700" cy="656712"/>
      </dsp:txXfrm>
    </dsp:sp>
    <dsp:sp modelId="{25B2659D-D182-4ACC-8ED4-23228857A065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E968E0-643A-4C73-9F9E-834ADA0FAA76}">
      <dsp:nvSpPr>
        <dsp:cNvPr id="0" name=""/>
        <dsp:cNvSpPr/>
      </dsp:nvSpPr>
      <dsp:spPr>
        <a:xfrm>
          <a:off x="2052227" y="656712"/>
          <a:ext cx="630070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Autor: </a:t>
          </a:r>
          <a:r>
            <a:rPr lang="cs-CZ" sz="2100" kern="1200" dirty="0" smtClean="0"/>
            <a:t> Mgr. Kateřina Nekvindová</a:t>
          </a:r>
          <a:endParaRPr lang="cs-CZ" sz="2100" kern="1200" dirty="0"/>
        </a:p>
      </dsp:txBody>
      <dsp:txXfrm>
        <a:off x="2052227" y="656712"/>
        <a:ext cx="6300700" cy="656712"/>
      </dsp:txXfrm>
    </dsp:sp>
    <dsp:sp modelId="{2FEB24DE-6988-49B8-997B-58E9F2B99AC0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9D6C3E-4E43-4EA8-9DB7-75BFF6FC2B03}">
      <dsp:nvSpPr>
        <dsp:cNvPr id="0" name=""/>
        <dsp:cNvSpPr/>
      </dsp:nvSpPr>
      <dsp:spPr>
        <a:xfrm>
          <a:off x="2052227" y="1313425"/>
          <a:ext cx="630070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: </a:t>
          </a:r>
          <a:r>
            <a:rPr lang="cs-CZ" sz="2100" kern="1200" dirty="0" smtClean="0"/>
            <a:t>VY_32_INOVACE_6B_15_Obvod mnohoúhelníku</a:t>
          </a:r>
          <a:endParaRPr lang="cs-CZ" sz="2100" kern="1200" dirty="0"/>
        </a:p>
      </dsp:txBody>
      <dsp:txXfrm>
        <a:off x="2052227" y="1313425"/>
        <a:ext cx="6300700" cy="656712"/>
      </dsp:txXfrm>
    </dsp:sp>
    <dsp:sp modelId="{2F647933-15E0-4964-BDA8-3361DDBD27B5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487AB3-AA61-4960-83A0-9417B51AAC58}">
      <dsp:nvSpPr>
        <dsp:cNvPr id="0" name=""/>
        <dsp:cNvSpPr/>
      </dsp:nvSpPr>
      <dsp:spPr>
        <a:xfrm>
          <a:off x="2052227" y="1970138"/>
          <a:ext cx="630070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Matematika 5. ročník</a:t>
          </a:r>
          <a:endParaRPr lang="cs-CZ" sz="2100" kern="1200" dirty="0"/>
        </a:p>
      </dsp:txBody>
      <dsp:txXfrm>
        <a:off x="2052227" y="1970138"/>
        <a:ext cx="6300700" cy="656712"/>
      </dsp:txXfrm>
    </dsp:sp>
    <dsp:sp modelId="{0220A2BC-8C35-4174-8203-A852D8A45609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A7513E-E65C-47DB-95E3-494F9D5C3675}">
      <dsp:nvSpPr>
        <dsp:cNvPr id="0" name=""/>
        <dsp:cNvSpPr/>
      </dsp:nvSpPr>
      <dsp:spPr>
        <a:xfrm>
          <a:off x="2052227" y="2626851"/>
          <a:ext cx="630070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Číslo projektu</a:t>
          </a:r>
          <a:r>
            <a:rPr lang="cs-CZ" sz="2100" kern="1200" dirty="0" smtClean="0"/>
            <a:t>: CZ.1.07/1.4.00/21.1431</a:t>
          </a:r>
          <a:endParaRPr lang="cs-CZ" sz="2100" kern="1200" dirty="0"/>
        </a:p>
      </dsp:txBody>
      <dsp:txXfrm>
        <a:off x="2052227" y="2626851"/>
        <a:ext cx="630070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213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103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381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24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674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7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296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993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314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454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731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0772D-9A4E-4D44-9406-69758E216230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32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77194023"/>
              </p:ext>
            </p:extLst>
          </p:nvPr>
        </p:nvGraphicFramePr>
        <p:xfrm>
          <a:off x="395536" y="1844824"/>
          <a:ext cx="835292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95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556792"/>
            <a:ext cx="80032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-Prezentace slouží k stručnému přehledu probírané látky a to jak při výkladu, tak při opakování.</a:t>
            </a:r>
          </a:p>
          <a:p>
            <a:pPr marL="0" indent="0">
              <a:buNone/>
            </a:pPr>
            <a:r>
              <a:rPr lang="cs-CZ" dirty="0"/>
              <a:t>-Na základě prezentace si mohou žáci zapsat přehled do svých sešitů nebo vytisknout na </a:t>
            </a:r>
            <a:r>
              <a:rPr lang="cs-CZ" dirty="0" smtClean="0"/>
              <a:t>nástěnku.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-Promítnutím mohou žáci učivo sledovat, zapisovat a tak si lépe upevnit.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29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268760"/>
            <a:ext cx="8136904" cy="3456383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7030A0"/>
                </a:solidFill>
              </a:rPr>
              <a:t>Obvod</a:t>
            </a:r>
            <a:br>
              <a:rPr lang="cs-CZ" sz="8800" dirty="0" smtClean="0">
                <a:solidFill>
                  <a:srgbClr val="7030A0"/>
                </a:solidFill>
              </a:rPr>
            </a:br>
            <a:r>
              <a:rPr lang="cs-CZ" sz="8800" dirty="0" smtClean="0">
                <a:solidFill>
                  <a:srgbClr val="7030A0"/>
                </a:solidFill>
              </a:rPr>
              <a:t>mnohoúhelníku</a:t>
            </a:r>
            <a:endParaRPr lang="cs-CZ" sz="8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67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7563546" cy="113796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Trojúhelník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1543855" y="2256213"/>
            <a:ext cx="5760640" cy="2680845"/>
          </a:xfrm>
          <a:prstGeom prst="triangle">
            <a:avLst>
              <a:gd name="adj" fmla="val 16406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95783" y="4591635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1412776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428656" y="4521559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53953" y="1464197"/>
            <a:ext cx="3960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Jak vypočítám obvod trojúhelníku??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2669180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536814" y="2731142"/>
            <a:ext cx="325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b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10326" y="4725144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328834" y="5648474"/>
            <a:ext cx="6221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  o = a + b + c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30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4" grpId="0"/>
      <p:bldP spid="15" grpId="0"/>
      <p:bldP spid="8" grpId="0"/>
      <p:bldP spid="10" grpId="0"/>
      <p:bldP spid="16" grpId="0"/>
      <p:bldP spid="17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535" y="274811"/>
            <a:ext cx="8964488" cy="113796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Rovnostranný trojúhelník 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885733" y="1882883"/>
            <a:ext cx="4108265" cy="3380266"/>
          </a:xfrm>
          <a:prstGeom prst="triangle">
            <a:avLst>
              <a:gd name="adj" fmla="val 49903"/>
            </a:avLst>
          </a:prstGeom>
          <a:noFill/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2851" y="484765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129406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112798" y="4563578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606488"/>
            <a:ext cx="4151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0070C0"/>
                </a:solidFill>
              </a:rPr>
              <a:t>všechny strany stejně dlouhé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83868" y="5434682"/>
            <a:ext cx="5196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o = 3 . a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023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14" grpId="0"/>
      <p:bldP spid="15" grpId="0"/>
      <p:bldP spid="11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7563546" cy="113796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Čtyřúhelník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9402" y="406341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584032" y="2030127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443045" y="4667783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67269" y="4387754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133403" y="3097141"/>
            <a:ext cx="644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b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34593" y="1391948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70521" y="5697419"/>
            <a:ext cx="7379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  o = a + b + c + d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619244" y="4397719"/>
            <a:ext cx="5761068" cy="453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435824" y="2776943"/>
            <a:ext cx="944488" cy="207402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7704" y="1464196"/>
            <a:ext cx="4539773" cy="131274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1619244" y="1464196"/>
            <a:ext cx="288461" cy="293352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295208" y="83671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997460" y="2315278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702277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0" grpId="0"/>
      <p:bldP spid="16" grpId="0"/>
      <p:bldP spid="17" grpId="0"/>
      <p:bldP spid="3" grpId="0" build="p"/>
      <p:bldP spid="25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4672864" cy="113796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Pravidelný čtyřúhelník-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9698" y="4496791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1484281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282604" y="4504843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76342" y="4621616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170521" y="5697419"/>
            <a:ext cx="7379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  o = 4 . a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33575" y="1484281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76056" y="328880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>
                <a:solidFill>
                  <a:srgbClr val="FF0000"/>
                </a:solidFill>
              </a:rPr>
              <a:t>čtverec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2223779" y="2081416"/>
            <a:ext cx="3024336" cy="276800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480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0" grpId="0"/>
      <p:bldP spid="3" grpId="0" build="p"/>
      <p:bldP spid="25" grpId="0"/>
      <p:bldP spid="4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7563546" cy="113796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Pětiúhelník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9402" y="406341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387355" y="836711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443045" y="4667783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67269" y="4387754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984824" y="3051588"/>
            <a:ext cx="644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b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05371" y="1286413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9" y="5697419"/>
            <a:ext cx="8226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  o = a + b + c + d + e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619244" y="4397719"/>
            <a:ext cx="5761068" cy="453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7380312" y="1252210"/>
            <a:ext cx="1008112" cy="359875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7704" y="1464196"/>
            <a:ext cx="2269886" cy="131274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1619244" y="1464196"/>
            <a:ext cx="288461" cy="293352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40590" y="170507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832621" y="1252208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d</a:t>
            </a:r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4164626" y="1252210"/>
            <a:ext cx="4223798" cy="152473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259633" y="83671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44794" y="2305528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144016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0" grpId="0"/>
      <p:bldP spid="16" grpId="0"/>
      <p:bldP spid="17" grpId="0"/>
      <p:bldP spid="3" grpId="0" build="p"/>
      <p:bldP spid="25" grpId="0"/>
      <p:bldP spid="26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7563546" cy="113796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Pravidelný pětiúhelník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597" y="5586228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208752" y="2813359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74273" y="5558518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52488" y="5726582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205193" y="4433921"/>
            <a:ext cx="24238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  o = 5. </a:t>
            </a:r>
            <a:r>
              <a:rPr lang="cs-CZ" sz="54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933764" y="112474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96722" y="2636089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Pravidelný pětiúhelník 3"/>
          <p:cNvSpPr/>
          <p:nvPr/>
        </p:nvSpPr>
        <p:spPr>
          <a:xfrm>
            <a:off x="844794" y="1785505"/>
            <a:ext cx="4320479" cy="4058876"/>
          </a:xfrm>
          <a:prstGeom prst="pentagon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34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0" grpId="0"/>
      <p:bldP spid="3" grpId="0" build="p"/>
      <p:bldP spid="25" grpId="0"/>
      <p:bldP spid="21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7563546" cy="1137965"/>
          </a:xfrm>
        </p:spPr>
        <p:txBody>
          <a:bodyPr>
            <a:normAutofit/>
          </a:bodyPr>
          <a:lstStyle/>
          <a:p>
            <a:r>
              <a:rPr lang="cs-CZ" sz="5400" smtClean="0">
                <a:solidFill>
                  <a:srgbClr val="FF0000"/>
                </a:solidFill>
              </a:rPr>
              <a:t>Šestiúhelník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475694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549021" y="418676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64394" y="5050476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4774089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866984" y="4510240"/>
            <a:ext cx="644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b</a:t>
            </a:r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4254978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-180528" y="5697419"/>
            <a:ext cx="9215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o = a + b + c + d + e + f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844794" y="4857836"/>
            <a:ext cx="2995796" cy="32047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856824" y="4149080"/>
            <a:ext cx="2450131" cy="86899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907704" y="1464196"/>
            <a:ext cx="5852559" cy="841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844794" y="1464196"/>
            <a:ext cx="1062910" cy="3419069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8306955" y="466369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8042706" y="2800201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d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7760263" y="2285872"/>
            <a:ext cx="546692" cy="2732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760263" y="165929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21604" y="1021389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e</a:t>
            </a:r>
          </a:p>
        </p:txBody>
      </p:sp>
      <p:cxnSp>
        <p:nvCxnSpPr>
          <p:cNvPr id="24" name="Přímá spojnice 23"/>
          <p:cNvCxnSpPr/>
          <p:nvPr/>
        </p:nvCxnSpPr>
        <p:spPr>
          <a:xfrm flipV="1">
            <a:off x="3840590" y="4149080"/>
            <a:ext cx="2016234" cy="102922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519067" y="2361859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f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1029910" y="85302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172346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0" grpId="0"/>
      <p:bldP spid="16" grpId="0"/>
      <p:bldP spid="17" grpId="0"/>
      <p:bldP spid="3" grpId="0" build="p"/>
      <p:bldP spid="25" grpId="0"/>
      <p:bldP spid="26" grpId="0"/>
      <p:bldP spid="21" grpId="0"/>
      <p:bldP spid="22" grpId="0"/>
      <p:bldP spid="38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182" y="274811"/>
            <a:ext cx="7563546" cy="113796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Pravidelný šestiúhelník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5311083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3217913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C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995937" y="5263252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31979" y="5124563"/>
            <a:ext cx="651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B050"/>
                </a:solidFill>
              </a:rPr>
              <a:t>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205193" y="4433921"/>
            <a:ext cx="242389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obvod:    o = </a:t>
            </a:r>
            <a:r>
              <a:rPr lang="cs-CZ" sz="5400" dirty="0">
                <a:solidFill>
                  <a:srgbClr val="FF0000"/>
                </a:solidFill>
              </a:rPr>
              <a:t>6</a:t>
            </a:r>
            <a:r>
              <a:rPr lang="cs-CZ" sz="5400" dirty="0" smtClean="0">
                <a:solidFill>
                  <a:srgbClr val="FF0000"/>
                </a:solidFill>
              </a:rPr>
              <a:t>. </a:t>
            </a:r>
            <a:r>
              <a:rPr lang="cs-CZ" sz="54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3995937" y="126876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935597" y="126876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6">
                    <a:lumMod val="50000"/>
                  </a:schemeClr>
                </a:solidFill>
              </a:rPr>
              <a:t>E</a:t>
            </a:r>
            <a:endParaRPr lang="cs-CZ" sz="4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717105" y="1955741"/>
            <a:ext cx="3926904" cy="3355343"/>
          </a:xfrm>
          <a:prstGeom prst="hexagon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9032" y="3243598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6">
                    <a:lumMod val="50000"/>
                  </a:schemeClr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91729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0" grpId="0"/>
      <p:bldP spid="3" grpId="0" build="p"/>
      <p:bldP spid="25" grpId="0"/>
      <p:bldP spid="21" grpId="0"/>
      <p:bldP spid="5" grpId="0" animBg="1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412776"/>
            <a:ext cx="4474840" cy="9647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39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244</Words>
  <Application>Microsoft Office PowerPoint</Application>
  <PresentationFormat>Předvádění na obrazovce (4:3)</PresentationFormat>
  <Paragraphs>88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Obvod mnohoúhelníku</vt:lpstr>
      <vt:lpstr>Trojúhelník</vt:lpstr>
      <vt:lpstr>Rovnostranný trojúhelník </vt:lpstr>
      <vt:lpstr>Čtyřúhelník</vt:lpstr>
      <vt:lpstr>Pravidelný čtyřúhelník-</vt:lpstr>
      <vt:lpstr>Pětiúhelník</vt:lpstr>
      <vt:lpstr>Pravidelný pětiúhelník</vt:lpstr>
      <vt:lpstr>Šestiúhelník</vt:lpstr>
      <vt:lpstr>Pravidelný šestiúhelník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23</cp:revision>
  <dcterms:created xsi:type="dcterms:W3CDTF">2012-11-16T18:39:16Z</dcterms:created>
  <dcterms:modified xsi:type="dcterms:W3CDTF">2013-01-20T15:01:31Z</dcterms:modified>
</cp:coreProperties>
</file>