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70" r:id="rId5"/>
    <p:sldId id="272" r:id="rId6"/>
    <p:sldId id="273" r:id="rId7"/>
    <p:sldId id="271" r:id="rId8"/>
    <p:sldId id="258" r:id="rId9"/>
    <p:sldId id="27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VY_32_INOVACE_6B_17_Dělení dvojciferným dělitelem II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/>
            <a:t>Název školy:    </a:t>
          </a:r>
          <a:r>
            <a:rPr lang="cs-CZ" sz="1400" dirty="0" smtClean="0"/>
            <a:t>Základní škola a Mateřská škola, Police nad Metují, okres Náchod</a:t>
          </a:r>
          <a:endParaRPr lang="cs-CZ" sz="1400" dirty="0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D1AD8948-93DD-4AF2-9E43-1E3450032350}" type="pres">
      <dgm:prSet presAssocID="{FBBFC3EA-9D9D-4F3A-BEA6-9C2C0E46BF20}" presName="vertSpace2" presStyleLbl="node1" presStyleIdx="0" presStyleCnt="5"/>
      <dgm:spPr/>
    </dgm:pt>
    <dgm:pt modelId="{BF05E07E-3D16-448A-8E12-1173D74580FF}" type="pres">
      <dgm:prSet presAssocID="{FBBFC3EA-9D9D-4F3A-BEA6-9C2C0E46BF20}" presName="circle2" presStyleLbl="node1" presStyleIdx="1" presStyleCnt="5"/>
      <dgm:spPr/>
    </dgm:pt>
    <dgm:pt modelId="{E6A72E58-F241-49ED-BDAB-39235E7E31DD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CCAA26A9-245B-48E7-82A9-2A15D992E343}" type="pres">
      <dgm:prSet presAssocID="{019433A1-1324-4DE1-9E6F-32B851095F74}" presName="vertSpace3" presStyleLbl="node1" presStyleIdx="1" presStyleCnt="5"/>
      <dgm:spPr/>
    </dgm:pt>
    <dgm:pt modelId="{D9E28193-46C0-4126-873C-9B6881150D3C}" type="pres">
      <dgm:prSet presAssocID="{019433A1-1324-4DE1-9E6F-32B851095F74}" presName="circle3" presStyleLbl="node1" presStyleIdx="2" presStyleCnt="5"/>
      <dgm:spPr/>
    </dgm:pt>
    <dgm:pt modelId="{6A01105D-91AE-4302-BF9E-C66C41610216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64FC488C-55CE-43D1-B347-ECF4756DDA1E}" type="pres">
      <dgm:prSet presAssocID="{C73C7642-F245-4585-8F88-243F9FAEF6CA}" presName="vertSpace4" presStyleLbl="node1" presStyleIdx="2" presStyleCnt="5"/>
      <dgm:spPr/>
    </dgm:pt>
    <dgm:pt modelId="{E72EBF28-BDFA-46F5-AFCE-126409D56157}" type="pres">
      <dgm:prSet presAssocID="{C73C7642-F245-4585-8F88-243F9FAEF6CA}" presName="circle4" presStyleLbl="node1" presStyleIdx="3" presStyleCnt="5"/>
      <dgm:spPr/>
    </dgm:pt>
    <dgm:pt modelId="{5566CE42-C5F3-4C4B-B39F-CDCE65D4EB57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3F9C6F41-F2AC-46D0-8E0C-3F03B50A787B}" type="pres">
      <dgm:prSet presAssocID="{EBC41103-E2E5-4D48-9B4B-425520D3D098}" presName="vertSpace5" presStyleLbl="node1" presStyleIdx="3" presStyleCnt="5"/>
      <dgm:spPr/>
    </dgm:pt>
    <dgm:pt modelId="{0BAF43C1-B1E0-4552-BB8A-AD75014035F3}" type="pres">
      <dgm:prSet presAssocID="{EBC41103-E2E5-4D48-9B4B-425520D3D098}" presName="circle5" presStyleLbl="node1" presStyleIdx="4" presStyleCnt="5"/>
      <dgm:spPr/>
    </dgm:pt>
    <dgm:pt modelId="{265E5898-1B56-48F8-85D9-2B7EB715FE27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37D4C-751E-4119-BD52-EA719B8FA2CB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93A9A1-57AB-40CA-A9FB-75DA7B2BBDCD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24C4C6-D3A6-44C7-B3E5-DF632335AED1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E8E58-72EE-4CA9-86B2-7D6869FDACD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345A8E-659F-4E57-B8E0-6782B4F78938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D40C4EC-6187-48AE-A38F-382B00489919}" type="presOf" srcId="{FBBFC3EA-9D9D-4F3A-BEA6-9C2C0E46BF20}" destId="{1D437D4C-751E-4119-BD52-EA719B8FA2CB}" srcOrd="1" destOrd="0" presId="urn:microsoft.com/office/officeart/2005/8/layout/target3"/>
    <dgm:cxn modelId="{7B54196B-325F-4E31-9BB3-0CE48E54723C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2F0EEEF-AD89-4269-A991-2BCBA10DB41E}" type="presOf" srcId="{EBC41103-E2E5-4D48-9B4B-425520D3D098}" destId="{C0BE8E58-72EE-4CA9-86B2-7D6869FDACDD}" srcOrd="1" destOrd="0" presId="urn:microsoft.com/office/officeart/2005/8/layout/target3"/>
    <dgm:cxn modelId="{602FA726-8C04-45DB-AD5F-CDE8E911D032}" type="presOf" srcId="{019433A1-1324-4DE1-9E6F-32B851095F74}" destId="{C093A9A1-57AB-40CA-A9FB-75DA7B2BBDCD}" srcOrd="1" destOrd="0" presId="urn:microsoft.com/office/officeart/2005/8/layout/target3"/>
    <dgm:cxn modelId="{8458B413-0BB0-4573-BC25-857136C23311}" type="presOf" srcId="{FBBFC3EA-9D9D-4F3A-BEA6-9C2C0E46BF20}" destId="{E6A72E58-F241-49ED-BDAB-39235E7E31DD}" srcOrd="0" destOrd="0" presId="urn:microsoft.com/office/officeart/2005/8/layout/target3"/>
    <dgm:cxn modelId="{07DDBF64-B452-4FE8-8EF0-7435E306AD32}" type="presOf" srcId="{EBC41103-E2E5-4D48-9B4B-425520D3D098}" destId="{265E5898-1B56-48F8-85D9-2B7EB715FE27}" srcOrd="0" destOrd="0" presId="urn:microsoft.com/office/officeart/2005/8/layout/target3"/>
    <dgm:cxn modelId="{8C565B84-E49E-4232-8465-6F2D0A1FEFE6}" type="presOf" srcId="{C73C7642-F245-4585-8F88-243F9FAEF6CA}" destId="{5566CE42-C5F3-4C4B-B39F-CDCE65D4EB57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53A94B0-8D59-4D59-8358-0FF5BF931DA6}" type="presOf" srcId="{C73C7642-F245-4585-8F88-243F9FAEF6CA}" destId="{2D24C4C6-D3A6-44C7-B3E5-DF632335AED1}" srcOrd="1" destOrd="0" presId="urn:microsoft.com/office/officeart/2005/8/layout/target3"/>
    <dgm:cxn modelId="{4E98D88E-9FDB-49A4-8331-FF9383A9F840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2CBC3E1-8C56-49B4-80D5-C4B919F20D2A}" type="presOf" srcId="{019433A1-1324-4DE1-9E6F-32B851095F74}" destId="{6A01105D-91AE-4302-BF9E-C66C41610216}" srcOrd="0" destOrd="0" presId="urn:microsoft.com/office/officeart/2005/8/layout/target3"/>
    <dgm:cxn modelId="{8AB53DFB-9674-4CC0-A7DE-6A2077F48C73}" type="presParOf" srcId="{71045F8C-00FA-488E-A7BD-E2E6753D979D}" destId="{3577EC6B-C980-4F34-8C69-4365E7B8FC8C}" srcOrd="0" destOrd="0" presId="urn:microsoft.com/office/officeart/2005/8/layout/target3"/>
    <dgm:cxn modelId="{77523AA4-AACC-4C3A-BE7E-102A96C29CF3}" type="presParOf" srcId="{71045F8C-00FA-488E-A7BD-E2E6753D979D}" destId="{6940EB87-DC1D-4BC3-9408-9AC2E1FFC039}" srcOrd="1" destOrd="0" presId="urn:microsoft.com/office/officeart/2005/8/layout/target3"/>
    <dgm:cxn modelId="{29759E6A-70E8-4C4E-862C-022BCD083917}" type="presParOf" srcId="{71045F8C-00FA-488E-A7BD-E2E6753D979D}" destId="{BC35EE03-4121-4EF9-923D-7CB6D30D358D}" srcOrd="2" destOrd="0" presId="urn:microsoft.com/office/officeart/2005/8/layout/target3"/>
    <dgm:cxn modelId="{FD988C2B-5EC0-4682-B10E-4D892220FFE1}" type="presParOf" srcId="{71045F8C-00FA-488E-A7BD-E2E6753D979D}" destId="{D1AD8948-93DD-4AF2-9E43-1E3450032350}" srcOrd="3" destOrd="0" presId="urn:microsoft.com/office/officeart/2005/8/layout/target3"/>
    <dgm:cxn modelId="{ACD19272-523F-4451-9424-920849205CEB}" type="presParOf" srcId="{71045F8C-00FA-488E-A7BD-E2E6753D979D}" destId="{BF05E07E-3D16-448A-8E12-1173D74580FF}" srcOrd="4" destOrd="0" presId="urn:microsoft.com/office/officeart/2005/8/layout/target3"/>
    <dgm:cxn modelId="{39C2849C-9FA8-4993-81C9-354DB244957E}" type="presParOf" srcId="{71045F8C-00FA-488E-A7BD-E2E6753D979D}" destId="{E6A72E58-F241-49ED-BDAB-39235E7E31DD}" srcOrd="5" destOrd="0" presId="urn:microsoft.com/office/officeart/2005/8/layout/target3"/>
    <dgm:cxn modelId="{66A3BEC8-FC8A-4CE2-B40F-7203E46AF3E3}" type="presParOf" srcId="{71045F8C-00FA-488E-A7BD-E2E6753D979D}" destId="{CCAA26A9-245B-48E7-82A9-2A15D992E343}" srcOrd="6" destOrd="0" presId="urn:microsoft.com/office/officeart/2005/8/layout/target3"/>
    <dgm:cxn modelId="{C0F6C01E-AD7F-4E45-9794-EB6E7682F47C}" type="presParOf" srcId="{71045F8C-00FA-488E-A7BD-E2E6753D979D}" destId="{D9E28193-46C0-4126-873C-9B6881150D3C}" srcOrd="7" destOrd="0" presId="urn:microsoft.com/office/officeart/2005/8/layout/target3"/>
    <dgm:cxn modelId="{90CDF7C0-29A5-425C-BDD5-DFBA6DD91636}" type="presParOf" srcId="{71045F8C-00FA-488E-A7BD-E2E6753D979D}" destId="{6A01105D-91AE-4302-BF9E-C66C41610216}" srcOrd="8" destOrd="0" presId="urn:microsoft.com/office/officeart/2005/8/layout/target3"/>
    <dgm:cxn modelId="{8B8F13BB-4C13-433F-92A6-DF0F9DD7A306}" type="presParOf" srcId="{71045F8C-00FA-488E-A7BD-E2E6753D979D}" destId="{64FC488C-55CE-43D1-B347-ECF4756DDA1E}" srcOrd="9" destOrd="0" presId="urn:microsoft.com/office/officeart/2005/8/layout/target3"/>
    <dgm:cxn modelId="{05549AB5-0772-4E15-80F3-0AB21B047AAC}" type="presParOf" srcId="{71045F8C-00FA-488E-A7BD-E2E6753D979D}" destId="{E72EBF28-BDFA-46F5-AFCE-126409D56157}" srcOrd="10" destOrd="0" presId="urn:microsoft.com/office/officeart/2005/8/layout/target3"/>
    <dgm:cxn modelId="{460C1041-0D7E-4619-9D38-D9602596F9AA}" type="presParOf" srcId="{71045F8C-00FA-488E-A7BD-E2E6753D979D}" destId="{5566CE42-C5F3-4C4B-B39F-CDCE65D4EB57}" srcOrd="11" destOrd="0" presId="urn:microsoft.com/office/officeart/2005/8/layout/target3"/>
    <dgm:cxn modelId="{E2580F88-5CE2-4829-B377-8C155616C123}" type="presParOf" srcId="{71045F8C-00FA-488E-A7BD-E2E6753D979D}" destId="{3F9C6F41-F2AC-46D0-8E0C-3F03B50A787B}" srcOrd="12" destOrd="0" presId="urn:microsoft.com/office/officeart/2005/8/layout/target3"/>
    <dgm:cxn modelId="{D216523A-D743-42AB-BABB-C84F217EEA7B}" type="presParOf" srcId="{71045F8C-00FA-488E-A7BD-E2E6753D979D}" destId="{0BAF43C1-B1E0-4552-BB8A-AD75014035F3}" srcOrd="13" destOrd="0" presId="urn:microsoft.com/office/officeart/2005/8/layout/target3"/>
    <dgm:cxn modelId="{D3D77135-BB51-422D-BE73-C24F0A0E767B}" type="presParOf" srcId="{71045F8C-00FA-488E-A7BD-E2E6753D979D}" destId="{265E5898-1B56-48F8-85D9-2B7EB715FE27}" srcOrd="14" destOrd="0" presId="urn:microsoft.com/office/officeart/2005/8/layout/target3"/>
    <dgm:cxn modelId="{E8DDC8D7-D1CA-4BD2-86FB-E358AEA91504}" type="presParOf" srcId="{71045F8C-00FA-488E-A7BD-E2E6753D979D}" destId="{4D19AB04-24FA-40C2-B203-52AE3D15E171}" srcOrd="15" destOrd="0" presId="urn:microsoft.com/office/officeart/2005/8/layout/target3"/>
    <dgm:cxn modelId="{DFE3144E-C796-458E-BF16-7231043A2BFE}" type="presParOf" srcId="{71045F8C-00FA-488E-A7BD-E2E6753D979D}" destId="{1D437D4C-751E-4119-BD52-EA719B8FA2CB}" srcOrd="16" destOrd="0" presId="urn:microsoft.com/office/officeart/2005/8/layout/target3"/>
    <dgm:cxn modelId="{90E2E2E1-5497-4A3C-ACC6-E6B068DC6491}" type="presParOf" srcId="{71045F8C-00FA-488E-A7BD-E2E6753D979D}" destId="{C093A9A1-57AB-40CA-A9FB-75DA7B2BBDCD}" srcOrd="17" destOrd="0" presId="urn:microsoft.com/office/officeart/2005/8/layout/target3"/>
    <dgm:cxn modelId="{CC5148F5-2C8E-49E3-8C89-FC631C7537F0}" type="presParOf" srcId="{71045F8C-00FA-488E-A7BD-E2E6753D979D}" destId="{2D24C4C6-D3A6-44C7-B3E5-DF632335AED1}" srcOrd="18" destOrd="0" presId="urn:microsoft.com/office/officeart/2005/8/layout/target3"/>
    <dgm:cxn modelId="{3E5E0571-2D7F-41E5-80FD-26FA8EC70443}" type="presParOf" srcId="{71045F8C-00FA-488E-A7BD-E2E6753D979D}" destId="{C0BE8E58-72EE-4CA9-86B2-7D6869FDACD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960440" cy="3960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980220" y="0"/>
          <a:ext cx="6228691" cy="3960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školy:    </a:t>
          </a:r>
          <a:r>
            <a:rPr lang="cs-CZ" sz="1400" kern="1200" dirty="0" smtClean="0"/>
            <a:t>Základní škola a Mateřská škola, Police nad Metují, okres Náchod</a:t>
          </a:r>
          <a:endParaRPr lang="cs-CZ" sz="1400" kern="1200" dirty="0"/>
        </a:p>
      </dsp:txBody>
      <dsp:txXfrm>
        <a:off x="1980220" y="0"/>
        <a:ext cx="6228691" cy="633670"/>
      </dsp:txXfrm>
    </dsp:sp>
    <dsp:sp modelId="{BF05E07E-3D16-448A-8E12-1173D74580FF}">
      <dsp:nvSpPr>
        <dsp:cNvPr id="0" name=""/>
        <dsp:cNvSpPr/>
      </dsp:nvSpPr>
      <dsp:spPr>
        <a:xfrm>
          <a:off x="415846" y="633670"/>
          <a:ext cx="3128747" cy="31287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A72E58-F241-49ED-BDAB-39235E7E31DD}">
      <dsp:nvSpPr>
        <dsp:cNvPr id="0" name=""/>
        <dsp:cNvSpPr/>
      </dsp:nvSpPr>
      <dsp:spPr>
        <a:xfrm>
          <a:off x="1980220" y="633670"/>
          <a:ext cx="6228691" cy="31287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Kateřina Nekvindová</a:t>
          </a:r>
          <a:endParaRPr lang="cs-CZ" sz="1800" kern="1200" dirty="0"/>
        </a:p>
      </dsp:txBody>
      <dsp:txXfrm>
        <a:off x="1980220" y="633670"/>
        <a:ext cx="6228691" cy="633670"/>
      </dsp:txXfrm>
    </dsp:sp>
    <dsp:sp modelId="{D9E28193-46C0-4126-873C-9B6881150D3C}">
      <dsp:nvSpPr>
        <dsp:cNvPr id="0" name=""/>
        <dsp:cNvSpPr/>
      </dsp:nvSpPr>
      <dsp:spPr>
        <a:xfrm>
          <a:off x="831692" y="1267340"/>
          <a:ext cx="2297055" cy="22970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01105D-91AE-4302-BF9E-C66C41610216}">
      <dsp:nvSpPr>
        <dsp:cNvPr id="0" name=""/>
        <dsp:cNvSpPr/>
      </dsp:nvSpPr>
      <dsp:spPr>
        <a:xfrm>
          <a:off x="1980220" y="1267340"/>
          <a:ext cx="6228691" cy="22970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VY_32_INOVACE_6B_17_Dělení dvojciferným dělitelem II</a:t>
          </a:r>
          <a:endParaRPr lang="cs-CZ" sz="1800" kern="1200" dirty="0"/>
        </a:p>
      </dsp:txBody>
      <dsp:txXfrm>
        <a:off x="1980220" y="1267340"/>
        <a:ext cx="6228691" cy="633670"/>
      </dsp:txXfrm>
    </dsp:sp>
    <dsp:sp modelId="{E72EBF28-BDFA-46F5-AFCE-126409D56157}">
      <dsp:nvSpPr>
        <dsp:cNvPr id="0" name=""/>
        <dsp:cNvSpPr/>
      </dsp:nvSpPr>
      <dsp:spPr>
        <a:xfrm>
          <a:off x="1247538" y="1901011"/>
          <a:ext cx="1465362" cy="14653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66CE42-C5F3-4C4B-B39F-CDCE65D4EB57}">
      <dsp:nvSpPr>
        <dsp:cNvPr id="0" name=""/>
        <dsp:cNvSpPr/>
      </dsp:nvSpPr>
      <dsp:spPr>
        <a:xfrm>
          <a:off x="1980220" y="1901011"/>
          <a:ext cx="6228691" cy="14653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Matematika 5. ročník</a:t>
          </a:r>
          <a:endParaRPr lang="cs-CZ" sz="1800" kern="1200" dirty="0"/>
        </a:p>
      </dsp:txBody>
      <dsp:txXfrm>
        <a:off x="1980220" y="1901011"/>
        <a:ext cx="6228691" cy="633670"/>
      </dsp:txXfrm>
    </dsp:sp>
    <dsp:sp modelId="{0BAF43C1-B1E0-4552-BB8A-AD75014035F3}">
      <dsp:nvSpPr>
        <dsp:cNvPr id="0" name=""/>
        <dsp:cNvSpPr/>
      </dsp:nvSpPr>
      <dsp:spPr>
        <a:xfrm>
          <a:off x="1663384" y="2534681"/>
          <a:ext cx="633670" cy="633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5E5898-1B56-48F8-85D9-2B7EB715FE27}">
      <dsp:nvSpPr>
        <dsp:cNvPr id="0" name=""/>
        <dsp:cNvSpPr/>
      </dsp:nvSpPr>
      <dsp:spPr>
        <a:xfrm>
          <a:off x="1980220" y="2534681"/>
          <a:ext cx="6228691" cy="633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1980220" y="2534681"/>
        <a:ext cx="6228691" cy="63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356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4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640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35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91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315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863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51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413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68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0989842"/>
              </p:ext>
            </p:extLst>
          </p:nvPr>
        </p:nvGraphicFramePr>
        <p:xfrm>
          <a:off x="611560" y="1772816"/>
          <a:ext cx="820891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158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slovní úlohy a příklady k procvičování nově probírané látky. Zde se nabízí větší množství příkladů na procvičení a dobré osvojení způsobu řešení. Slovní úlohy pomáhají k rozvoji myšlení a orientaci v textu, nejdříve je nutno zadání porozumět, potom lze příklady </a:t>
            </a:r>
            <a:r>
              <a:rPr lang="cs-CZ" dirty="0"/>
              <a:t>řešit </a:t>
            </a:r>
            <a:r>
              <a:rPr lang="cs-CZ" dirty="0" smtClean="0"/>
              <a:t>interaktivně. Kontrola výsledků řešení pomáhá ke správnému  upevnění.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9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348880"/>
            <a:ext cx="7772400" cy="1470025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0066"/>
                </a:solidFill>
              </a:rPr>
              <a:t>Dělení dvojciferným dělitelem II</a:t>
            </a:r>
            <a:r>
              <a:rPr lang="cs-CZ" sz="7200" dirty="0">
                <a:solidFill>
                  <a:srgbClr val="CC0066"/>
                </a:solidFill>
              </a:rPr>
              <a:t/>
            </a:r>
            <a:br>
              <a:rPr lang="cs-CZ" sz="7200" dirty="0">
                <a:solidFill>
                  <a:srgbClr val="CC0066"/>
                </a:solidFill>
              </a:rPr>
            </a:br>
            <a:r>
              <a:rPr lang="cs-CZ" sz="6000" dirty="0" smtClean="0">
                <a:solidFill>
                  <a:srgbClr val="CC0066"/>
                </a:solidFill>
              </a:rPr>
              <a:t>(slovní úlohy)</a:t>
            </a:r>
            <a:endParaRPr lang="cs-CZ" sz="6000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06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1"/>
            <a:ext cx="8229600" cy="136815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rgbClr val="7030A0"/>
                </a:solidFill>
              </a:rPr>
              <a:t>V ovocném sadě měl sadař 884 jabloní vysázených v 34 řadách. 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7030A0"/>
                </a:solidFill>
              </a:rPr>
              <a:t>Kolik jabloní bylo v jedné řadě?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068959"/>
            <a:ext cx="67687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884 : 34 = 26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err="1">
                <a:solidFill>
                  <a:srgbClr val="FF0000"/>
                </a:solidFill>
              </a:rPr>
              <a:t>z</a:t>
            </a:r>
            <a:r>
              <a:rPr lang="cs-CZ" sz="4000" dirty="0" err="1" smtClean="0">
                <a:solidFill>
                  <a:srgbClr val="FF0000"/>
                </a:solidFill>
              </a:rPr>
              <a:t>k</a:t>
            </a:r>
            <a:r>
              <a:rPr lang="cs-CZ" sz="4000" dirty="0" smtClean="0">
                <a:solidFill>
                  <a:srgbClr val="FF0000"/>
                </a:solidFill>
              </a:rPr>
              <a:t>: 26 . 24 = 884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V jedné řadě bylo 16 jabloní.</a:t>
            </a:r>
          </a:p>
        </p:txBody>
      </p:sp>
    </p:spTree>
    <p:extLst>
      <p:ext uri="{BB962C8B-B14F-4D97-AF65-F5344CB8AC3E}">
        <p14:creationId xmlns:p14="http://schemas.microsoft.com/office/powerpoint/2010/main" val="76067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1"/>
            <a:ext cx="8676456" cy="216023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Zemědělec vypěstoval 3 tuny brambor. Prodával je v pytlích po 25kg.</a:t>
            </a:r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Do kolika </a:t>
            </a:r>
            <a:r>
              <a:rPr lang="cs-CZ" sz="3600" dirty="0">
                <a:solidFill>
                  <a:srgbClr val="7030A0"/>
                </a:solidFill>
              </a:rPr>
              <a:t>pytlů rozvážil celou svoji </a:t>
            </a:r>
            <a:r>
              <a:rPr lang="cs-CZ" sz="3600" dirty="0" smtClean="0">
                <a:solidFill>
                  <a:srgbClr val="7030A0"/>
                </a:solidFill>
              </a:rPr>
              <a:t>úrodu?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3140968"/>
            <a:ext cx="73448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3 t = 3 000kg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3000:25 = 120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Celou úrodu rozdělil do 120 pytlů.</a:t>
            </a:r>
          </a:p>
        </p:txBody>
      </p:sp>
    </p:spTree>
    <p:extLst>
      <p:ext uri="{BB962C8B-B14F-4D97-AF65-F5344CB8AC3E}">
        <p14:creationId xmlns:p14="http://schemas.microsoft.com/office/powerpoint/2010/main" val="13223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1620" y="548680"/>
            <a:ext cx="6552728" cy="216023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Za letní prázdniny najezdil Frantík na kole 1550 kilometrů. </a:t>
            </a:r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Kolik ujel  průměrně každý den?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3117822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Letní prázdniny…. 31 . 2 = 62 dní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Za den………….1550 : 62 = 25 km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Frantík ujel průměrně 25 km za den.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16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676456" cy="338437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V restauraci měl majitel 24 stolů a u každého z nich 8 židlí.  Na oslavě si hosté přáli sedět po dvanácti u každého stolu. </a:t>
            </a:r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Kolik těchto větších stolů musel majitel připravit, jestliže celkový počet židlí zachoval?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4005064"/>
            <a:ext cx="70567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Celkem židlí…  24 . 8 = 192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Počet stolů……192 : 12 = 16</a:t>
            </a:r>
          </a:p>
          <a:p>
            <a:r>
              <a:rPr lang="cs-CZ" sz="4000" dirty="0">
                <a:solidFill>
                  <a:srgbClr val="FF0000"/>
                </a:solidFill>
              </a:rPr>
              <a:t>M</a:t>
            </a:r>
            <a:r>
              <a:rPr lang="cs-CZ" sz="4000" dirty="0" smtClean="0">
                <a:solidFill>
                  <a:srgbClr val="FF0000"/>
                </a:solidFill>
              </a:rPr>
              <a:t>ajitel připravil 16 větších stolů.</a:t>
            </a:r>
          </a:p>
        </p:txBody>
      </p:sp>
    </p:spTree>
    <p:extLst>
      <p:ext uri="{BB962C8B-B14F-4D97-AF65-F5344CB8AC3E}">
        <p14:creationId xmlns:p14="http://schemas.microsoft.com/office/powerpoint/2010/main" val="134331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893912"/>
            <a:ext cx="7920880" cy="52713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Procvičuj:</a:t>
            </a:r>
          </a:p>
          <a:p>
            <a:pPr algn="l"/>
            <a:endParaRPr lang="cs-CZ" sz="6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l"/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10 472 : 28 =</a:t>
            </a:r>
          </a:p>
          <a:p>
            <a:pPr algn="l"/>
            <a:endParaRPr lang="cs-CZ" sz="6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l"/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9 690 : 34 =</a:t>
            </a:r>
          </a:p>
          <a:p>
            <a:pPr algn="l"/>
            <a:endParaRPr lang="cs-CZ" sz="6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l"/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14 104 : 43 =</a:t>
            </a:r>
          </a:p>
          <a:p>
            <a:pPr algn="l"/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5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893912"/>
            <a:ext cx="7920880" cy="52713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6000" dirty="0" smtClean="0">
                <a:solidFill>
                  <a:srgbClr val="FF0000"/>
                </a:solidFill>
              </a:rPr>
              <a:t>Řešení:</a:t>
            </a:r>
          </a:p>
          <a:p>
            <a:pPr algn="l"/>
            <a:endParaRPr lang="cs-CZ" sz="6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l"/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10 472 : 28 = </a:t>
            </a:r>
            <a:r>
              <a:rPr lang="cs-CZ" sz="6000" dirty="0" smtClean="0">
                <a:solidFill>
                  <a:srgbClr val="FF0000"/>
                </a:solidFill>
              </a:rPr>
              <a:t>374</a:t>
            </a:r>
          </a:p>
          <a:p>
            <a:pPr algn="l"/>
            <a:endParaRPr lang="cs-CZ" sz="6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l"/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9 690 : 34 = </a:t>
            </a:r>
            <a:r>
              <a:rPr lang="cs-CZ" sz="6000" dirty="0" smtClean="0">
                <a:solidFill>
                  <a:srgbClr val="FF0000"/>
                </a:solidFill>
              </a:rPr>
              <a:t>285</a:t>
            </a:r>
          </a:p>
          <a:p>
            <a:pPr algn="l"/>
            <a:endParaRPr lang="cs-CZ" sz="6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l"/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14 104 : 43 = </a:t>
            </a:r>
            <a:r>
              <a:rPr lang="cs-CZ" sz="6000" dirty="0" smtClean="0">
                <a:solidFill>
                  <a:srgbClr val="FF0000"/>
                </a:solidFill>
              </a:rPr>
              <a:t>328</a:t>
            </a:r>
          </a:p>
          <a:p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02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95294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08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376</TotalTime>
  <Words>324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Dělení dvojciferným dělitelem II (slovní úlohy)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nekvindovi</dc:creator>
  <cp:lastModifiedBy>nekvindovi</cp:lastModifiedBy>
  <cp:revision>31</cp:revision>
  <dcterms:created xsi:type="dcterms:W3CDTF">2012-11-10T14:51:39Z</dcterms:created>
  <dcterms:modified xsi:type="dcterms:W3CDTF">2013-01-20T15:05:28Z</dcterms:modified>
</cp:coreProperties>
</file>