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1"/>
  </p:notesMasterIdLst>
  <p:sldIdLst>
    <p:sldId id="256" r:id="rId2"/>
    <p:sldId id="265" r:id="rId3"/>
    <p:sldId id="262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2B77D-9D14-4F0C-9EE3-844B9FA865F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7DBAA-A9F4-4F03-B640-C70C27834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558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7DBAA-A9F4-4F03-B640-C70C2783435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671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7DBAA-A9F4-4F03-B640-C70C2783435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3691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7DBAA-A9F4-4F03-B640-C70C2783435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368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13D8A2C-4239-436F-8EDC-C37C8AC4BFB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963AFBF1-EA37-44E3-922A-17781AAE19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30014" y="476672"/>
            <a:ext cx="7772400" cy="1470025"/>
          </a:xfrm>
        </p:spPr>
        <p:txBody>
          <a:bodyPr/>
          <a:lstStyle/>
          <a:p>
            <a:r>
              <a:rPr lang="cs-CZ" dirty="0" smtClean="0"/>
              <a:t> NAŠE SMYSLY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87624" y="2492896"/>
            <a:ext cx="74168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Název školy:  Základní škola Karla Klíče Hostinné</a:t>
            </a:r>
          </a:p>
          <a:p>
            <a:r>
              <a:rPr lang="cs-CZ" sz="2000" b="1" dirty="0"/>
              <a:t>Autor:  Mgr. </a:t>
            </a:r>
            <a:r>
              <a:rPr lang="cs-CZ" sz="2000" b="1" dirty="0" smtClean="0"/>
              <a:t>Soňa Dvořáková</a:t>
            </a:r>
            <a:endParaRPr lang="cs-CZ" sz="2000" b="1" dirty="0"/>
          </a:p>
          <a:p>
            <a:r>
              <a:rPr lang="cs-CZ" sz="2000" b="1" dirty="0"/>
              <a:t>Název:  </a:t>
            </a:r>
            <a:r>
              <a:rPr lang="cs-CZ" sz="2000" b="1" dirty="0" smtClean="0"/>
              <a:t>VY_32_INOVACE_13_B_01_Naše smysly</a:t>
            </a:r>
            <a:endParaRPr lang="cs-CZ" sz="2000" b="1" dirty="0"/>
          </a:p>
          <a:p>
            <a:r>
              <a:rPr lang="cs-CZ" sz="2000" b="1" dirty="0"/>
              <a:t>Téma:   </a:t>
            </a:r>
            <a:r>
              <a:rPr lang="cs-CZ" sz="2000" b="1" dirty="0" smtClean="0"/>
              <a:t>Člověk a příroda</a:t>
            </a:r>
            <a:endParaRPr lang="cs-CZ" sz="2000" b="1" dirty="0"/>
          </a:p>
          <a:p>
            <a:r>
              <a:rPr lang="cs-CZ" sz="2000" b="1" dirty="0"/>
              <a:t>Číslo projektu</a:t>
            </a:r>
            <a:r>
              <a:rPr lang="cs-CZ" sz="2000" b="1" dirty="0" smtClean="0"/>
              <a:t>: CZ.1.07/1.4.00/21.2131</a:t>
            </a:r>
            <a:endParaRPr lang="cs-CZ" sz="2000" b="1" dirty="0"/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653136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477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965276"/>
              </p:ext>
            </p:extLst>
          </p:nvPr>
        </p:nvGraphicFramePr>
        <p:xfrm>
          <a:off x="1259632" y="1412776"/>
          <a:ext cx="6834212" cy="413076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21.1.2012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24.1.2012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Naše smysly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Smysly, jednotlivá ústrojí,</a:t>
                      </a:r>
                      <a:r>
                        <a:rPr lang="cs-CZ" baseline="0" dirty="0" smtClean="0"/>
                        <a:t> části oka, chuťové pohárky, ucho</a:t>
                      </a:r>
                      <a:r>
                        <a:rPr lang="cs-CZ" baseline="0" smtClean="0"/>
                        <a:t>, nos, hmat</a:t>
                      </a:r>
                      <a:endParaRPr lang="cs-CZ" dirty="0" smtClean="0"/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600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Máme 5 smyslů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188" y="2678144"/>
            <a:ext cx="2746648" cy="504055"/>
          </a:xfrm>
        </p:spPr>
        <p:txBody>
          <a:bodyPr>
            <a:normAutofit/>
          </a:bodyPr>
          <a:lstStyle/>
          <a:p>
            <a:r>
              <a:rPr lang="cs-CZ" dirty="0"/>
              <a:t>c</a:t>
            </a:r>
            <a:r>
              <a:rPr lang="cs-CZ" dirty="0" smtClean="0"/>
              <a:t>) Chuť</a:t>
            </a:r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1032" name="Picture 8" descr="C:\Users\Soňa\AppData\Local\Microsoft\Windows\Temporary Internet Files\Content.IE5\PFH52TBR\MC900238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996952"/>
            <a:ext cx="1444028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oňa\AppData\Local\Microsoft\Windows\Temporary Internet Files\Content.IE5\6ZDE8C6Z\MC9002381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53324"/>
            <a:ext cx="144621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oňa\AppData\Local\Microsoft\Windows\Temporary Internet Files\Content.IE5\TAHOCYWG\MC9000281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650" y="1556792"/>
            <a:ext cx="2067708" cy="219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oňa\AppData\Local\Microsoft\Windows\Temporary Internet Files\Content.IE5\6ZDE8C6Z\MC90044173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33013"/>
            <a:ext cx="2451720" cy="24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oňa\AppData\Local\Microsoft\Windows\Temporary Internet Files\Content.IE5\4W3DXUUP\MC900397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1825625" cy="184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411188" y="1412776"/>
            <a:ext cx="2746648" cy="504055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r>
              <a:rPr lang="cs-CZ" dirty="0" smtClean="0"/>
              <a:t>a) Zrak</a:t>
            </a:r>
          </a:p>
          <a:p>
            <a:pPr marL="109728" indent="0">
              <a:buFont typeface="Wingdings 2" pitchFamily="18" charset="2"/>
              <a:buNone/>
            </a:pP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11188" y="2053196"/>
            <a:ext cx="2746648" cy="504055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r>
              <a:rPr lang="cs-CZ" dirty="0"/>
              <a:t>b</a:t>
            </a:r>
            <a:r>
              <a:rPr lang="cs-CZ" dirty="0" smtClean="0"/>
              <a:t>) Sluch</a:t>
            </a:r>
          </a:p>
          <a:p>
            <a:pPr marL="109728" indent="0">
              <a:buFont typeface="Wingdings 2" pitchFamily="18" charset="2"/>
              <a:buNone/>
            </a:pP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11188" y="3321662"/>
            <a:ext cx="2746648" cy="504055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r>
              <a:rPr lang="cs-CZ" dirty="0"/>
              <a:t>d</a:t>
            </a:r>
            <a:r>
              <a:rPr lang="cs-CZ" dirty="0" smtClean="0"/>
              <a:t>) Čich</a:t>
            </a:r>
          </a:p>
          <a:p>
            <a:pPr marL="109728" indent="0">
              <a:buFont typeface="Wingdings 2" pitchFamily="18" charset="2"/>
              <a:buNone/>
            </a:pP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11188" y="3956963"/>
            <a:ext cx="2746648" cy="504055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r>
              <a:rPr lang="cs-CZ" dirty="0"/>
              <a:t>e</a:t>
            </a:r>
            <a:r>
              <a:rPr lang="cs-CZ" dirty="0" smtClean="0"/>
              <a:t>) Hmat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99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91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45" decel="50000">
                                          <p:stCondLst>
                                            <p:cond delay="146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750"/>
                            </p:stCondLst>
                            <p:childTnLst>
                              <p:par>
                                <p:cTn id="4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750"/>
                            </p:stCondLst>
                            <p:childTnLst>
                              <p:par>
                                <p:cTn id="7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7750"/>
                            </p:stCondLst>
                            <p:childTnLst>
                              <p:par>
                                <p:cTn id="10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975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9089" y="1250722"/>
            <a:ext cx="5744603" cy="1143000"/>
          </a:xfrm>
        </p:spPr>
        <p:txBody>
          <a:bodyPr/>
          <a:lstStyle/>
          <a:p>
            <a:r>
              <a:rPr lang="cs-CZ" sz="2800" dirty="0" smtClean="0">
                <a:solidFill>
                  <a:srgbClr val="00B050"/>
                </a:solidFill>
              </a:rPr>
              <a:t>- spojte s obrázkem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Orgánem zraku je </a:t>
            </a:r>
            <a:r>
              <a:rPr lang="cs-CZ" u="sng" dirty="0" smtClean="0"/>
              <a:t>oko</a:t>
            </a:r>
            <a:r>
              <a:rPr lang="cs-CZ" dirty="0" smtClean="0"/>
              <a:t> :</a:t>
            </a:r>
            <a:endParaRPr lang="cs-CZ" u="sng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1) víčko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2) řasy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3) koutky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4) zornice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dirty="0" smtClean="0"/>
              <a:t>5) čočka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" name="Picture 2" descr="C:\Users\Soňa\AppData\Local\Microsoft\Windows\Temporary Internet Files\Content.IE5\6ZDE8C6Z\MP9004067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856" y="2852936"/>
            <a:ext cx="4176463" cy="278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62022" y="2132112"/>
            <a:ext cx="39604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54116" y="6093296"/>
            <a:ext cx="39604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617803" y="5831686"/>
            <a:ext cx="39604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03848" y="5013176"/>
            <a:ext cx="39604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460432" y="3715894"/>
            <a:ext cx="396044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4692110" y="2580958"/>
            <a:ext cx="560028" cy="773668"/>
          </a:xfrm>
          <a:prstGeom prst="line">
            <a:avLst/>
          </a:prstGeom>
          <a:ln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99892" y="5234459"/>
            <a:ext cx="1258174" cy="40327"/>
          </a:xfrm>
          <a:prstGeom prst="line">
            <a:avLst/>
          </a:prstGeom>
          <a:ln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619630" y="4365104"/>
            <a:ext cx="1040414" cy="869355"/>
          </a:xfrm>
          <a:prstGeom prst="line">
            <a:avLst/>
          </a:prstGeom>
          <a:ln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7524328" y="4077072"/>
            <a:ext cx="1134126" cy="432048"/>
          </a:xfrm>
          <a:prstGeom prst="line">
            <a:avLst/>
          </a:prstGeom>
          <a:ln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5252138" y="4365104"/>
            <a:ext cx="692949" cy="1762284"/>
          </a:xfrm>
          <a:prstGeom prst="line">
            <a:avLst/>
          </a:prstGeom>
          <a:ln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372200" y="4509120"/>
            <a:ext cx="1424649" cy="1414110"/>
          </a:xfrm>
          <a:prstGeom prst="line">
            <a:avLst/>
          </a:prstGeom>
          <a:ln>
            <a:solidFill>
              <a:schemeClr val="tx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Nadpis 1"/>
          <p:cNvSpPr txBox="1">
            <a:spLocks/>
          </p:cNvSpPr>
          <p:nvPr/>
        </p:nvSpPr>
        <p:spPr>
          <a:xfrm>
            <a:off x="609600" y="427038"/>
            <a:ext cx="4596916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rtl="0" eaLnBrk="1" latinLnBrk="1" hangingPunct="1">
              <a:spcBef>
                <a:spcPct val="0"/>
              </a:spcBef>
              <a:buNone/>
              <a:defRPr sz="4500" b="1">
                <a:solidFill>
                  <a:schemeClr val="tx2"/>
                </a:solidFill>
                <a:effectLst>
                  <a:outerShdw blurRad="55000" dist="22000" dir="5400000" algn="t" rotWithShape="0">
                    <a:prstClr val="black">
                      <a:alpha val="80000"/>
                    </a:prstClr>
                  </a:outerShdw>
                </a:effectLst>
                <a:latin typeface="+mj-ea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Zrakové ústrojí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75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75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75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750"/>
                            </p:stCondLst>
                            <p:childTnLst>
                              <p:par>
                                <p:cTn id="47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750"/>
                            </p:stCondLst>
                            <p:childTnLst>
                              <p:par>
                                <p:cTn id="52" presetID="21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750"/>
                            </p:stCondLst>
                            <p:childTnLst>
                              <p:par>
                                <p:cTn id="56" presetID="16" presetClass="entr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4" grpId="0" animBg="1"/>
      <p:bldP spid="6" grpId="0" animBg="1"/>
      <p:bldP spid="7" grpId="0" animBg="1"/>
      <p:bldP spid="8" grpId="0" animBg="1"/>
      <p:bldP spid="9" grpId="0" animBg="1"/>
      <p:bldP spid="2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Sluchové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4258816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Orgánem sluchu je </a:t>
            </a:r>
            <a:r>
              <a:rPr lang="cs-CZ" u="sng" dirty="0" smtClean="0"/>
              <a:t>ucho</a:t>
            </a:r>
            <a:r>
              <a:rPr lang="cs-CZ" dirty="0" smtClean="0"/>
              <a:t>:</a:t>
            </a:r>
            <a:endParaRPr lang="cs-CZ" u="sng" dirty="0" smtClean="0"/>
          </a:p>
          <a:p>
            <a:r>
              <a:rPr lang="cs-CZ" dirty="0" smtClean="0"/>
              <a:t>boltec</a:t>
            </a:r>
          </a:p>
          <a:p>
            <a:r>
              <a:rPr lang="cs-CZ" dirty="0"/>
              <a:t>v</a:t>
            </a:r>
            <a:r>
              <a:rPr lang="cs-CZ" dirty="0" smtClean="0"/>
              <a:t>nější ucho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- zvukovod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nitřní ucho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- bubínek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- kladívko, třmínek, </a:t>
            </a:r>
          </a:p>
          <a:p>
            <a:pPr marL="109728" indent="0">
              <a:buNone/>
            </a:pPr>
            <a:r>
              <a:rPr lang="cs-CZ" dirty="0" smtClean="0"/>
              <a:t>	  kovadlinka</a:t>
            </a:r>
          </a:p>
          <a:p>
            <a:pPr marL="109728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925" y="3140968"/>
            <a:ext cx="2757233" cy="2753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Soňa\AppData\Local\Microsoft\Windows\Temporary Internet Files\Content.IE5\PFH52TBR\MC9002812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69390"/>
            <a:ext cx="1178009" cy="17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40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Čichové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3970784" cy="4569371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Orgánem čichu je </a:t>
            </a:r>
            <a:r>
              <a:rPr lang="cs-CZ" u="sng" dirty="0" smtClean="0"/>
              <a:t>nos</a:t>
            </a:r>
            <a:r>
              <a:rPr lang="cs-CZ" dirty="0" smtClean="0"/>
              <a:t>:</a:t>
            </a:r>
            <a:endParaRPr lang="cs-CZ" u="sng" dirty="0" smtClean="0"/>
          </a:p>
          <a:p>
            <a:r>
              <a:rPr lang="cs-CZ" dirty="0"/>
              <a:t>n</a:t>
            </a:r>
            <a:r>
              <a:rPr lang="cs-CZ" dirty="0" smtClean="0"/>
              <a:t>osní dírky</a:t>
            </a:r>
          </a:p>
          <a:p>
            <a:r>
              <a:rPr lang="cs-CZ" dirty="0"/>
              <a:t>n</a:t>
            </a:r>
            <a:r>
              <a:rPr lang="cs-CZ" dirty="0" smtClean="0"/>
              <a:t>osní přepážka</a:t>
            </a:r>
          </a:p>
          <a:p>
            <a:r>
              <a:rPr lang="cs-CZ" dirty="0"/>
              <a:t>n</a:t>
            </a:r>
            <a:r>
              <a:rPr lang="cs-CZ" dirty="0" smtClean="0"/>
              <a:t>osohltan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6" name="Picture 10" descr="C:\Users\Soňa\AppData\Local\Microsoft\Windows\Temporary Internet Files\Content.IE5\TAHOCYWG\MC90043244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0888"/>
            <a:ext cx="3595886" cy="3168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78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3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Chuťové</a:t>
            </a:r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ústrojí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4906888" cy="4641379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Orgánem chuti je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obsahuje </a:t>
            </a:r>
            <a:r>
              <a:rPr lang="cs-CZ" sz="2400" i="1" dirty="0" smtClean="0"/>
              <a:t>chuťové</a:t>
            </a:r>
            <a:r>
              <a:rPr lang="cs-CZ" i="1" dirty="0" smtClean="0"/>
              <a:t> </a:t>
            </a:r>
            <a:r>
              <a:rPr lang="cs-CZ" sz="2400" i="1" dirty="0" smtClean="0"/>
              <a:t>pohárky</a:t>
            </a:r>
          </a:p>
          <a:p>
            <a:pPr marL="109728" indent="0">
              <a:buNone/>
            </a:pPr>
            <a:r>
              <a:rPr lang="cs-CZ" i="1" dirty="0" smtClean="0">
                <a:solidFill>
                  <a:schemeClr val="bg1">
                    <a:lumMod val="50000"/>
                  </a:schemeClr>
                </a:solidFill>
              </a:rPr>
              <a:t>   různé chutě -</a:t>
            </a:r>
          </a:p>
          <a:p>
            <a:pPr marL="109728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hořká …     </a:t>
            </a:r>
          </a:p>
          <a:p>
            <a:pPr marL="109728" indent="0"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kyselá …</a:t>
            </a:r>
          </a:p>
          <a:p>
            <a:pPr marL="109728" indent="0">
              <a:buNone/>
            </a:pPr>
            <a:r>
              <a:rPr lang="cs-CZ" dirty="0">
                <a:solidFill>
                  <a:srgbClr val="00B0F0"/>
                </a:solidFill>
              </a:rPr>
              <a:t>	</a:t>
            </a:r>
            <a:r>
              <a:rPr lang="cs-CZ" dirty="0" smtClean="0">
                <a:solidFill>
                  <a:srgbClr val="00B0F0"/>
                </a:solidFill>
              </a:rPr>
              <a:t>slaná …	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sladká …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18816"/>
            <a:ext cx="2952328" cy="4749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203848" y="2992682"/>
            <a:ext cx="64807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203848" y="3520143"/>
            <a:ext cx="64807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03848" y="4046604"/>
            <a:ext cx="64807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203848" y="4560812"/>
            <a:ext cx="64807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487816" y="14825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hořká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5411" y="609609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sladká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59724" y="337491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kyselá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428230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slaná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814368" y="2821010"/>
            <a:ext cx="665950" cy="60372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814368" y="5464967"/>
            <a:ext cx="665950" cy="60372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8" name="Ovál 17"/>
          <p:cNvSpPr/>
          <p:nvPr/>
        </p:nvSpPr>
        <p:spPr>
          <a:xfrm>
            <a:off x="6814368" y="3744744"/>
            <a:ext cx="665950" cy="60372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9" name="Ovál 18"/>
          <p:cNvSpPr/>
          <p:nvPr/>
        </p:nvSpPr>
        <p:spPr>
          <a:xfrm>
            <a:off x="6814368" y="1365346"/>
            <a:ext cx="665950" cy="60372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546496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Doplňte správné číslo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11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75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750"/>
                            </p:stCondLst>
                            <p:childTnLst>
                              <p:par>
                                <p:cTn id="19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25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25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5" grpId="0"/>
      <p:bldP spid="10" grpId="0"/>
      <p:bldP spid="11" grpId="0"/>
      <p:bldP spid="12" grpId="0"/>
      <p:bldP spid="15" grpId="0" animBg="1"/>
      <p:bldP spid="17" grpId="0" animBg="1"/>
      <p:bldP spid="18" grpId="0" animBg="1"/>
      <p:bldP spid="19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Hmatové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3754760" cy="4569371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Je uložené v kůži:</a:t>
            </a:r>
          </a:p>
          <a:p>
            <a:r>
              <a:rPr lang="cs-CZ" dirty="0"/>
              <a:t>v</a:t>
            </a:r>
            <a:r>
              <a:rPr lang="cs-CZ" dirty="0" smtClean="0"/>
              <a:t>jem tepla</a:t>
            </a:r>
          </a:p>
          <a:p>
            <a:r>
              <a:rPr lang="cs-CZ" dirty="0"/>
              <a:t>v</a:t>
            </a:r>
            <a:r>
              <a:rPr lang="cs-CZ" dirty="0" smtClean="0"/>
              <a:t>jem chladu</a:t>
            </a:r>
          </a:p>
          <a:p>
            <a:r>
              <a:rPr lang="cs-CZ" dirty="0"/>
              <a:t>v</a:t>
            </a:r>
            <a:r>
              <a:rPr lang="cs-CZ" dirty="0" smtClean="0"/>
              <a:t>jem bolesti</a:t>
            </a:r>
          </a:p>
          <a:p>
            <a:r>
              <a:rPr lang="cs-CZ" dirty="0"/>
              <a:t>v</a:t>
            </a:r>
            <a:r>
              <a:rPr lang="cs-CZ" dirty="0" smtClean="0"/>
              <a:t>jem tlaku</a:t>
            </a:r>
            <a:endParaRPr lang="cs-CZ" dirty="0"/>
          </a:p>
        </p:txBody>
      </p:sp>
      <p:pic>
        <p:nvPicPr>
          <p:cNvPr id="6153" name="Picture 9" descr="C:\Users\Soňa\AppData\Local\Microsoft\Windows\Temporary Internet Files\Content.IE5\PFH52TBR\MP9004312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44824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oňa\AppData\Local\Microsoft\Windows\Temporary Internet Files\Content.IE5\4W3DXUUP\MC9004403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7258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61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51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789040"/>
            <a:ext cx="8003232" cy="233712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496218"/>
              </p:ext>
            </p:extLst>
          </p:nvPr>
        </p:nvGraphicFramePr>
        <p:xfrm>
          <a:off x="899592" y="1844824"/>
          <a:ext cx="7358063" cy="155441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358063"/>
              </a:tblGrid>
              <a:tr h="36567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8848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baseline="0" dirty="0" smtClean="0"/>
                        <a:t>         Tato výkladová prezentace seznamuje žáky 2. ročníku s lidskými smysly. Žáci poznávají jednotlivá ústrojí. Ve dvou praktických činnostech přiřazují části oka a určují chuťová centra jazyka. Prezentace obsahuje animace. </a:t>
                      </a:r>
                      <a:endParaRPr lang="cs-CZ" sz="1800" dirty="0" smtClean="0"/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024023"/>
              </p:ext>
            </p:extLst>
          </p:nvPr>
        </p:nvGraphicFramePr>
        <p:xfrm>
          <a:off x="899592" y="3717032"/>
          <a:ext cx="7358063" cy="83265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358063"/>
              </a:tblGrid>
              <a:tr h="32005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46689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</a:t>
                      </a:r>
                      <a:r>
                        <a:rPr lang="cs-CZ" sz="1800" baseline="0" dirty="0"/>
                        <a:t> </a:t>
                      </a:r>
                      <a:r>
                        <a:rPr lang="cs-CZ" sz="1800" baseline="0" dirty="0" smtClean="0"/>
                        <a:t>– 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smtClean="0">
                          <a:hlinkClick r:id="rId2"/>
                        </a:rPr>
                        <a:t>http://office.microsoft.com/cs-cz/images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377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492</TotalTime>
  <Words>240</Words>
  <Application>Microsoft Office PowerPoint</Application>
  <PresentationFormat>Předvádění na obrazovce (4:3)</PresentationFormat>
  <Paragraphs>90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Silk</vt:lpstr>
      <vt:lpstr> NAŠE SMYSLY</vt:lpstr>
      <vt:lpstr>Prezentace aplikace PowerPoint</vt:lpstr>
      <vt:lpstr>Máme 5 smyslů</vt:lpstr>
      <vt:lpstr>- spojte s obrázkem</vt:lpstr>
      <vt:lpstr>Sluchové ústrojí</vt:lpstr>
      <vt:lpstr>Čichové ústrojí</vt:lpstr>
      <vt:lpstr>Chuťové ústrojí</vt:lpstr>
      <vt:lpstr>Hmatové ústrojí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SMYSLY</dc:title>
  <dc:creator>Soňa</dc:creator>
  <cp:lastModifiedBy>pc</cp:lastModifiedBy>
  <cp:revision>49</cp:revision>
  <dcterms:created xsi:type="dcterms:W3CDTF">2012-01-22T11:26:15Z</dcterms:created>
  <dcterms:modified xsi:type="dcterms:W3CDTF">2012-03-15T17:15:07Z</dcterms:modified>
</cp:coreProperties>
</file>