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65" r:id="rId3"/>
    <p:sldId id="256" r:id="rId4"/>
    <p:sldId id="273" r:id="rId5"/>
    <p:sldId id="274" r:id="rId6"/>
    <p:sldId id="275" r:id="rId7"/>
    <p:sldId id="276" r:id="rId8"/>
    <p:sldId id="277" r:id="rId9"/>
    <p:sldId id="278" r:id="rId10"/>
    <p:sldId id="280" r:id="rId11"/>
    <p:sldId id="281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400" dirty="0"/>
            <a:t>Název školy:    </a:t>
          </a:r>
          <a:r>
            <a:rPr lang="cs-CZ" sz="1400" dirty="0" smtClean="0"/>
            <a:t>Základní škola a Mateřská škola, Police nad Metují, okres Náchod</a:t>
          </a:r>
          <a:endParaRPr lang="cs-CZ" sz="14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VY_32_INOVACE_6B_19_Rovnoběžníky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21D03142-9A9E-4890-B1C2-CA2CCAA5713B}" type="pres">
      <dgm:prSet presAssocID="{FBBFC3EA-9D9D-4F3A-BEA6-9C2C0E46BF20}" presName="vertSpace2" presStyleLbl="node1" presStyleIdx="0" presStyleCnt="6"/>
      <dgm:spPr/>
    </dgm:pt>
    <dgm:pt modelId="{25B2659D-D182-4ACC-8ED4-23228857A065}" type="pres">
      <dgm:prSet presAssocID="{FBBFC3EA-9D9D-4F3A-BEA6-9C2C0E46BF20}" presName="circle2" presStyleLbl="node1" presStyleIdx="1" presStyleCnt="6"/>
      <dgm:spPr/>
    </dgm:pt>
    <dgm:pt modelId="{D9E968E0-643A-4C73-9F9E-834ADA0FAA76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2A4C74B5-86DE-448B-8CD5-E70AF22356A2}" type="pres">
      <dgm:prSet presAssocID="{019433A1-1324-4DE1-9E6F-32B851095F74}" presName="vertSpace3" presStyleLbl="node1" presStyleIdx="1" presStyleCnt="6"/>
      <dgm:spPr/>
    </dgm:pt>
    <dgm:pt modelId="{2FEB24DE-6988-49B8-997B-58E9F2B99AC0}" type="pres">
      <dgm:prSet presAssocID="{019433A1-1324-4DE1-9E6F-32B851095F74}" presName="circle3" presStyleLbl="node1" presStyleIdx="2" presStyleCnt="6"/>
      <dgm:spPr/>
    </dgm:pt>
    <dgm:pt modelId="{089D6C3E-4E43-4EA8-9DB7-75BFF6FC2B0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3392D42E-2563-403F-A1E2-48999C5FE40D}" type="pres">
      <dgm:prSet presAssocID="{C73C7642-F245-4585-8F88-243F9FAEF6CA}" presName="vertSpace4" presStyleLbl="node1" presStyleIdx="2" presStyleCnt="6"/>
      <dgm:spPr/>
    </dgm:pt>
    <dgm:pt modelId="{2F647933-15E0-4964-BDA8-3361DDBD27B5}" type="pres">
      <dgm:prSet presAssocID="{C73C7642-F245-4585-8F88-243F9FAEF6CA}" presName="circle4" presStyleLbl="node1" presStyleIdx="3" presStyleCnt="6"/>
      <dgm:spPr/>
    </dgm:pt>
    <dgm:pt modelId="{4F487AB3-AA61-4960-83A0-9417B51AAC58}" type="pres">
      <dgm:prSet presAssocID="{C73C7642-F245-4585-8F88-243F9FAEF6CA}" presName="rect4" presStyleLbl="alignAcc1" presStyleIdx="3" presStyleCnt="6"/>
      <dgm:spPr/>
      <dgm:t>
        <a:bodyPr/>
        <a:lstStyle/>
        <a:p>
          <a:endParaRPr lang="cs-CZ"/>
        </a:p>
      </dgm:t>
    </dgm:pt>
    <dgm:pt modelId="{60617B0C-19E3-4085-923F-A01B36A12C9A}" type="pres">
      <dgm:prSet presAssocID="{EBC41103-E2E5-4D48-9B4B-425520D3D098}" presName="vertSpace5" presStyleLbl="node1" presStyleIdx="3" presStyleCnt="6"/>
      <dgm:spPr/>
    </dgm:pt>
    <dgm:pt modelId="{0220A2BC-8C35-4174-8203-A852D8A45609}" type="pres">
      <dgm:prSet presAssocID="{EBC41103-E2E5-4D48-9B4B-425520D3D098}" presName="circle5" presStyleLbl="node1" presStyleIdx="4" presStyleCnt="6"/>
      <dgm:spPr/>
    </dgm:pt>
    <dgm:pt modelId="{56A7513E-E65C-47DB-95E3-494F9D5C3675}" type="pres">
      <dgm:prSet presAssocID="{EBC41103-E2E5-4D48-9B4B-425520D3D098}" presName="rect5" presStyleLbl="alignAcc1" presStyleIdx="4" presStyleCnt="6"/>
      <dgm:spPr/>
      <dgm:t>
        <a:bodyPr/>
        <a:lstStyle/>
        <a:p>
          <a:endParaRPr lang="cs-CZ"/>
        </a:p>
      </dgm:t>
    </dgm:pt>
    <dgm:pt modelId="{32BA9BC4-696A-41C0-B329-5DBBE78EC860}" type="pres">
      <dgm:prSet presAssocID="{9F18DD90-522E-4A06-9EDB-3FF7C7EB6637}" presName="vertSpace6" presStyleLbl="node1" presStyleIdx="4" presStyleCnt="6"/>
      <dgm:spPr/>
    </dgm:pt>
    <dgm:pt modelId="{0D6BD51A-23DF-479F-8E82-E87541C5185F}" type="pres">
      <dgm:prSet presAssocID="{9F18DD90-522E-4A06-9EDB-3FF7C7EB6637}" presName="circle6" presStyleLbl="node1" presStyleIdx="5" presStyleCnt="6"/>
      <dgm:spPr/>
    </dgm:pt>
    <dgm:pt modelId="{E7AB43F5-F756-4BFD-AE60-CAB8C7D865ED}" type="pres">
      <dgm:prSet presAssocID="{9F18DD90-522E-4A06-9EDB-3FF7C7EB6637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45A457-BB08-4E3E-AE75-FF3FDEF4281B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E2FBB8-1E6C-4E8F-94A5-3A534F9DDE70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4EF9CB-8163-45E5-9E60-B23FB89961EB}" type="pres">
      <dgm:prSet presAssocID="{C73C7642-F245-4585-8F88-243F9FAEF6CA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B252D7-7870-4622-8884-17CEC45987D4}" type="pres">
      <dgm:prSet presAssocID="{EBC41103-E2E5-4D48-9B4B-425520D3D09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F90D1D-C1F8-48EF-81E2-B8C20636A698}" type="pres">
      <dgm:prSet presAssocID="{9F18DD90-522E-4A06-9EDB-3FF7C7EB663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3B9201-7CC9-4965-B093-CEC23A94F80E}" type="presOf" srcId="{C73C7642-F245-4585-8F88-243F9FAEF6CA}" destId="{4F487AB3-AA61-4960-83A0-9417B51AAC58}" srcOrd="0" destOrd="0" presId="urn:microsoft.com/office/officeart/2005/8/layout/target3"/>
    <dgm:cxn modelId="{74551AAA-BEB0-4396-BD80-6629C3B31C87}" srcId="{39F8B381-5807-488E-AC22-73DD4140ED4A}" destId="{9F18DD90-522E-4A06-9EDB-3FF7C7EB6637}" srcOrd="5" destOrd="0" parTransId="{DC71C009-E3ED-475A-840A-BB6DF5CACA1E}" sibTransId="{90F4423F-FE16-401C-9EF9-B9A4578C2C46}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A3C8B9B-E1B0-4793-A031-586A2B064E4B}" type="presOf" srcId="{445C7998-7549-48B0-BD68-D4F0167F02E5}" destId="{4D19AB04-24FA-40C2-B203-52AE3D15E171}" srcOrd="1" destOrd="0" presId="urn:microsoft.com/office/officeart/2005/8/layout/target3"/>
    <dgm:cxn modelId="{52840918-D7D7-4772-BECA-D2FAD0E096E4}" type="presOf" srcId="{445C7998-7549-48B0-BD68-D4F0167F02E5}" destId="{BC35EE03-4121-4EF9-923D-7CB6D30D358D}" srcOrd="0" destOrd="0" presId="urn:microsoft.com/office/officeart/2005/8/layout/target3"/>
    <dgm:cxn modelId="{97752736-673B-4376-8DF7-B673680D7E07}" type="presOf" srcId="{39F8B381-5807-488E-AC22-73DD4140ED4A}" destId="{71045F8C-00FA-488E-A7BD-E2E6753D979D}" srcOrd="0" destOrd="0" presId="urn:microsoft.com/office/officeart/2005/8/layout/target3"/>
    <dgm:cxn modelId="{33202AA2-A63E-4B09-8C9F-BF84FBC64FF9}" type="presOf" srcId="{EBC41103-E2E5-4D48-9B4B-425520D3D098}" destId="{56A7513E-E65C-47DB-95E3-494F9D5C3675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6AD5161-B4FD-4B95-9FC1-DBFDDFD4CA32}" type="presOf" srcId="{9F18DD90-522E-4A06-9EDB-3FF7C7EB6637}" destId="{E7AB43F5-F756-4BFD-AE60-CAB8C7D865ED}" srcOrd="0" destOrd="0" presId="urn:microsoft.com/office/officeart/2005/8/layout/target3"/>
    <dgm:cxn modelId="{CE05A27C-DC45-4B4E-83A7-1C56E7C2E02F}" type="presOf" srcId="{FBBFC3EA-9D9D-4F3A-BEA6-9C2C0E46BF20}" destId="{D9E968E0-643A-4C73-9F9E-834ADA0FAA76}" srcOrd="0" destOrd="0" presId="urn:microsoft.com/office/officeart/2005/8/layout/target3"/>
    <dgm:cxn modelId="{FCFD42FF-5B17-4DBE-8C7B-B80C0EC2EE93}" type="presOf" srcId="{C73C7642-F245-4585-8F88-243F9FAEF6CA}" destId="{E54EF9CB-8163-45E5-9E60-B23FB89961EB}" srcOrd="1" destOrd="0" presId="urn:microsoft.com/office/officeart/2005/8/layout/target3"/>
    <dgm:cxn modelId="{FAA40DEA-A257-418A-BCDE-6B0E452CDAA7}" type="presOf" srcId="{019433A1-1324-4DE1-9E6F-32B851095F74}" destId="{23E2FBB8-1E6C-4E8F-94A5-3A534F9DDE70}" srcOrd="1" destOrd="0" presId="urn:microsoft.com/office/officeart/2005/8/layout/target3"/>
    <dgm:cxn modelId="{F55FF74F-14B5-4719-AD6B-B07B0B8EDE57}" type="presOf" srcId="{FBBFC3EA-9D9D-4F3A-BEA6-9C2C0E46BF20}" destId="{8445A457-BB08-4E3E-AE75-FF3FDEF4281B}" srcOrd="1" destOrd="0" presId="urn:microsoft.com/office/officeart/2005/8/layout/target3"/>
    <dgm:cxn modelId="{44F4EC9C-12AE-4859-875F-2C963DBA495C}" type="presOf" srcId="{EBC41103-E2E5-4D48-9B4B-425520D3D098}" destId="{3DB252D7-7870-4622-8884-17CEC45987D4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30284F4B-B7D4-4210-B7F3-A495AF5F07C4}" type="presOf" srcId="{019433A1-1324-4DE1-9E6F-32B851095F74}" destId="{089D6C3E-4E43-4EA8-9DB7-75BFF6FC2B03}" srcOrd="0" destOrd="0" presId="urn:microsoft.com/office/officeart/2005/8/layout/target3"/>
    <dgm:cxn modelId="{2D7FBE38-D165-4636-A766-6E988530ADCF}" type="presOf" srcId="{9F18DD90-522E-4A06-9EDB-3FF7C7EB6637}" destId="{63F90D1D-C1F8-48EF-81E2-B8C20636A698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AF3AF67-2ECB-4281-AB80-551657143599}" type="presParOf" srcId="{71045F8C-00FA-488E-A7BD-E2E6753D979D}" destId="{3577EC6B-C980-4F34-8C69-4365E7B8FC8C}" srcOrd="0" destOrd="0" presId="urn:microsoft.com/office/officeart/2005/8/layout/target3"/>
    <dgm:cxn modelId="{010038E5-DA43-4289-ABC7-7FCFAFBBDCC6}" type="presParOf" srcId="{71045F8C-00FA-488E-A7BD-E2E6753D979D}" destId="{6940EB87-DC1D-4BC3-9408-9AC2E1FFC039}" srcOrd="1" destOrd="0" presId="urn:microsoft.com/office/officeart/2005/8/layout/target3"/>
    <dgm:cxn modelId="{25B16728-02B7-40F1-94DB-6C810B2C7724}" type="presParOf" srcId="{71045F8C-00FA-488E-A7BD-E2E6753D979D}" destId="{BC35EE03-4121-4EF9-923D-7CB6D30D358D}" srcOrd="2" destOrd="0" presId="urn:microsoft.com/office/officeart/2005/8/layout/target3"/>
    <dgm:cxn modelId="{A694996D-72A9-4224-8E20-0FAF00A5A24A}" type="presParOf" srcId="{71045F8C-00FA-488E-A7BD-E2E6753D979D}" destId="{21D03142-9A9E-4890-B1C2-CA2CCAA5713B}" srcOrd="3" destOrd="0" presId="urn:microsoft.com/office/officeart/2005/8/layout/target3"/>
    <dgm:cxn modelId="{B8D34384-78E3-4372-A6FD-3AA0ABD8BC95}" type="presParOf" srcId="{71045F8C-00FA-488E-A7BD-E2E6753D979D}" destId="{25B2659D-D182-4ACC-8ED4-23228857A065}" srcOrd="4" destOrd="0" presId="urn:microsoft.com/office/officeart/2005/8/layout/target3"/>
    <dgm:cxn modelId="{385B858F-7082-4BA3-822B-7EE1810714F9}" type="presParOf" srcId="{71045F8C-00FA-488E-A7BD-E2E6753D979D}" destId="{D9E968E0-643A-4C73-9F9E-834ADA0FAA76}" srcOrd="5" destOrd="0" presId="urn:microsoft.com/office/officeart/2005/8/layout/target3"/>
    <dgm:cxn modelId="{330D85D6-AB43-4F61-BBEF-62CCFF3A1294}" type="presParOf" srcId="{71045F8C-00FA-488E-A7BD-E2E6753D979D}" destId="{2A4C74B5-86DE-448B-8CD5-E70AF22356A2}" srcOrd="6" destOrd="0" presId="urn:microsoft.com/office/officeart/2005/8/layout/target3"/>
    <dgm:cxn modelId="{A461C06A-1634-4DFE-80BA-AD045FCD4046}" type="presParOf" srcId="{71045F8C-00FA-488E-A7BD-E2E6753D979D}" destId="{2FEB24DE-6988-49B8-997B-58E9F2B99AC0}" srcOrd="7" destOrd="0" presId="urn:microsoft.com/office/officeart/2005/8/layout/target3"/>
    <dgm:cxn modelId="{EC8ED431-4E2D-4C1D-9D65-A22E9AC65C8D}" type="presParOf" srcId="{71045F8C-00FA-488E-A7BD-E2E6753D979D}" destId="{089D6C3E-4E43-4EA8-9DB7-75BFF6FC2B03}" srcOrd="8" destOrd="0" presId="urn:microsoft.com/office/officeart/2005/8/layout/target3"/>
    <dgm:cxn modelId="{37E82374-8FEF-4661-9322-BA78F7F42EAF}" type="presParOf" srcId="{71045F8C-00FA-488E-A7BD-E2E6753D979D}" destId="{3392D42E-2563-403F-A1E2-48999C5FE40D}" srcOrd="9" destOrd="0" presId="urn:microsoft.com/office/officeart/2005/8/layout/target3"/>
    <dgm:cxn modelId="{AEFC3022-1FC1-4CD5-A463-C9FB134344C2}" type="presParOf" srcId="{71045F8C-00FA-488E-A7BD-E2E6753D979D}" destId="{2F647933-15E0-4964-BDA8-3361DDBD27B5}" srcOrd="10" destOrd="0" presId="urn:microsoft.com/office/officeart/2005/8/layout/target3"/>
    <dgm:cxn modelId="{D062C269-4736-4CEE-BB6E-AF1124F39C07}" type="presParOf" srcId="{71045F8C-00FA-488E-A7BD-E2E6753D979D}" destId="{4F487AB3-AA61-4960-83A0-9417B51AAC58}" srcOrd="11" destOrd="0" presId="urn:microsoft.com/office/officeart/2005/8/layout/target3"/>
    <dgm:cxn modelId="{27B14F67-C640-452A-8A1B-A893791BA0EE}" type="presParOf" srcId="{71045F8C-00FA-488E-A7BD-E2E6753D979D}" destId="{60617B0C-19E3-4085-923F-A01B36A12C9A}" srcOrd="12" destOrd="0" presId="urn:microsoft.com/office/officeart/2005/8/layout/target3"/>
    <dgm:cxn modelId="{D519872C-A8DB-4DE9-8046-ACF52D86EAF2}" type="presParOf" srcId="{71045F8C-00FA-488E-A7BD-E2E6753D979D}" destId="{0220A2BC-8C35-4174-8203-A852D8A45609}" srcOrd="13" destOrd="0" presId="urn:microsoft.com/office/officeart/2005/8/layout/target3"/>
    <dgm:cxn modelId="{347F7F2B-5AFF-4FF4-BF79-D655859FB831}" type="presParOf" srcId="{71045F8C-00FA-488E-A7BD-E2E6753D979D}" destId="{56A7513E-E65C-47DB-95E3-494F9D5C3675}" srcOrd="14" destOrd="0" presId="urn:microsoft.com/office/officeart/2005/8/layout/target3"/>
    <dgm:cxn modelId="{48E46370-3374-4CDD-94FC-105869AB137C}" type="presParOf" srcId="{71045F8C-00FA-488E-A7BD-E2E6753D979D}" destId="{32BA9BC4-696A-41C0-B329-5DBBE78EC860}" srcOrd="15" destOrd="0" presId="urn:microsoft.com/office/officeart/2005/8/layout/target3"/>
    <dgm:cxn modelId="{C4981073-8D66-4C18-8C7E-08DE012D6238}" type="presParOf" srcId="{71045F8C-00FA-488E-A7BD-E2E6753D979D}" destId="{0D6BD51A-23DF-479F-8E82-E87541C5185F}" srcOrd="16" destOrd="0" presId="urn:microsoft.com/office/officeart/2005/8/layout/target3"/>
    <dgm:cxn modelId="{ECB246EA-F55C-4F8E-97EE-4DE6D0B94B1C}" type="presParOf" srcId="{71045F8C-00FA-488E-A7BD-E2E6753D979D}" destId="{E7AB43F5-F756-4BFD-AE60-CAB8C7D865ED}" srcOrd="17" destOrd="0" presId="urn:microsoft.com/office/officeart/2005/8/layout/target3"/>
    <dgm:cxn modelId="{D2C46B99-DF0F-40CA-A3C6-23F1FA3DC496}" type="presParOf" srcId="{71045F8C-00FA-488E-A7BD-E2E6753D979D}" destId="{4D19AB04-24FA-40C2-B203-52AE3D15E171}" srcOrd="18" destOrd="0" presId="urn:microsoft.com/office/officeart/2005/8/layout/target3"/>
    <dgm:cxn modelId="{93544F14-BFF9-4FC4-943A-C0416815BABD}" type="presParOf" srcId="{71045F8C-00FA-488E-A7BD-E2E6753D979D}" destId="{8445A457-BB08-4E3E-AE75-FF3FDEF4281B}" srcOrd="19" destOrd="0" presId="urn:microsoft.com/office/officeart/2005/8/layout/target3"/>
    <dgm:cxn modelId="{E0895E35-F372-4C63-94B1-C08C9975F010}" type="presParOf" srcId="{71045F8C-00FA-488E-A7BD-E2E6753D979D}" destId="{23E2FBB8-1E6C-4E8F-94A5-3A534F9DDE70}" srcOrd="20" destOrd="0" presId="urn:microsoft.com/office/officeart/2005/8/layout/target3"/>
    <dgm:cxn modelId="{DE141286-60F8-4D94-B25C-73E8805D54B7}" type="presParOf" srcId="{71045F8C-00FA-488E-A7BD-E2E6753D979D}" destId="{E54EF9CB-8163-45E5-9E60-B23FB89961EB}" srcOrd="21" destOrd="0" presId="urn:microsoft.com/office/officeart/2005/8/layout/target3"/>
    <dgm:cxn modelId="{32DD0609-FE29-4E8B-A5E1-169F7BB4F649}" type="presParOf" srcId="{71045F8C-00FA-488E-A7BD-E2E6753D979D}" destId="{3DB252D7-7870-4622-8884-17CEC45987D4}" srcOrd="22" destOrd="0" presId="urn:microsoft.com/office/officeart/2005/8/layout/target3"/>
    <dgm:cxn modelId="{98954A25-C0CC-4884-802C-11FBF988CA30}" type="presParOf" srcId="{71045F8C-00FA-488E-A7BD-E2E6753D979D}" destId="{63F90D1D-C1F8-48EF-81E2-B8C20636A69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4" y="0"/>
          <a:ext cx="6048672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školy:    </a:t>
          </a:r>
          <a:r>
            <a:rPr lang="cs-CZ" sz="1400" kern="1200" dirty="0" smtClean="0"/>
            <a:t>Základní škola a Mateřská škola, Police nad Metují, okres Náchod</a:t>
          </a:r>
          <a:endParaRPr lang="cs-CZ" sz="1400" kern="1200" dirty="0"/>
        </a:p>
      </dsp:txBody>
      <dsp:txXfrm>
        <a:off x="2016224" y="0"/>
        <a:ext cx="6048672" cy="504057"/>
      </dsp:txXfrm>
    </dsp:sp>
    <dsp:sp modelId="{25B2659D-D182-4ACC-8ED4-23228857A065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8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8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8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E968E0-643A-4C73-9F9E-834ADA0FAA76}">
      <dsp:nvSpPr>
        <dsp:cNvPr id="0" name=""/>
        <dsp:cNvSpPr/>
      </dsp:nvSpPr>
      <dsp:spPr>
        <a:xfrm>
          <a:off x="2016224" y="504057"/>
          <a:ext cx="6048672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8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Autor: </a:t>
          </a:r>
          <a:r>
            <a:rPr lang="cs-CZ" sz="2300" kern="1200" dirty="0" smtClean="0"/>
            <a:t> Mgr. Kateřina Nekvindová</a:t>
          </a:r>
          <a:endParaRPr lang="cs-CZ" sz="2300" kern="1200" dirty="0"/>
        </a:p>
      </dsp:txBody>
      <dsp:txXfrm>
        <a:off x="2016224" y="504057"/>
        <a:ext cx="6048672" cy="504057"/>
      </dsp:txXfrm>
    </dsp:sp>
    <dsp:sp modelId="{2FEB24DE-6988-49B8-997B-58E9F2B99AC0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6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6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6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9D6C3E-4E43-4EA8-9DB7-75BFF6FC2B03}">
      <dsp:nvSpPr>
        <dsp:cNvPr id="0" name=""/>
        <dsp:cNvSpPr/>
      </dsp:nvSpPr>
      <dsp:spPr>
        <a:xfrm>
          <a:off x="2016224" y="1008114"/>
          <a:ext cx="6048672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6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Název : </a:t>
          </a:r>
          <a:r>
            <a:rPr lang="cs-CZ" sz="2300" kern="1200" dirty="0" smtClean="0"/>
            <a:t>VY_32_INOVACE_6B_19_Rovnoběžníky</a:t>
          </a:r>
          <a:endParaRPr lang="cs-CZ" sz="2300" kern="1200" dirty="0"/>
        </a:p>
      </dsp:txBody>
      <dsp:txXfrm>
        <a:off x="2016224" y="1008114"/>
        <a:ext cx="6048672" cy="504053"/>
      </dsp:txXfrm>
    </dsp:sp>
    <dsp:sp modelId="{2F647933-15E0-4964-BDA8-3361DDBD27B5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4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4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4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487AB3-AA61-4960-83A0-9417B51AAC58}">
      <dsp:nvSpPr>
        <dsp:cNvPr id="0" name=""/>
        <dsp:cNvSpPr/>
      </dsp:nvSpPr>
      <dsp:spPr>
        <a:xfrm>
          <a:off x="2016224" y="1512167"/>
          <a:ext cx="6048672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4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Téma</a:t>
          </a:r>
          <a:r>
            <a:rPr lang="cs-CZ" sz="2300" kern="1200" dirty="0" smtClean="0"/>
            <a:t>: Matematika 5. ročník</a:t>
          </a:r>
          <a:endParaRPr lang="cs-CZ" sz="2300" kern="1200" dirty="0"/>
        </a:p>
      </dsp:txBody>
      <dsp:txXfrm>
        <a:off x="2016224" y="1512167"/>
        <a:ext cx="6048672" cy="504057"/>
      </dsp:txXfrm>
    </dsp:sp>
    <dsp:sp modelId="{0220A2BC-8C35-4174-8203-A852D8A4560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2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2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2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A7513E-E65C-47DB-95E3-494F9D5C3675}">
      <dsp:nvSpPr>
        <dsp:cNvPr id="0" name=""/>
        <dsp:cNvSpPr/>
      </dsp:nvSpPr>
      <dsp:spPr>
        <a:xfrm>
          <a:off x="2016224" y="2016225"/>
          <a:ext cx="6048672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2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Číslo projektu</a:t>
          </a:r>
          <a:r>
            <a:rPr lang="cs-CZ" sz="2300" kern="1200" dirty="0" smtClean="0"/>
            <a:t>: CZ.1.07/1.4.00/21.1431</a:t>
          </a:r>
          <a:endParaRPr lang="cs-CZ" sz="2300" kern="1200" dirty="0"/>
        </a:p>
      </dsp:txBody>
      <dsp:txXfrm>
        <a:off x="2016224" y="2016225"/>
        <a:ext cx="6048672" cy="504057"/>
      </dsp:txXfrm>
    </dsp:sp>
    <dsp:sp modelId="{0D6BD51A-23DF-479F-8E82-E87541C5185F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AB43F5-F756-4BFD-AE60-CAB8C7D865ED}">
      <dsp:nvSpPr>
        <dsp:cNvPr id="0" name=""/>
        <dsp:cNvSpPr/>
      </dsp:nvSpPr>
      <dsp:spPr>
        <a:xfrm>
          <a:off x="2016224" y="2520282"/>
          <a:ext cx="6048672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2016224" y="2520282"/>
        <a:ext cx="6048672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8191CC-87D2-4F83-9232-B3E858D14D3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8EAC47-7B7B-4C4C-B1BE-9BD8129E6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736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8EAC47-7B7B-4C4C-B1BE-9BD8129E6C1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704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213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103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381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248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674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17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296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993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314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454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731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20772D-9A4E-4D44-9406-69758E21623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325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5590568"/>
              </p:ext>
            </p:extLst>
          </p:nvPr>
        </p:nvGraphicFramePr>
        <p:xfrm>
          <a:off x="611560" y="1700808"/>
          <a:ext cx="8064896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895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556792"/>
            <a:ext cx="8003232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-Prezentace slouží k stručnému přehledu probírané látky a to jak při výkladu, tak při opakování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-Zadané úlohy jsou určeny k interaktivnímu řešení.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-Na základě prezentace si mohou žáci zapsat přehled do svých sešitů nebo vytisknout na </a:t>
            </a:r>
            <a:r>
              <a:rPr lang="cs-CZ" dirty="0" smtClean="0"/>
              <a:t>nástěnku.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-Promítnutím mohou žáci učivo sledovat, zapisovat a tak si lépe upevnit.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9294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268760"/>
            <a:ext cx="8136904" cy="3456383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7030A0"/>
                </a:solidFill>
              </a:rPr>
              <a:t>Rovnoběžníky</a:t>
            </a:r>
            <a:endParaRPr lang="cs-CZ" sz="8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67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Rovnoběžky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48521" y="1340768"/>
            <a:ext cx="4258816" cy="67667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Co to jsou rovnoběžky?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738943" y="4725144"/>
            <a:ext cx="7848872" cy="13020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-přímky v rovině, které se neprotínají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-značíme a   b</a:t>
            </a: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115616" y="2204864"/>
            <a:ext cx="7056784" cy="64807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1334334" y="3383586"/>
            <a:ext cx="7056784" cy="64807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848364" y="1426934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a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72400" y="2552589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b</a:t>
            </a:r>
            <a:endParaRPr lang="cs-CZ" sz="48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5580112" y="5574490"/>
            <a:ext cx="0" cy="45274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5732512" y="5574489"/>
            <a:ext cx="0" cy="45274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7740352" y="3232190"/>
            <a:ext cx="0" cy="45274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7892752" y="3232189"/>
            <a:ext cx="0" cy="45274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7587952" y="2024440"/>
            <a:ext cx="0" cy="45274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7740352" y="2024439"/>
            <a:ext cx="0" cy="45274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2958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Konstrukce rovnoběžek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712033" y="1609859"/>
            <a:ext cx="7056784" cy="64807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888540" y="3581234"/>
            <a:ext cx="7056784" cy="64807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921793" y="992356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a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09818" y="2820883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b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7" name="Pravoúhlý trojúhelník 6"/>
          <p:cNvSpPr/>
          <p:nvPr/>
        </p:nvSpPr>
        <p:spPr>
          <a:xfrm rot="18594322">
            <a:off x="2731733" y="387041"/>
            <a:ext cx="3370400" cy="3298891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2372684">
            <a:off x="6010608" y="718928"/>
            <a:ext cx="720080" cy="439248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24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10405E-6 L -0.20468 0.3146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43" y="157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7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8166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Narýsuj dvě dvojice rovnoběžek:</a:t>
            </a:r>
            <a:br>
              <a:rPr lang="cs-CZ" dirty="0" smtClean="0"/>
            </a:br>
            <a:r>
              <a:rPr lang="cs-CZ" dirty="0" smtClean="0"/>
              <a:t>a    b ,   c   d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820902" y="3032122"/>
            <a:ext cx="7675534" cy="170106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820902" y="4267120"/>
            <a:ext cx="7623912" cy="16958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028384" y="2213105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a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64434" y="367253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b</a:t>
            </a:r>
            <a:endParaRPr lang="cs-CZ" sz="4800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1937026" y="2161012"/>
            <a:ext cx="6660740" cy="2908476"/>
          </a:xfrm>
          <a:prstGeom prst="line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39552" y="3044102"/>
            <a:ext cx="6840760" cy="2918850"/>
          </a:xfrm>
          <a:prstGeom prst="line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388154" y="4858407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571161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3672385" y="980728"/>
            <a:ext cx="0" cy="4165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824785" y="980727"/>
            <a:ext cx="0" cy="4165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187838" y="1008600"/>
            <a:ext cx="0" cy="4165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340238" y="1008599"/>
            <a:ext cx="0" cy="4165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678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 flipV="1">
            <a:off x="820902" y="3032122"/>
            <a:ext cx="7675534" cy="170106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820902" y="4267120"/>
            <a:ext cx="7623912" cy="16958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028384" y="2213105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a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64434" y="367253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b</a:t>
            </a:r>
            <a:endParaRPr lang="cs-CZ" sz="4800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1937026" y="2161012"/>
            <a:ext cx="6660740" cy="2908476"/>
          </a:xfrm>
          <a:prstGeom prst="line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39552" y="3044102"/>
            <a:ext cx="6840760" cy="2918850"/>
          </a:xfrm>
          <a:prstGeom prst="line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388154" y="4858407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571161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520566" y="485055"/>
            <a:ext cx="8229600" cy="128776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Vybarvi  část roviny, </a:t>
            </a:r>
            <a:b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která je ohraničená přímkami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87960" y="5503783"/>
            <a:ext cx="4089795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-takový útvar nazýváme rovnoběžník</a:t>
            </a:r>
          </a:p>
          <a:p>
            <a:pPr algn="ctr"/>
            <a:endParaRPr lang="cs-CZ" dirty="0"/>
          </a:p>
        </p:txBody>
      </p:sp>
      <p:sp>
        <p:nvSpPr>
          <p:cNvPr id="12" name="Volný tvar 11"/>
          <p:cNvSpPr/>
          <p:nvPr/>
        </p:nvSpPr>
        <p:spPr>
          <a:xfrm>
            <a:off x="3236686" y="3715657"/>
            <a:ext cx="4078514" cy="1306286"/>
          </a:xfrm>
          <a:custGeom>
            <a:avLst/>
            <a:gdLst>
              <a:gd name="connsiteX0" fmla="*/ 0 w 4078514"/>
              <a:gd name="connsiteY0" fmla="*/ 493486 h 1306286"/>
              <a:gd name="connsiteX1" fmla="*/ 2235200 w 4078514"/>
              <a:gd name="connsiteY1" fmla="*/ 0 h 1306286"/>
              <a:gd name="connsiteX2" fmla="*/ 4078514 w 4078514"/>
              <a:gd name="connsiteY2" fmla="*/ 798286 h 1306286"/>
              <a:gd name="connsiteX3" fmla="*/ 1901371 w 4078514"/>
              <a:gd name="connsiteY3" fmla="*/ 1306286 h 1306286"/>
              <a:gd name="connsiteX4" fmla="*/ 0 w 4078514"/>
              <a:gd name="connsiteY4" fmla="*/ 493486 h 1306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78514" h="1306286">
                <a:moveTo>
                  <a:pt x="0" y="493486"/>
                </a:moveTo>
                <a:lnTo>
                  <a:pt x="2235200" y="0"/>
                </a:lnTo>
                <a:lnTo>
                  <a:pt x="4078514" y="798286"/>
                </a:lnTo>
                <a:lnTo>
                  <a:pt x="1901371" y="1306286"/>
                </a:lnTo>
                <a:lnTo>
                  <a:pt x="0" y="493486"/>
                </a:lnTo>
                <a:close/>
              </a:path>
            </a:pathLst>
          </a:cu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717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6" grpId="0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/>
          <p:nvPr/>
        </p:nvSpPr>
        <p:spPr>
          <a:xfrm rot="4140267" flipV="1">
            <a:off x="978466" y="355853"/>
            <a:ext cx="2002494" cy="4013473"/>
          </a:xfrm>
          <a:custGeom>
            <a:avLst/>
            <a:gdLst>
              <a:gd name="connsiteX0" fmla="*/ 0 w 4078514"/>
              <a:gd name="connsiteY0" fmla="*/ 493486 h 1306286"/>
              <a:gd name="connsiteX1" fmla="*/ 2235200 w 4078514"/>
              <a:gd name="connsiteY1" fmla="*/ 0 h 1306286"/>
              <a:gd name="connsiteX2" fmla="*/ 4078514 w 4078514"/>
              <a:gd name="connsiteY2" fmla="*/ 798286 h 1306286"/>
              <a:gd name="connsiteX3" fmla="*/ 1901371 w 4078514"/>
              <a:gd name="connsiteY3" fmla="*/ 1306286 h 1306286"/>
              <a:gd name="connsiteX4" fmla="*/ 0 w 4078514"/>
              <a:gd name="connsiteY4" fmla="*/ 493486 h 1306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78514" h="1306286">
                <a:moveTo>
                  <a:pt x="0" y="493486"/>
                </a:moveTo>
                <a:lnTo>
                  <a:pt x="2235200" y="0"/>
                </a:lnTo>
                <a:lnTo>
                  <a:pt x="4078514" y="798286"/>
                </a:lnTo>
                <a:lnTo>
                  <a:pt x="1901371" y="1306286"/>
                </a:lnTo>
                <a:lnTo>
                  <a:pt x="0" y="493486"/>
                </a:lnTo>
                <a:close/>
              </a:path>
            </a:pathLst>
          </a:cu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6200000">
            <a:off x="6528061" y="4248619"/>
            <a:ext cx="2577074" cy="151216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ichoběžník 6"/>
          <p:cNvSpPr/>
          <p:nvPr/>
        </p:nvSpPr>
        <p:spPr>
          <a:xfrm>
            <a:off x="6552220" y="1462489"/>
            <a:ext cx="2448272" cy="1800200"/>
          </a:xfrm>
          <a:prstGeom prst="trapezoi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idelný pětiúhelník 7"/>
          <p:cNvSpPr/>
          <p:nvPr/>
        </p:nvSpPr>
        <p:spPr>
          <a:xfrm>
            <a:off x="4424389" y="4432335"/>
            <a:ext cx="2160240" cy="1860905"/>
          </a:xfrm>
          <a:prstGeom prst="pentag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úhelník 8"/>
          <p:cNvSpPr/>
          <p:nvPr/>
        </p:nvSpPr>
        <p:spPr>
          <a:xfrm>
            <a:off x="539552" y="3716166"/>
            <a:ext cx="2160240" cy="1152128"/>
          </a:xfrm>
          <a:prstGeom prst="homePlat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868151" y="3420526"/>
            <a:ext cx="1656184" cy="158417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 rot="5400000" flipV="1">
            <a:off x="887432" y="5170841"/>
            <a:ext cx="1191929" cy="1568696"/>
          </a:xfrm>
          <a:custGeom>
            <a:avLst/>
            <a:gdLst>
              <a:gd name="connsiteX0" fmla="*/ 0 w 4078514"/>
              <a:gd name="connsiteY0" fmla="*/ 493486 h 1306286"/>
              <a:gd name="connsiteX1" fmla="*/ 2235200 w 4078514"/>
              <a:gd name="connsiteY1" fmla="*/ 0 h 1306286"/>
              <a:gd name="connsiteX2" fmla="*/ 4078514 w 4078514"/>
              <a:gd name="connsiteY2" fmla="*/ 798286 h 1306286"/>
              <a:gd name="connsiteX3" fmla="*/ 1901371 w 4078514"/>
              <a:gd name="connsiteY3" fmla="*/ 1306286 h 1306286"/>
              <a:gd name="connsiteX4" fmla="*/ 0 w 4078514"/>
              <a:gd name="connsiteY4" fmla="*/ 493486 h 1306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78514" h="1306286">
                <a:moveTo>
                  <a:pt x="0" y="493486"/>
                </a:moveTo>
                <a:lnTo>
                  <a:pt x="2235200" y="0"/>
                </a:lnTo>
                <a:lnTo>
                  <a:pt x="4078514" y="798286"/>
                </a:lnTo>
                <a:lnTo>
                  <a:pt x="1901371" y="1306286"/>
                </a:lnTo>
                <a:lnTo>
                  <a:pt x="0" y="493486"/>
                </a:lnTo>
                <a:close/>
              </a:path>
            </a:pathLst>
          </a:cu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40190" y="1750521"/>
            <a:ext cx="1503784" cy="151216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10916" y="476672"/>
            <a:ext cx="889248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>
                <a:solidFill>
                  <a:schemeClr val="accent4">
                    <a:lumMod val="75000"/>
                  </a:schemeClr>
                </a:solidFill>
              </a:rPr>
              <a:t>Z daných útvarů vyber ty, které jsou rovnobě</a:t>
            </a:r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</a:rPr>
              <a:t>žníky</a:t>
            </a:r>
            <a:endParaRPr lang="cs-CZ" sz="32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85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/>
          <p:nvPr/>
        </p:nvSpPr>
        <p:spPr>
          <a:xfrm rot="4140267" flipV="1">
            <a:off x="978466" y="355853"/>
            <a:ext cx="2002494" cy="4013473"/>
          </a:xfrm>
          <a:custGeom>
            <a:avLst/>
            <a:gdLst>
              <a:gd name="connsiteX0" fmla="*/ 0 w 4078514"/>
              <a:gd name="connsiteY0" fmla="*/ 493486 h 1306286"/>
              <a:gd name="connsiteX1" fmla="*/ 2235200 w 4078514"/>
              <a:gd name="connsiteY1" fmla="*/ 0 h 1306286"/>
              <a:gd name="connsiteX2" fmla="*/ 4078514 w 4078514"/>
              <a:gd name="connsiteY2" fmla="*/ 798286 h 1306286"/>
              <a:gd name="connsiteX3" fmla="*/ 1901371 w 4078514"/>
              <a:gd name="connsiteY3" fmla="*/ 1306286 h 1306286"/>
              <a:gd name="connsiteX4" fmla="*/ 0 w 4078514"/>
              <a:gd name="connsiteY4" fmla="*/ 493486 h 1306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78514" h="1306286">
                <a:moveTo>
                  <a:pt x="0" y="493486"/>
                </a:moveTo>
                <a:lnTo>
                  <a:pt x="2235200" y="0"/>
                </a:lnTo>
                <a:lnTo>
                  <a:pt x="4078514" y="798286"/>
                </a:lnTo>
                <a:lnTo>
                  <a:pt x="1901371" y="1306286"/>
                </a:lnTo>
                <a:lnTo>
                  <a:pt x="0" y="493486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6200000">
            <a:off x="6528061" y="4248619"/>
            <a:ext cx="2577074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ichoběžník 6"/>
          <p:cNvSpPr/>
          <p:nvPr/>
        </p:nvSpPr>
        <p:spPr>
          <a:xfrm>
            <a:off x="6552220" y="1462489"/>
            <a:ext cx="2448272" cy="1800200"/>
          </a:xfrm>
          <a:prstGeom prst="trapezoi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idelný pětiúhelník 7"/>
          <p:cNvSpPr/>
          <p:nvPr/>
        </p:nvSpPr>
        <p:spPr>
          <a:xfrm>
            <a:off x="4424389" y="4432335"/>
            <a:ext cx="2160240" cy="1860905"/>
          </a:xfrm>
          <a:prstGeom prst="pentag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úhelník 8"/>
          <p:cNvSpPr/>
          <p:nvPr/>
        </p:nvSpPr>
        <p:spPr>
          <a:xfrm>
            <a:off x="539552" y="3716166"/>
            <a:ext cx="2160240" cy="1152128"/>
          </a:xfrm>
          <a:prstGeom prst="homePlat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868151" y="3420526"/>
            <a:ext cx="1656184" cy="158417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 rot="5400000" flipV="1">
            <a:off x="887432" y="5170841"/>
            <a:ext cx="1191929" cy="1568696"/>
          </a:xfrm>
          <a:custGeom>
            <a:avLst/>
            <a:gdLst>
              <a:gd name="connsiteX0" fmla="*/ 0 w 4078514"/>
              <a:gd name="connsiteY0" fmla="*/ 493486 h 1306286"/>
              <a:gd name="connsiteX1" fmla="*/ 2235200 w 4078514"/>
              <a:gd name="connsiteY1" fmla="*/ 0 h 1306286"/>
              <a:gd name="connsiteX2" fmla="*/ 4078514 w 4078514"/>
              <a:gd name="connsiteY2" fmla="*/ 798286 h 1306286"/>
              <a:gd name="connsiteX3" fmla="*/ 1901371 w 4078514"/>
              <a:gd name="connsiteY3" fmla="*/ 1306286 h 1306286"/>
              <a:gd name="connsiteX4" fmla="*/ 0 w 4078514"/>
              <a:gd name="connsiteY4" fmla="*/ 493486 h 1306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78514" h="1306286">
                <a:moveTo>
                  <a:pt x="0" y="493486"/>
                </a:moveTo>
                <a:lnTo>
                  <a:pt x="2235200" y="0"/>
                </a:lnTo>
                <a:lnTo>
                  <a:pt x="4078514" y="798286"/>
                </a:lnTo>
                <a:lnTo>
                  <a:pt x="1901371" y="1306286"/>
                </a:lnTo>
                <a:lnTo>
                  <a:pt x="0" y="493486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40190" y="1750521"/>
            <a:ext cx="1503784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679030" y="370426"/>
            <a:ext cx="36906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Řešení: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62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/>
          <p:nvPr/>
        </p:nvSpPr>
        <p:spPr>
          <a:xfrm rot="4236201" flipV="1">
            <a:off x="7152273" y="741353"/>
            <a:ext cx="1300993" cy="2914995"/>
          </a:xfrm>
          <a:custGeom>
            <a:avLst/>
            <a:gdLst>
              <a:gd name="connsiteX0" fmla="*/ 0 w 4078514"/>
              <a:gd name="connsiteY0" fmla="*/ 493486 h 1306286"/>
              <a:gd name="connsiteX1" fmla="*/ 2235200 w 4078514"/>
              <a:gd name="connsiteY1" fmla="*/ 0 h 1306286"/>
              <a:gd name="connsiteX2" fmla="*/ 4078514 w 4078514"/>
              <a:gd name="connsiteY2" fmla="*/ 798286 h 1306286"/>
              <a:gd name="connsiteX3" fmla="*/ 1901371 w 4078514"/>
              <a:gd name="connsiteY3" fmla="*/ 1306286 h 1306286"/>
              <a:gd name="connsiteX4" fmla="*/ 0 w 4078514"/>
              <a:gd name="connsiteY4" fmla="*/ 493486 h 1306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78514" h="1306286">
                <a:moveTo>
                  <a:pt x="0" y="493486"/>
                </a:moveTo>
                <a:lnTo>
                  <a:pt x="2235200" y="0"/>
                </a:lnTo>
                <a:lnTo>
                  <a:pt x="4078514" y="798286"/>
                </a:lnTo>
                <a:lnTo>
                  <a:pt x="1901371" y="1306286"/>
                </a:lnTo>
                <a:lnTo>
                  <a:pt x="0" y="493486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0800000">
            <a:off x="2339754" y="1711878"/>
            <a:ext cx="1684581" cy="99101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5536" y="1669873"/>
            <a:ext cx="1152128" cy="105795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 rot="3600762" flipV="1">
            <a:off x="4494244" y="1210886"/>
            <a:ext cx="1572184" cy="1993002"/>
          </a:xfrm>
          <a:custGeom>
            <a:avLst/>
            <a:gdLst>
              <a:gd name="connsiteX0" fmla="*/ 0 w 4078514"/>
              <a:gd name="connsiteY0" fmla="*/ 493486 h 1306286"/>
              <a:gd name="connsiteX1" fmla="*/ 2235200 w 4078514"/>
              <a:gd name="connsiteY1" fmla="*/ 0 h 1306286"/>
              <a:gd name="connsiteX2" fmla="*/ 4078514 w 4078514"/>
              <a:gd name="connsiteY2" fmla="*/ 798286 h 1306286"/>
              <a:gd name="connsiteX3" fmla="*/ 1901371 w 4078514"/>
              <a:gd name="connsiteY3" fmla="*/ 1306286 h 1306286"/>
              <a:gd name="connsiteX4" fmla="*/ 0 w 4078514"/>
              <a:gd name="connsiteY4" fmla="*/ 493486 h 1306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78514" h="1306286">
                <a:moveTo>
                  <a:pt x="0" y="493486"/>
                </a:moveTo>
                <a:lnTo>
                  <a:pt x="2235200" y="0"/>
                </a:lnTo>
                <a:lnTo>
                  <a:pt x="4078514" y="798286"/>
                </a:lnTo>
                <a:lnTo>
                  <a:pt x="1901371" y="1306286"/>
                </a:lnTo>
                <a:lnTo>
                  <a:pt x="0" y="493486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Co platí </a:t>
            </a:r>
            <a:r>
              <a:rPr lang="cs-CZ" dirty="0"/>
              <a:t>u</a:t>
            </a:r>
            <a:r>
              <a:rPr lang="cs-CZ" dirty="0" smtClean="0"/>
              <a:t> rovnoběžníku?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4005064"/>
            <a:ext cx="85689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4400" dirty="0"/>
              <a:t>p</a:t>
            </a:r>
            <a:r>
              <a:rPr lang="cs-CZ" sz="4400" dirty="0" smtClean="0"/>
              <a:t>rotější strany jsou rovnoběžné</a:t>
            </a:r>
          </a:p>
          <a:p>
            <a:pPr marL="285750" indent="-285750">
              <a:buFontTx/>
              <a:buChar char="-"/>
            </a:pPr>
            <a:r>
              <a:rPr lang="cs-CZ" sz="4400" dirty="0"/>
              <a:t>p</a:t>
            </a:r>
            <a:r>
              <a:rPr lang="cs-CZ" sz="4400" dirty="0" smtClean="0"/>
              <a:t>rotější strany jsou stejně dlouhé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2996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/>
          <p:nvPr/>
        </p:nvSpPr>
        <p:spPr>
          <a:xfrm rot="4236201" flipV="1">
            <a:off x="5499578" y="3741754"/>
            <a:ext cx="1697652" cy="3474230"/>
          </a:xfrm>
          <a:custGeom>
            <a:avLst/>
            <a:gdLst>
              <a:gd name="connsiteX0" fmla="*/ 0 w 4078514"/>
              <a:gd name="connsiteY0" fmla="*/ 493486 h 1306286"/>
              <a:gd name="connsiteX1" fmla="*/ 2235200 w 4078514"/>
              <a:gd name="connsiteY1" fmla="*/ 0 h 1306286"/>
              <a:gd name="connsiteX2" fmla="*/ 4078514 w 4078514"/>
              <a:gd name="connsiteY2" fmla="*/ 798286 h 1306286"/>
              <a:gd name="connsiteX3" fmla="*/ 1901371 w 4078514"/>
              <a:gd name="connsiteY3" fmla="*/ 1306286 h 1306286"/>
              <a:gd name="connsiteX4" fmla="*/ 0 w 4078514"/>
              <a:gd name="connsiteY4" fmla="*/ 493486 h 1306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78514" h="1306286">
                <a:moveTo>
                  <a:pt x="0" y="493486"/>
                </a:moveTo>
                <a:lnTo>
                  <a:pt x="2235200" y="0"/>
                </a:lnTo>
                <a:lnTo>
                  <a:pt x="4078514" y="798286"/>
                </a:lnTo>
                <a:lnTo>
                  <a:pt x="1901371" y="1306286"/>
                </a:lnTo>
                <a:lnTo>
                  <a:pt x="0" y="493486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0800000">
            <a:off x="4932040" y="2098901"/>
            <a:ext cx="2304256" cy="11965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160206" y="2155449"/>
            <a:ext cx="1152128" cy="117452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 rot="3796092" flipV="1">
            <a:off x="939062" y="4261388"/>
            <a:ext cx="1594415" cy="2238849"/>
          </a:xfrm>
          <a:custGeom>
            <a:avLst/>
            <a:gdLst>
              <a:gd name="connsiteX0" fmla="*/ 0 w 4078514"/>
              <a:gd name="connsiteY0" fmla="*/ 493486 h 1306286"/>
              <a:gd name="connsiteX1" fmla="*/ 2235200 w 4078514"/>
              <a:gd name="connsiteY1" fmla="*/ 0 h 1306286"/>
              <a:gd name="connsiteX2" fmla="*/ 4078514 w 4078514"/>
              <a:gd name="connsiteY2" fmla="*/ 798286 h 1306286"/>
              <a:gd name="connsiteX3" fmla="*/ 1901371 w 4078514"/>
              <a:gd name="connsiteY3" fmla="*/ 1306286 h 1306286"/>
              <a:gd name="connsiteX4" fmla="*/ 0 w 4078514"/>
              <a:gd name="connsiteY4" fmla="*/ 493486 h 1306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78514" h="1306286">
                <a:moveTo>
                  <a:pt x="0" y="493486"/>
                </a:moveTo>
                <a:lnTo>
                  <a:pt x="2235200" y="0"/>
                </a:lnTo>
                <a:lnTo>
                  <a:pt x="4078514" y="798286"/>
                </a:lnTo>
                <a:lnTo>
                  <a:pt x="1901371" y="1306286"/>
                </a:lnTo>
                <a:lnTo>
                  <a:pt x="0" y="493486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Jaké rovnoběžníky známe?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6150" y="1331756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čtverec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6148" y="3842109"/>
            <a:ext cx="24384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kosočtverec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61203" y="1331756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obdélník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89002" y="3842108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kosodélník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24368" y="3195777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46575" y="2419547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27325" y="580526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92354" y="515570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12233" y="319577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60132" y="5959157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36296" y="237400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b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48929" y="517437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b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00143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2" grpId="0" animBg="1"/>
      <p:bldP spid="14" grpId="0" animBg="1"/>
      <p:bldP spid="3" grpId="0"/>
      <p:bldP spid="9" grpId="0"/>
      <p:bldP spid="10" grpId="0"/>
      <p:bldP spid="11" grpId="0"/>
      <p:bldP spid="5" grpId="0"/>
      <p:bldP spid="13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1412776"/>
            <a:ext cx="4474840" cy="96470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539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540</TotalTime>
  <Words>185</Words>
  <Application>Microsoft Office PowerPoint</Application>
  <PresentationFormat>Předvádění na obrazovce (4:3)</PresentationFormat>
  <Paragraphs>52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Rovnoběžníky</vt:lpstr>
      <vt:lpstr>Rovnoběžky</vt:lpstr>
      <vt:lpstr>Konstrukce rovnoběžek</vt:lpstr>
      <vt:lpstr>Narýsuj dvě dvojice rovnoběžek: a    b ,   c   d</vt:lpstr>
      <vt:lpstr>Prezentace aplikace PowerPoint</vt:lpstr>
      <vt:lpstr>Prezentace aplikace PowerPoint</vt:lpstr>
      <vt:lpstr>Prezentace aplikace PowerPoint</vt:lpstr>
      <vt:lpstr>Co platí u rovnoběžníku?</vt:lpstr>
      <vt:lpstr>Jaké rovnoběžníky známe?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nekvindovi</dc:creator>
  <cp:lastModifiedBy>nekvindovi</cp:lastModifiedBy>
  <cp:revision>32</cp:revision>
  <dcterms:created xsi:type="dcterms:W3CDTF">2012-11-16T18:39:16Z</dcterms:created>
  <dcterms:modified xsi:type="dcterms:W3CDTF">2013-01-13T16:48:23Z</dcterms:modified>
</cp:coreProperties>
</file>