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6" r:id="rId2"/>
    <p:sldId id="265" r:id="rId3"/>
    <p:sldId id="256" r:id="rId4"/>
    <p:sldId id="282" r:id="rId5"/>
    <p:sldId id="284" r:id="rId6"/>
    <p:sldId id="285" r:id="rId7"/>
    <p:sldId id="283" r:id="rId8"/>
    <p:sldId id="286" r:id="rId9"/>
    <p:sldId id="288" r:id="rId10"/>
    <p:sldId id="287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185" autoAdjust="0"/>
  </p:normalViewPr>
  <p:slideViewPr>
    <p:cSldViewPr>
      <p:cViewPr varScale="1">
        <p:scale>
          <a:sx n="68" d="100"/>
          <a:sy n="68" d="100"/>
        </p:scale>
        <p:origin x="-144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400" dirty="0"/>
            <a:t>Název školy:    </a:t>
          </a:r>
          <a:r>
            <a:rPr lang="cs-CZ" sz="1400" dirty="0" smtClean="0"/>
            <a:t>Základní škola a Mateřská škola, Police nad Metují, okres Náchod</a:t>
          </a:r>
          <a:endParaRPr lang="cs-CZ" sz="14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Kateřina Nekvindová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VY_32_INOVACE_6B_20_Zlomky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Matematika 5. ročník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21D03142-9A9E-4890-B1C2-CA2CCAA5713B}" type="pres">
      <dgm:prSet presAssocID="{FBBFC3EA-9D9D-4F3A-BEA6-9C2C0E46BF20}" presName="vertSpace2" presStyleLbl="node1" presStyleIdx="0" presStyleCnt="6"/>
      <dgm:spPr/>
    </dgm:pt>
    <dgm:pt modelId="{25B2659D-D182-4ACC-8ED4-23228857A065}" type="pres">
      <dgm:prSet presAssocID="{FBBFC3EA-9D9D-4F3A-BEA6-9C2C0E46BF20}" presName="circle2" presStyleLbl="node1" presStyleIdx="1" presStyleCnt="6"/>
      <dgm:spPr/>
    </dgm:pt>
    <dgm:pt modelId="{D9E968E0-643A-4C73-9F9E-834ADA0FAA76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2A4C74B5-86DE-448B-8CD5-E70AF22356A2}" type="pres">
      <dgm:prSet presAssocID="{019433A1-1324-4DE1-9E6F-32B851095F74}" presName="vertSpace3" presStyleLbl="node1" presStyleIdx="1" presStyleCnt="6"/>
      <dgm:spPr/>
    </dgm:pt>
    <dgm:pt modelId="{2FEB24DE-6988-49B8-997B-58E9F2B99AC0}" type="pres">
      <dgm:prSet presAssocID="{019433A1-1324-4DE1-9E6F-32B851095F74}" presName="circle3" presStyleLbl="node1" presStyleIdx="2" presStyleCnt="6"/>
      <dgm:spPr/>
    </dgm:pt>
    <dgm:pt modelId="{089D6C3E-4E43-4EA8-9DB7-75BFF6FC2B0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3392D42E-2563-403F-A1E2-48999C5FE40D}" type="pres">
      <dgm:prSet presAssocID="{C73C7642-F245-4585-8F88-243F9FAEF6CA}" presName="vertSpace4" presStyleLbl="node1" presStyleIdx="2" presStyleCnt="6"/>
      <dgm:spPr/>
    </dgm:pt>
    <dgm:pt modelId="{2F647933-15E0-4964-BDA8-3361DDBD27B5}" type="pres">
      <dgm:prSet presAssocID="{C73C7642-F245-4585-8F88-243F9FAEF6CA}" presName="circle4" presStyleLbl="node1" presStyleIdx="3" presStyleCnt="6"/>
      <dgm:spPr/>
    </dgm:pt>
    <dgm:pt modelId="{4F487AB3-AA61-4960-83A0-9417B51AAC58}" type="pres">
      <dgm:prSet presAssocID="{C73C7642-F245-4585-8F88-243F9FAEF6CA}" presName="rect4" presStyleLbl="alignAcc1" presStyleIdx="3" presStyleCnt="6"/>
      <dgm:spPr/>
      <dgm:t>
        <a:bodyPr/>
        <a:lstStyle/>
        <a:p>
          <a:endParaRPr lang="cs-CZ"/>
        </a:p>
      </dgm:t>
    </dgm:pt>
    <dgm:pt modelId="{60617B0C-19E3-4085-923F-A01B36A12C9A}" type="pres">
      <dgm:prSet presAssocID="{EBC41103-E2E5-4D48-9B4B-425520D3D098}" presName="vertSpace5" presStyleLbl="node1" presStyleIdx="3" presStyleCnt="6"/>
      <dgm:spPr/>
    </dgm:pt>
    <dgm:pt modelId="{0220A2BC-8C35-4174-8203-A852D8A45609}" type="pres">
      <dgm:prSet presAssocID="{EBC41103-E2E5-4D48-9B4B-425520D3D098}" presName="circle5" presStyleLbl="node1" presStyleIdx="4" presStyleCnt="6"/>
      <dgm:spPr/>
    </dgm:pt>
    <dgm:pt modelId="{56A7513E-E65C-47DB-95E3-494F9D5C3675}" type="pres">
      <dgm:prSet presAssocID="{EBC41103-E2E5-4D48-9B4B-425520D3D098}" presName="rect5" presStyleLbl="alignAcc1" presStyleIdx="4" presStyleCnt="6"/>
      <dgm:spPr/>
      <dgm:t>
        <a:bodyPr/>
        <a:lstStyle/>
        <a:p>
          <a:endParaRPr lang="cs-CZ"/>
        </a:p>
      </dgm:t>
    </dgm:pt>
    <dgm:pt modelId="{32BA9BC4-696A-41C0-B329-5DBBE78EC860}" type="pres">
      <dgm:prSet presAssocID="{9F18DD90-522E-4A06-9EDB-3FF7C7EB6637}" presName="vertSpace6" presStyleLbl="node1" presStyleIdx="4" presStyleCnt="6"/>
      <dgm:spPr/>
    </dgm:pt>
    <dgm:pt modelId="{0D6BD51A-23DF-479F-8E82-E87541C5185F}" type="pres">
      <dgm:prSet presAssocID="{9F18DD90-522E-4A06-9EDB-3FF7C7EB6637}" presName="circle6" presStyleLbl="node1" presStyleIdx="5" presStyleCnt="6"/>
      <dgm:spPr/>
    </dgm:pt>
    <dgm:pt modelId="{E7AB43F5-F756-4BFD-AE60-CAB8C7D865ED}" type="pres">
      <dgm:prSet presAssocID="{9F18DD90-522E-4A06-9EDB-3FF7C7EB6637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45A457-BB08-4E3E-AE75-FF3FDEF4281B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E2FBB8-1E6C-4E8F-94A5-3A534F9DDE70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54EF9CB-8163-45E5-9E60-B23FB89961EB}" type="pres">
      <dgm:prSet presAssocID="{C73C7642-F245-4585-8F88-243F9FAEF6CA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B252D7-7870-4622-8884-17CEC45987D4}" type="pres">
      <dgm:prSet presAssocID="{EBC41103-E2E5-4D48-9B4B-425520D3D09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F90D1D-C1F8-48EF-81E2-B8C20636A698}" type="pres">
      <dgm:prSet presAssocID="{9F18DD90-522E-4A06-9EDB-3FF7C7EB66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B3B9201-7CC9-4965-B093-CEC23A94F80E}" type="presOf" srcId="{C73C7642-F245-4585-8F88-243F9FAEF6CA}" destId="{4F487AB3-AA61-4960-83A0-9417B51AAC58}" srcOrd="0" destOrd="0" presId="urn:microsoft.com/office/officeart/2005/8/layout/target3"/>
    <dgm:cxn modelId="{74551AAA-BEB0-4396-BD80-6629C3B31C87}" srcId="{39F8B381-5807-488E-AC22-73DD4140ED4A}" destId="{9F18DD90-522E-4A06-9EDB-3FF7C7EB6637}" srcOrd="5" destOrd="0" parTransId="{DC71C009-E3ED-475A-840A-BB6DF5CACA1E}" sibTransId="{90F4423F-FE16-401C-9EF9-B9A4578C2C46}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A3C8B9B-E1B0-4793-A031-586A2B064E4B}" type="presOf" srcId="{445C7998-7549-48B0-BD68-D4F0167F02E5}" destId="{4D19AB04-24FA-40C2-B203-52AE3D15E171}" srcOrd="1" destOrd="0" presId="urn:microsoft.com/office/officeart/2005/8/layout/target3"/>
    <dgm:cxn modelId="{52840918-D7D7-4772-BECA-D2FAD0E096E4}" type="presOf" srcId="{445C7998-7549-48B0-BD68-D4F0167F02E5}" destId="{BC35EE03-4121-4EF9-923D-7CB6D30D358D}" srcOrd="0" destOrd="0" presId="urn:microsoft.com/office/officeart/2005/8/layout/target3"/>
    <dgm:cxn modelId="{97752736-673B-4376-8DF7-B673680D7E07}" type="presOf" srcId="{39F8B381-5807-488E-AC22-73DD4140ED4A}" destId="{71045F8C-00FA-488E-A7BD-E2E6753D979D}" srcOrd="0" destOrd="0" presId="urn:microsoft.com/office/officeart/2005/8/layout/target3"/>
    <dgm:cxn modelId="{33202AA2-A63E-4B09-8C9F-BF84FBC64FF9}" type="presOf" srcId="{EBC41103-E2E5-4D48-9B4B-425520D3D098}" destId="{56A7513E-E65C-47DB-95E3-494F9D5C3675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6AD5161-B4FD-4B95-9FC1-DBFDDFD4CA32}" type="presOf" srcId="{9F18DD90-522E-4A06-9EDB-3FF7C7EB6637}" destId="{E7AB43F5-F756-4BFD-AE60-CAB8C7D865ED}" srcOrd="0" destOrd="0" presId="urn:microsoft.com/office/officeart/2005/8/layout/target3"/>
    <dgm:cxn modelId="{CE05A27C-DC45-4B4E-83A7-1C56E7C2E02F}" type="presOf" srcId="{FBBFC3EA-9D9D-4F3A-BEA6-9C2C0E46BF20}" destId="{D9E968E0-643A-4C73-9F9E-834ADA0FAA76}" srcOrd="0" destOrd="0" presId="urn:microsoft.com/office/officeart/2005/8/layout/target3"/>
    <dgm:cxn modelId="{FCFD42FF-5B17-4DBE-8C7B-B80C0EC2EE93}" type="presOf" srcId="{C73C7642-F245-4585-8F88-243F9FAEF6CA}" destId="{E54EF9CB-8163-45E5-9E60-B23FB89961EB}" srcOrd="1" destOrd="0" presId="urn:microsoft.com/office/officeart/2005/8/layout/target3"/>
    <dgm:cxn modelId="{FAA40DEA-A257-418A-BCDE-6B0E452CDAA7}" type="presOf" srcId="{019433A1-1324-4DE1-9E6F-32B851095F74}" destId="{23E2FBB8-1E6C-4E8F-94A5-3A534F9DDE70}" srcOrd="1" destOrd="0" presId="urn:microsoft.com/office/officeart/2005/8/layout/target3"/>
    <dgm:cxn modelId="{F55FF74F-14B5-4719-AD6B-B07B0B8EDE57}" type="presOf" srcId="{FBBFC3EA-9D9D-4F3A-BEA6-9C2C0E46BF20}" destId="{8445A457-BB08-4E3E-AE75-FF3FDEF4281B}" srcOrd="1" destOrd="0" presId="urn:microsoft.com/office/officeart/2005/8/layout/target3"/>
    <dgm:cxn modelId="{44F4EC9C-12AE-4859-875F-2C963DBA495C}" type="presOf" srcId="{EBC41103-E2E5-4D48-9B4B-425520D3D098}" destId="{3DB252D7-7870-4622-8884-17CEC45987D4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30284F4B-B7D4-4210-B7F3-A495AF5F07C4}" type="presOf" srcId="{019433A1-1324-4DE1-9E6F-32B851095F74}" destId="{089D6C3E-4E43-4EA8-9DB7-75BFF6FC2B03}" srcOrd="0" destOrd="0" presId="urn:microsoft.com/office/officeart/2005/8/layout/target3"/>
    <dgm:cxn modelId="{2D7FBE38-D165-4636-A766-6E988530ADCF}" type="presOf" srcId="{9F18DD90-522E-4A06-9EDB-3FF7C7EB6637}" destId="{63F90D1D-C1F8-48EF-81E2-B8C20636A698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AF3AF67-2ECB-4281-AB80-551657143599}" type="presParOf" srcId="{71045F8C-00FA-488E-A7BD-E2E6753D979D}" destId="{3577EC6B-C980-4F34-8C69-4365E7B8FC8C}" srcOrd="0" destOrd="0" presId="urn:microsoft.com/office/officeart/2005/8/layout/target3"/>
    <dgm:cxn modelId="{010038E5-DA43-4289-ABC7-7FCFAFBBDCC6}" type="presParOf" srcId="{71045F8C-00FA-488E-A7BD-E2E6753D979D}" destId="{6940EB87-DC1D-4BC3-9408-9AC2E1FFC039}" srcOrd="1" destOrd="0" presId="urn:microsoft.com/office/officeart/2005/8/layout/target3"/>
    <dgm:cxn modelId="{25B16728-02B7-40F1-94DB-6C810B2C7724}" type="presParOf" srcId="{71045F8C-00FA-488E-A7BD-E2E6753D979D}" destId="{BC35EE03-4121-4EF9-923D-7CB6D30D358D}" srcOrd="2" destOrd="0" presId="urn:microsoft.com/office/officeart/2005/8/layout/target3"/>
    <dgm:cxn modelId="{A694996D-72A9-4224-8E20-0FAF00A5A24A}" type="presParOf" srcId="{71045F8C-00FA-488E-A7BD-E2E6753D979D}" destId="{21D03142-9A9E-4890-B1C2-CA2CCAA5713B}" srcOrd="3" destOrd="0" presId="urn:microsoft.com/office/officeart/2005/8/layout/target3"/>
    <dgm:cxn modelId="{B8D34384-78E3-4372-A6FD-3AA0ABD8BC95}" type="presParOf" srcId="{71045F8C-00FA-488E-A7BD-E2E6753D979D}" destId="{25B2659D-D182-4ACC-8ED4-23228857A065}" srcOrd="4" destOrd="0" presId="urn:microsoft.com/office/officeart/2005/8/layout/target3"/>
    <dgm:cxn modelId="{385B858F-7082-4BA3-822B-7EE1810714F9}" type="presParOf" srcId="{71045F8C-00FA-488E-A7BD-E2E6753D979D}" destId="{D9E968E0-643A-4C73-9F9E-834ADA0FAA76}" srcOrd="5" destOrd="0" presId="urn:microsoft.com/office/officeart/2005/8/layout/target3"/>
    <dgm:cxn modelId="{330D85D6-AB43-4F61-BBEF-62CCFF3A1294}" type="presParOf" srcId="{71045F8C-00FA-488E-A7BD-E2E6753D979D}" destId="{2A4C74B5-86DE-448B-8CD5-E70AF22356A2}" srcOrd="6" destOrd="0" presId="urn:microsoft.com/office/officeart/2005/8/layout/target3"/>
    <dgm:cxn modelId="{A461C06A-1634-4DFE-80BA-AD045FCD4046}" type="presParOf" srcId="{71045F8C-00FA-488E-A7BD-E2E6753D979D}" destId="{2FEB24DE-6988-49B8-997B-58E9F2B99AC0}" srcOrd="7" destOrd="0" presId="urn:microsoft.com/office/officeart/2005/8/layout/target3"/>
    <dgm:cxn modelId="{EC8ED431-4E2D-4C1D-9D65-A22E9AC65C8D}" type="presParOf" srcId="{71045F8C-00FA-488E-A7BD-E2E6753D979D}" destId="{089D6C3E-4E43-4EA8-9DB7-75BFF6FC2B03}" srcOrd="8" destOrd="0" presId="urn:microsoft.com/office/officeart/2005/8/layout/target3"/>
    <dgm:cxn modelId="{37E82374-8FEF-4661-9322-BA78F7F42EAF}" type="presParOf" srcId="{71045F8C-00FA-488E-A7BD-E2E6753D979D}" destId="{3392D42E-2563-403F-A1E2-48999C5FE40D}" srcOrd="9" destOrd="0" presId="urn:microsoft.com/office/officeart/2005/8/layout/target3"/>
    <dgm:cxn modelId="{AEFC3022-1FC1-4CD5-A463-C9FB134344C2}" type="presParOf" srcId="{71045F8C-00FA-488E-A7BD-E2E6753D979D}" destId="{2F647933-15E0-4964-BDA8-3361DDBD27B5}" srcOrd="10" destOrd="0" presId="urn:microsoft.com/office/officeart/2005/8/layout/target3"/>
    <dgm:cxn modelId="{D062C269-4736-4CEE-BB6E-AF1124F39C07}" type="presParOf" srcId="{71045F8C-00FA-488E-A7BD-E2E6753D979D}" destId="{4F487AB3-AA61-4960-83A0-9417B51AAC58}" srcOrd="11" destOrd="0" presId="urn:microsoft.com/office/officeart/2005/8/layout/target3"/>
    <dgm:cxn modelId="{27B14F67-C640-452A-8A1B-A893791BA0EE}" type="presParOf" srcId="{71045F8C-00FA-488E-A7BD-E2E6753D979D}" destId="{60617B0C-19E3-4085-923F-A01B36A12C9A}" srcOrd="12" destOrd="0" presId="urn:microsoft.com/office/officeart/2005/8/layout/target3"/>
    <dgm:cxn modelId="{D519872C-A8DB-4DE9-8046-ACF52D86EAF2}" type="presParOf" srcId="{71045F8C-00FA-488E-A7BD-E2E6753D979D}" destId="{0220A2BC-8C35-4174-8203-A852D8A45609}" srcOrd="13" destOrd="0" presId="urn:microsoft.com/office/officeart/2005/8/layout/target3"/>
    <dgm:cxn modelId="{347F7F2B-5AFF-4FF4-BF79-D655859FB831}" type="presParOf" srcId="{71045F8C-00FA-488E-A7BD-E2E6753D979D}" destId="{56A7513E-E65C-47DB-95E3-494F9D5C3675}" srcOrd="14" destOrd="0" presId="urn:microsoft.com/office/officeart/2005/8/layout/target3"/>
    <dgm:cxn modelId="{48E46370-3374-4CDD-94FC-105869AB137C}" type="presParOf" srcId="{71045F8C-00FA-488E-A7BD-E2E6753D979D}" destId="{32BA9BC4-696A-41C0-B329-5DBBE78EC860}" srcOrd="15" destOrd="0" presId="urn:microsoft.com/office/officeart/2005/8/layout/target3"/>
    <dgm:cxn modelId="{C4981073-8D66-4C18-8C7E-08DE012D6238}" type="presParOf" srcId="{71045F8C-00FA-488E-A7BD-E2E6753D979D}" destId="{0D6BD51A-23DF-479F-8E82-E87541C5185F}" srcOrd="16" destOrd="0" presId="urn:microsoft.com/office/officeart/2005/8/layout/target3"/>
    <dgm:cxn modelId="{ECB246EA-F55C-4F8E-97EE-4DE6D0B94B1C}" type="presParOf" srcId="{71045F8C-00FA-488E-A7BD-E2E6753D979D}" destId="{E7AB43F5-F756-4BFD-AE60-CAB8C7D865ED}" srcOrd="17" destOrd="0" presId="urn:microsoft.com/office/officeart/2005/8/layout/target3"/>
    <dgm:cxn modelId="{D2C46B99-DF0F-40CA-A3C6-23F1FA3DC496}" type="presParOf" srcId="{71045F8C-00FA-488E-A7BD-E2E6753D979D}" destId="{4D19AB04-24FA-40C2-B203-52AE3D15E171}" srcOrd="18" destOrd="0" presId="urn:microsoft.com/office/officeart/2005/8/layout/target3"/>
    <dgm:cxn modelId="{93544F14-BFF9-4FC4-943A-C0416815BABD}" type="presParOf" srcId="{71045F8C-00FA-488E-A7BD-E2E6753D979D}" destId="{8445A457-BB08-4E3E-AE75-FF3FDEF4281B}" srcOrd="19" destOrd="0" presId="urn:microsoft.com/office/officeart/2005/8/layout/target3"/>
    <dgm:cxn modelId="{E0895E35-F372-4C63-94B1-C08C9975F010}" type="presParOf" srcId="{71045F8C-00FA-488E-A7BD-E2E6753D979D}" destId="{23E2FBB8-1E6C-4E8F-94A5-3A534F9DDE70}" srcOrd="20" destOrd="0" presId="urn:microsoft.com/office/officeart/2005/8/layout/target3"/>
    <dgm:cxn modelId="{DE141286-60F8-4D94-B25C-73E8805D54B7}" type="presParOf" srcId="{71045F8C-00FA-488E-A7BD-E2E6753D979D}" destId="{E54EF9CB-8163-45E5-9E60-B23FB89961EB}" srcOrd="21" destOrd="0" presId="urn:microsoft.com/office/officeart/2005/8/layout/target3"/>
    <dgm:cxn modelId="{32DD0609-FE29-4E8B-A5E1-169F7BB4F649}" type="presParOf" srcId="{71045F8C-00FA-488E-A7BD-E2E6753D979D}" destId="{3DB252D7-7870-4622-8884-17CEC45987D4}" srcOrd="22" destOrd="0" presId="urn:microsoft.com/office/officeart/2005/8/layout/target3"/>
    <dgm:cxn modelId="{98954A25-C0CC-4884-802C-11FBF988CA30}" type="presParOf" srcId="{71045F8C-00FA-488E-A7BD-E2E6753D979D}" destId="{63F90D1D-C1F8-48EF-81E2-B8C20636A698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8" cy="40324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4" y="0"/>
          <a:ext cx="6048672" cy="40324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školy:    </a:t>
          </a:r>
          <a:r>
            <a:rPr lang="cs-CZ" sz="1400" kern="1200" dirty="0" smtClean="0"/>
            <a:t>Základní škola a Mateřská škola, Police nad Metují, okres Náchod</a:t>
          </a:r>
          <a:endParaRPr lang="cs-CZ" sz="1400" kern="1200" dirty="0"/>
        </a:p>
      </dsp:txBody>
      <dsp:txXfrm>
        <a:off x="2016224" y="0"/>
        <a:ext cx="6048672" cy="504057"/>
      </dsp:txXfrm>
    </dsp:sp>
    <dsp:sp modelId="{25B2659D-D182-4ACC-8ED4-23228857A065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8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8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8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E968E0-643A-4C73-9F9E-834ADA0FAA76}">
      <dsp:nvSpPr>
        <dsp:cNvPr id="0" name=""/>
        <dsp:cNvSpPr/>
      </dsp:nvSpPr>
      <dsp:spPr>
        <a:xfrm>
          <a:off x="2016224" y="504057"/>
          <a:ext cx="6048672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8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Autor: </a:t>
          </a:r>
          <a:r>
            <a:rPr lang="cs-CZ" sz="2300" kern="1200" dirty="0" smtClean="0"/>
            <a:t> Mgr. Kateřina Nekvindová</a:t>
          </a:r>
          <a:endParaRPr lang="cs-CZ" sz="2300" kern="1200" dirty="0"/>
        </a:p>
      </dsp:txBody>
      <dsp:txXfrm>
        <a:off x="2016224" y="504057"/>
        <a:ext cx="6048672" cy="504057"/>
      </dsp:txXfrm>
    </dsp:sp>
    <dsp:sp modelId="{2FEB24DE-6988-49B8-997B-58E9F2B99AC0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6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6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6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9D6C3E-4E43-4EA8-9DB7-75BFF6FC2B03}">
      <dsp:nvSpPr>
        <dsp:cNvPr id="0" name=""/>
        <dsp:cNvSpPr/>
      </dsp:nvSpPr>
      <dsp:spPr>
        <a:xfrm>
          <a:off x="2016224" y="1008114"/>
          <a:ext cx="6048672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6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Název : </a:t>
          </a:r>
          <a:r>
            <a:rPr lang="cs-CZ" sz="2300" kern="1200" dirty="0" smtClean="0"/>
            <a:t>VY_32_INOVACE_6B_20_Zlomky</a:t>
          </a:r>
          <a:endParaRPr lang="cs-CZ" sz="2300" kern="1200" dirty="0"/>
        </a:p>
      </dsp:txBody>
      <dsp:txXfrm>
        <a:off x="2016224" y="1008114"/>
        <a:ext cx="6048672" cy="504053"/>
      </dsp:txXfrm>
    </dsp:sp>
    <dsp:sp modelId="{2F647933-15E0-4964-BDA8-3361DDBD27B5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4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4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4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F487AB3-AA61-4960-83A0-9417B51AAC58}">
      <dsp:nvSpPr>
        <dsp:cNvPr id="0" name=""/>
        <dsp:cNvSpPr/>
      </dsp:nvSpPr>
      <dsp:spPr>
        <a:xfrm>
          <a:off x="2016224" y="1512167"/>
          <a:ext cx="6048672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4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Téma</a:t>
          </a:r>
          <a:r>
            <a:rPr lang="cs-CZ" sz="2300" kern="1200" dirty="0" smtClean="0"/>
            <a:t>: Matematika 5. ročník</a:t>
          </a:r>
          <a:endParaRPr lang="cs-CZ" sz="2300" kern="1200" dirty="0"/>
        </a:p>
      </dsp:txBody>
      <dsp:txXfrm>
        <a:off x="2016224" y="1512167"/>
        <a:ext cx="6048672" cy="504057"/>
      </dsp:txXfrm>
    </dsp:sp>
    <dsp:sp modelId="{0220A2BC-8C35-4174-8203-A852D8A4560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2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2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2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A7513E-E65C-47DB-95E3-494F9D5C3675}">
      <dsp:nvSpPr>
        <dsp:cNvPr id="0" name=""/>
        <dsp:cNvSpPr/>
      </dsp:nvSpPr>
      <dsp:spPr>
        <a:xfrm>
          <a:off x="2016224" y="2016225"/>
          <a:ext cx="6048672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2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/>
            <a:t>Číslo projektu</a:t>
          </a:r>
          <a:r>
            <a:rPr lang="cs-CZ" sz="2300" kern="1200" dirty="0" smtClean="0"/>
            <a:t>: CZ.1.07/1.4.00/21.1431</a:t>
          </a:r>
          <a:endParaRPr lang="cs-CZ" sz="2300" kern="1200" dirty="0"/>
        </a:p>
      </dsp:txBody>
      <dsp:txXfrm>
        <a:off x="2016224" y="2016225"/>
        <a:ext cx="6048672" cy="504057"/>
      </dsp:txXfrm>
    </dsp:sp>
    <dsp:sp modelId="{0D6BD51A-23DF-479F-8E82-E87541C5185F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AB43F5-F756-4BFD-AE60-CAB8C7D865ED}">
      <dsp:nvSpPr>
        <dsp:cNvPr id="0" name=""/>
        <dsp:cNvSpPr/>
      </dsp:nvSpPr>
      <dsp:spPr>
        <a:xfrm>
          <a:off x="2016224" y="2520282"/>
          <a:ext cx="6048672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 dirty="0"/>
        </a:p>
      </dsp:txBody>
      <dsp:txXfrm>
        <a:off x="2016224" y="2520282"/>
        <a:ext cx="6048672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8191CC-87D2-4F83-9232-B3E858D14D3F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EAC47-7B7B-4C4C-B1BE-9BD8129E6C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7736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2134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103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381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3248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86741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17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3296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993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314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454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731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20772D-9A4E-4D44-9406-69758E216230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5651A0-7312-4452-9C67-1E63407DFB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325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3752449"/>
              </p:ext>
            </p:extLst>
          </p:nvPr>
        </p:nvGraphicFramePr>
        <p:xfrm>
          <a:off x="611560" y="1700808"/>
          <a:ext cx="8064896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895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556792"/>
            <a:ext cx="800323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 Prezentace slouží k stručnému přehledu probírané látky a to jak při výkladu tak při opakování.</a:t>
            </a:r>
          </a:p>
          <a:p>
            <a:pPr marL="0" indent="0">
              <a:buNone/>
            </a:pPr>
            <a:r>
              <a:rPr lang="cs-CZ" dirty="0" smtClean="0"/>
              <a:t>- Zadané úlohy jsou určeny k interaktivnímu řešení.</a:t>
            </a:r>
          </a:p>
          <a:p>
            <a:pPr marL="0" indent="0">
              <a:buNone/>
            </a:pPr>
            <a:r>
              <a:rPr lang="cs-CZ" smtClean="0"/>
              <a:t>- Na </a:t>
            </a:r>
            <a:r>
              <a:rPr lang="cs-CZ" dirty="0"/>
              <a:t>základě prezentace si mohou žáci zapsat přehled do svých </a:t>
            </a:r>
            <a:r>
              <a:rPr lang="cs-CZ" dirty="0" smtClean="0"/>
              <a:t>sešitů, učivo sledovat, zapisovat a tak si lépe upevnit.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929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268760"/>
            <a:ext cx="8136904" cy="3456383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7030A0"/>
                </a:solidFill>
              </a:rPr>
              <a:t>Zlomky</a:t>
            </a:r>
            <a:endParaRPr lang="cs-CZ" sz="88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0672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Maminka rozdělila pizzu spravedlivě mezi tři své děti.</a:t>
            </a:r>
            <a:br>
              <a:rPr lang="cs-CZ" dirty="0" smtClean="0"/>
            </a:br>
            <a:r>
              <a:rPr lang="cs-CZ" dirty="0" smtClean="0"/>
              <a:t>Jakou část každý z nich dostal?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897214" y="2636912"/>
            <a:ext cx="3600400" cy="3384376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2697414" y="2636912"/>
            <a:ext cx="0" cy="1692188"/>
          </a:xfrm>
          <a:prstGeom prst="line">
            <a:avLst/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2697414" y="4322204"/>
            <a:ext cx="1514546" cy="977280"/>
          </a:xfrm>
          <a:prstGeom prst="line">
            <a:avLst/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1099205" y="4323928"/>
            <a:ext cx="1598209" cy="833264"/>
          </a:xfrm>
          <a:prstGeom prst="line">
            <a:avLst/>
          </a:prstGeom>
          <a:ln w="28575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Výseč 34"/>
          <p:cNvSpPr/>
          <p:nvPr/>
        </p:nvSpPr>
        <p:spPr>
          <a:xfrm rot="13732346">
            <a:off x="2114207" y="2591306"/>
            <a:ext cx="3373505" cy="3419517"/>
          </a:xfrm>
          <a:prstGeom prst="pie">
            <a:avLst>
              <a:gd name="adj1" fmla="val 2410556"/>
              <a:gd name="adj2" fmla="val 9789262"/>
            </a:avLst>
          </a:prstGeom>
          <a:solidFill>
            <a:srgbClr val="0070C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652120" y="2636912"/>
            <a:ext cx="302433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>
                <a:solidFill>
                  <a:srgbClr val="FF0000"/>
                </a:solidFill>
              </a:rPr>
              <a:t>j</a:t>
            </a:r>
            <a:r>
              <a:rPr lang="cs-CZ" sz="4000" dirty="0" smtClean="0">
                <a:solidFill>
                  <a:srgbClr val="FF0000"/>
                </a:solidFill>
              </a:rPr>
              <a:t>ednu třetinu</a:t>
            </a:r>
          </a:p>
          <a:p>
            <a:pPr algn="ctr"/>
            <a:endParaRPr lang="cs-CZ" sz="4000" dirty="0">
              <a:solidFill>
                <a:srgbClr val="FF0000"/>
              </a:solidFill>
            </a:endParaRPr>
          </a:p>
          <a:p>
            <a:pPr algn="ctr"/>
            <a:r>
              <a:rPr lang="cs-CZ" sz="4000" dirty="0">
                <a:solidFill>
                  <a:srgbClr val="FF0000"/>
                </a:solidFill>
              </a:rPr>
              <a:t>z</a:t>
            </a:r>
            <a:r>
              <a:rPr lang="cs-CZ" sz="4000" dirty="0" smtClean="0">
                <a:solidFill>
                  <a:srgbClr val="FF0000"/>
                </a:solidFill>
              </a:rPr>
              <a:t>apíšeme: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6831504" y="4731316"/>
                <a:ext cx="665567" cy="14800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1504" y="4731316"/>
                <a:ext cx="665567" cy="148002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82240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5" grpId="0" animBg="1"/>
      <p:bldP spid="36" grpId="0" build="p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2761964"/>
                <a:ext cx="1144864" cy="28677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96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96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96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96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761964"/>
                <a:ext cx="1144864" cy="286777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ovéPole 6"/>
          <p:cNvSpPr txBox="1"/>
          <p:nvPr/>
        </p:nvSpPr>
        <p:spPr>
          <a:xfrm>
            <a:off x="1243384" y="332656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dirty="0" smtClean="0">
                <a:solidFill>
                  <a:srgbClr val="7030A0"/>
                </a:solidFill>
              </a:rPr>
              <a:t>Zlomek</a:t>
            </a:r>
          </a:p>
          <a:p>
            <a:pPr algn="ctr"/>
            <a:r>
              <a:rPr lang="cs-CZ" sz="4800" dirty="0" smtClean="0">
                <a:solidFill>
                  <a:srgbClr val="0070C0"/>
                </a:solidFill>
              </a:rPr>
              <a:t>-vyjadřuje část celku</a:t>
            </a:r>
            <a:endParaRPr lang="cs-CZ" sz="48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6070" y="2620004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Čitatel </a:t>
            </a:r>
            <a:r>
              <a:rPr lang="cs-CZ" sz="3600" b="1" dirty="0" smtClean="0">
                <a:solidFill>
                  <a:srgbClr val="00B050"/>
                </a:solidFill>
              </a:rPr>
              <a:t>-udává počet dílů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87824" y="4725144"/>
            <a:ext cx="597666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Jmenovatel </a:t>
            </a:r>
            <a:r>
              <a:rPr lang="cs-CZ" sz="3600" b="1" dirty="0" smtClean="0">
                <a:solidFill>
                  <a:srgbClr val="00B050"/>
                </a:solidFill>
              </a:rPr>
              <a:t>-udává na kolik dílů byl celek rozdělen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3714844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Zlomková čára</a:t>
            </a:r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1936444" y="3176601"/>
            <a:ext cx="691340" cy="14493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051720" y="4241692"/>
            <a:ext cx="752451" cy="144933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123728" y="5056654"/>
            <a:ext cx="680443" cy="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197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zlomky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56157" y="1408801"/>
                <a:ext cx="583814" cy="12488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6157" y="1408801"/>
                <a:ext cx="583814" cy="12488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27584" y="3212976"/>
                <a:ext cx="583814" cy="124656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3212976"/>
                <a:ext cx="583814" cy="12465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29718" y="1412776"/>
                <a:ext cx="583814" cy="12448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9718" y="1412776"/>
                <a:ext cx="583814" cy="124482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866000" y="3214708"/>
                <a:ext cx="583814" cy="12488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6000" y="3214708"/>
                <a:ext cx="583814" cy="124880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27583" y="4941168"/>
                <a:ext cx="583814" cy="12488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3" y="4941168"/>
                <a:ext cx="583814" cy="124880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724134" y="4941168"/>
                <a:ext cx="867545" cy="124880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000" b="0" i="1" smtClean="0">
                              <a:latin typeface="Cambria Math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cs-CZ" sz="4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4134" y="4941168"/>
                <a:ext cx="867545" cy="124880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1547664" y="1772816"/>
            <a:ext cx="69127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jedna polovina                   jedna pětina</a:t>
            </a:r>
          </a:p>
          <a:p>
            <a:endParaRPr lang="cs-CZ" sz="3200" dirty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>
              <a:solidFill>
                <a:srgbClr val="FF0000"/>
              </a:solidFill>
            </a:endParaRPr>
          </a:p>
          <a:p>
            <a:r>
              <a:rPr lang="cs-CZ" sz="3200" dirty="0">
                <a:solidFill>
                  <a:srgbClr val="FF0000"/>
                </a:solidFill>
              </a:rPr>
              <a:t>t</a:t>
            </a:r>
            <a:r>
              <a:rPr lang="cs-CZ" sz="3200" dirty="0" smtClean="0">
                <a:solidFill>
                  <a:srgbClr val="FF0000"/>
                </a:solidFill>
              </a:rPr>
              <a:t>ři sedminy                          dvě devítiny</a:t>
            </a: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FF0000"/>
                </a:solidFill>
              </a:rPr>
              <a:t>jedna šestina                       tři desetiny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2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7524328" y="3104964"/>
            <a:ext cx="823423" cy="97210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700905" y="3104964"/>
            <a:ext cx="823423" cy="97210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77482" y="3104964"/>
            <a:ext cx="823423" cy="97210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044721" y="2132856"/>
            <a:ext cx="823423" cy="97210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44720" y="3104964"/>
            <a:ext cx="823423" cy="972108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seč 4"/>
          <p:cNvSpPr/>
          <p:nvPr/>
        </p:nvSpPr>
        <p:spPr>
          <a:xfrm rot="1470170">
            <a:off x="939310" y="2271622"/>
            <a:ext cx="1923194" cy="1931181"/>
          </a:xfrm>
          <a:prstGeom prst="pie">
            <a:avLst>
              <a:gd name="adj1" fmla="val 21259500"/>
              <a:gd name="adj2" fmla="val 16200000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Vývojový diagram: sumační spojení 3"/>
          <p:cNvSpPr/>
          <p:nvPr/>
        </p:nvSpPr>
        <p:spPr>
          <a:xfrm rot="20199282">
            <a:off x="917915" y="2281397"/>
            <a:ext cx="2009722" cy="1891323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500"/>
            <a:ext cx="776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Jaká část celku je vybarvena?</a:t>
            </a:r>
            <a:endParaRPr lang="cs-CZ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68123" y="4514654"/>
                <a:ext cx="665567" cy="14752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23" y="4514654"/>
                <a:ext cx="665567" cy="147521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5044721" y="2132856"/>
            <a:ext cx="3312368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0"/>
            <a:endCxn id="8" idx="2"/>
          </p:cNvCxnSpPr>
          <p:nvPr/>
        </p:nvCxnSpPr>
        <p:spPr>
          <a:xfrm>
            <a:off x="6700905" y="213285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68144" y="213285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524328" y="213285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8" idx="1"/>
            <a:endCxn id="8" idx="3"/>
          </p:cNvCxnSpPr>
          <p:nvPr/>
        </p:nvCxnSpPr>
        <p:spPr>
          <a:xfrm>
            <a:off x="5044721" y="3104964"/>
            <a:ext cx="33123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465661" y="4564086"/>
                <a:ext cx="665567" cy="149508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5661" y="4564086"/>
                <a:ext cx="665567" cy="149508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84094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7533666" y="3115962"/>
            <a:ext cx="823423" cy="97210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868143" y="2629908"/>
            <a:ext cx="823423" cy="48605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700905" y="3104964"/>
            <a:ext cx="823423" cy="97210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877482" y="3104964"/>
            <a:ext cx="823423" cy="97210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044721" y="2618910"/>
            <a:ext cx="823423" cy="48605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44720" y="3104964"/>
            <a:ext cx="823423" cy="972108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seč 4"/>
          <p:cNvSpPr/>
          <p:nvPr/>
        </p:nvSpPr>
        <p:spPr>
          <a:xfrm rot="1470170">
            <a:off x="845234" y="2150372"/>
            <a:ext cx="1923194" cy="1931181"/>
          </a:xfrm>
          <a:prstGeom prst="pie">
            <a:avLst>
              <a:gd name="adj1" fmla="val 7895916"/>
              <a:gd name="adj2" fmla="val 16200000"/>
            </a:avLst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Vývojový diagram: sumační spojení 3"/>
          <p:cNvSpPr/>
          <p:nvPr/>
        </p:nvSpPr>
        <p:spPr>
          <a:xfrm rot="20199282">
            <a:off x="823842" y="2159302"/>
            <a:ext cx="2009722" cy="1891323"/>
          </a:xfrm>
          <a:prstGeom prst="flowChartSummingJunct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500"/>
            <a:ext cx="776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Vybarvi zadanou část </a:t>
            </a:r>
            <a:r>
              <a:rPr lang="cs-CZ" sz="4800" dirty="0" smtClean="0"/>
              <a:t>celku.</a:t>
            </a:r>
            <a:endParaRPr lang="cs-CZ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568123" y="4514654"/>
                <a:ext cx="665567" cy="14800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8123" y="4514654"/>
                <a:ext cx="665567" cy="148002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5044721" y="2132856"/>
            <a:ext cx="3312368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0"/>
            <a:endCxn id="8" idx="2"/>
          </p:cNvCxnSpPr>
          <p:nvPr/>
        </p:nvCxnSpPr>
        <p:spPr>
          <a:xfrm>
            <a:off x="6700905" y="213285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868144" y="213285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524328" y="213285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8" idx="1"/>
            <a:endCxn id="8" idx="3"/>
          </p:cNvCxnSpPr>
          <p:nvPr/>
        </p:nvCxnSpPr>
        <p:spPr>
          <a:xfrm>
            <a:off x="5044721" y="3104964"/>
            <a:ext cx="33123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6465661" y="4564086"/>
                <a:ext cx="1007007" cy="14800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16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65661" y="4564086"/>
                <a:ext cx="1007007" cy="148002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Přímá spojnice 2"/>
          <p:cNvCxnSpPr>
            <a:stCxn id="4" idx="0"/>
            <a:endCxn id="4" idx="4"/>
          </p:cNvCxnSpPr>
          <p:nvPr/>
        </p:nvCxnSpPr>
        <p:spPr>
          <a:xfrm>
            <a:off x="1453964" y="2236720"/>
            <a:ext cx="749478" cy="173648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4" idx="6"/>
            <a:endCxn id="4" idx="2"/>
          </p:cNvCxnSpPr>
          <p:nvPr/>
        </p:nvCxnSpPr>
        <p:spPr>
          <a:xfrm flipH="1">
            <a:off x="906107" y="2706766"/>
            <a:ext cx="1845193" cy="79639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5035383" y="2626637"/>
            <a:ext cx="33123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44721" y="3591018"/>
            <a:ext cx="33123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2626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0" grpId="0" animBg="1"/>
      <p:bldP spid="19" grpId="0" animBg="1"/>
      <p:bldP spid="18" grpId="0" animBg="1"/>
      <p:bldP spid="16" grpId="0" animBg="1"/>
      <p:bldP spid="17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ovnoramenný trojúhelník 66"/>
          <p:cNvSpPr/>
          <p:nvPr/>
        </p:nvSpPr>
        <p:spPr>
          <a:xfrm flipH="1">
            <a:off x="6190812" y="5544012"/>
            <a:ext cx="1261508" cy="954551"/>
          </a:xfrm>
          <a:prstGeom prst="triangle">
            <a:avLst>
              <a:gd name="adj" fmla="val 502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Rovnoramenný trojúhelník 65"/>
          <p:cNvSpPr/>
          <p:nvPr/>
        </p:nvSpPr>
        <p:spPr>
          <a:xfrm flipH="1">
            <a:off x="5697938" y="4581129"/>
            <a:ext cx="1099044" cy="972107"/>
          </a:xfrm>
          <a:prstGeom prst="triangle">
            <a:avLst>
              <a:gd name="adj" fmla="val 601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Rovnoramenný trojúhelník 64"/>
          <p:cNvSpPr/>
          <p:nvPr/>
        </p:nvSpPr>
        <p:spPr>
          <a:xfrm flipH="1">
            <a:off x="907975" y="4581129"/>
            <a:ext cx="1682095" cy="720080"/>
          </a:xfrm>
          <a:prstGeom prst="triangle">
            <a:avLst>
              <a:gd name="adj" fmla="val 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55576" y="2931862"/>
            <a:ext cx="2232247" cy="11452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700906" y="2974784"/>
            <a:ext cx="544232" cy="11022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80721" y="2960948"/>
            <a:ext cx="1020182" cy="110228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500"/>
            <a:ext cx="776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Jaká část celku je vybarvena?</a:t>
            </a:r>
            <a:endParaRPr lang="cs-CZ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271778" y="2010610"/>
                <a:ext cx="665567" cy="14800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1778" y="2010610"/>
                <a:ext cx="665567" cy="148002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5666957" y="1844824"/>
            <a:ext cx="2067895" cy="22322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0"/>
            <a:endCxn id="8" idx="2"/>
          </p:cNvCxnSpPr>
          <p:nvPr/>
        </p:nvCxnSpPr>
        <p:spPr>
          <a:xfrm>
            <a:off x="6700905" y="1844824"/>
            <a:ext cx="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156176" y="1844824"/>
            <a:ext cx="0" cy="221841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7245137" y="1844824"/>
            <a:ext cx="0" cy="223224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666956" y="2960948"/>
            <a:ext cx="206789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7952682" y="2234773"/>
                <a:ext cx="665567" cy="14800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2682" y="2234773"/>
                <a:ext cx="665567" cy="148002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var L 25"/>
          <p:cNvSpPr/>
          <p:nvPr/>
        </p:nvSpPr>
        <p:spPr>
          <a:xfrm>
            <a:off x="755576" y="1772816"/>
            <a:ext cx="2232248" cy="2290420"/>
          </a:xfrm>
          <a:prstGeom prst="corner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>
            <a:endCxn id="26" idx="1"/>
          </p:cNvCxnSpPr>
          <p:nvPr/>
        </p:nvCxnSpPr>
        <p:spPr>
          <a:xfrm>
            <a:off x="1871700" y="2918026"/>
            <a:ext cx="0" cy="114521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755576" y="2931862"/>
            <a:ext cx="11161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Vývojový diagram: rozhodnutí 37"/>
          <p:cNvSpPr/>
          <p:nvPr/>
        </p:nvSpPr>
        <p:spPr>
          <a:xfrm>
            <a:off x="878847" y="4581128"/>
            <a:ext cx="3477129" cy="1440160"/>
          </a:xfrm>
          <a:prstGeom prst="flowChartDecision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38"/>
          <p:cNvCxnSpPr>
            <a:endCxn id="38" idx="3"/>
          </p:cNvCxnSpPr>
          <p:nvPr/>
        </p:nvCxnSpPr>
        <p:spPr>
          <a:xfrm>
            <a:off x="907976" y="5301208"/>
            <a:ext cx="34480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>
            <a:endCxn id="38" idx="2"/>
          </p:cNvCxnSpPr>
          <p:nvPr/>
        </p:nvCxnSpPr>
        <p:spPr>
          <a:xfrm>
            <a:off x="2617411" y="4581128"/>
            <a:ext cx="1" cy="14401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260694" y="4541267"/>
                <a:ext cx="665567" cy="14752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0694" y="4541267"/>
                <a:ext cx="665567" cy="14752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Vývojový diagram: příprava 43"/>
          <p:cNvSpPr/>
          <p:nvPr/>
        </p:nvSpPr>
        <p:spPr>
          <a:xfrm>
            <a:off x="5715780" y="4581128"/>
            <a:ext cx="2168587" cy="1944216"/>
          </a:xfrm>
          <a:prstGeom prst="flowChartPreparation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nice 44"/>
          <p:cNvCxnSpPr>
            <a:endCxn id="44" idx="3"/>
          </p:cNvCxnSpPr>
          <p:nvPr/>
        </p:nvCxnSpPr>
        <p:spPr>
          <a:xfrm>
            <a:off x="5728815" y="5553236"/>
            <a:ext cx="21555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6141644" y="4581128"/>
            <a:ext cx="1310676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6141646" y="4581128"/>
            <a:ext cx="1310674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8014698" y="4586911"/>
                <a:ext cx="665567" cy="148002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48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14698" y="4586911"/>
                <a:ext cx="665567" cy="148002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6544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2" grpId="0"/>
      <p:bldP spid="43" grpId="0"/>
      <p:bldP spid="6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Volný tvar 37"/>
          <p:cNvSpPr/>
          <p:nvPr/>
        </p:nvSpPr>
        <p:spPr>
          <a:xfrm>
            <a:off x="747342" y="2630658"/>
            <a:ext cx="3107206" cy="970671"/>
          </a:xfrm>
          <a:custGeom>
            <a:avLst/>
            <a:gdLst>
              <a:gd name="connsiteX0" fmla="*/ 0 w 3123028"/>
              <a:gd name="connsiteY0" fmla="*/ 0 h 970671"/>
              <a:gd name="connsiteX1" fmla="*/ 3123028 w 3123028"/>
              <a:gd name="connsiteY1" fmla="*/ 14068 h 970671"/>
              <a:gd name="connsiteX2" fmla="*/ 2194560 w 3123028"/>
              <a:gd name="connsiteY2" fmla="*/ 970671 h 970671"/>
              <a:gd name="connsiteX3" fmla="*/ 2180492 w 3123028"/>
              <a:gd name="connsiteY3" fmla="*/ 492370 h 970671"/>
              <a:gd name="connsiteX4" fmla="*/ 14068 w 3123028"/>
              <a:gd name="connsiteY4" fmla="*/ 464234 h 970671"/>
              <a:gd name="connsiteX5" fmla="*/ 0 w 3123028"/>
              <a:gd name="connsiteY5" fmla="*/ 0 h 9706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23028" h="970671">
                <a:moveTo>
                  <a:pt x="0" y="0"/>
                </a:moveTo>
                <a:lnTo>
                  <a:pt x="3123028" y="14068"/>
                </a:lnTo>
                <a:lnTo>
                  <a:pt x="2194560" y="970671"/>
                </a:lnTo>
                <a:lnTo>
                  <a:pt x="2180492" y="492370"/>
                </a:lnTo>
                <a:lnTo>
                  <a:pt x="14068" y="46423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Rovnoramenný trojúhelník 35"/>
          <p:cNvSpPr/>
          <p:nvPr/>
        </p:nvSpPr>
        <p:spPr>
          <a:xfrm rot="10800000">
            <a:off x="6597616" y="3729406"/>
            <a:ext cx="1372188" cy="14436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Rovnoramenný trojúhelník 34"/>
          <p:cNvSpPr/>
          <p:nvPr/>
        </p:nvSpPr>
        <p:spPr>
          <a:xfrm>
            <a:off x="5911522" y="3762455"/>
            <a:ext cx="1372188" cy="14436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812946" y="4235764"/>
            <a:ext cx="1641373" cy="97210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98135" y="5206134"/>
            <a:ext cx="3312368" cy="97210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99592" y="429500"/>
            <a:ext cx="7762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Vybarvi zadanou část </a:t>
            </a:r>
            <a:r>
              <a:rPr lang="cs-CZ" sz="4800" dirty="0" smtClean="0"/>
              <a:t>celku.</a:t>
            </a:r>
            <a:endParaRPr lang="cs-CZ" sz="4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036588" y="1908868"/>
                <a:ext cx="665567" cy="14752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6588" y="1908868"/>
                <a:ext cx="665567" cy="147521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798135" y="4234026"/>
            <a:ext cx="3312368" cy="194421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0"/>
            <a:endCxn id="8" idx="2"/>
          </p:cNvCxnSpPr>
          <p:nvPr/>
        </p:nvCxnSpPr>
        <p:spPr>
          <a:xfrm>
            <a:off x="2454319" y="423402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621558" y="423402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277742" y="4234026"/>
            <a:ext cx="0" cy="1944216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8" idx="1"/>
            <a:endCxn id="8" idx="3"/>
          </p:cNvCxnSpPr>
          <p:nvPr/>
        </p:nvCxnSpPr>
        <p:spPr>
          <a:xfrm>
            <a:off x="798135" y="5206134"/>
            <a:ext cx="33123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372917" y="4470266"/>
                <a:ext cx="665567" cy="14752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2917" y="4470266"/>
                <a:ext cx="665567" cy="147521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3" name="Přímá spojnice 22"/>
          <p:cNvCxnSpPr/>
          <p:nvPr/>
        </p:nvCxnSpPr>
        <p:spPr>
          <a:xfrm>
            <a:off x="788797" y="4727807"/>
            <a:ext cx="33123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98135" y="5692188"/>
            <a:ext cx="33123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Šipka dolů 1"/>
          <p:cNvSpPr/>
          <p:nvPr/>
        </p:nvSpPr>
        <p:spPr>
          <a:xfrm rot="16200000">
            <a:off x="1359412" y="1082717"/>
            <a:ext cx="1912525" cy="3136663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5879554" y="2228771"/>
            <a:ext cx="2808312" cy="3001270"/>
          </a:xfrm>
          <a:prstGeom prst="triangl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>
            <a:stCxn id="9" idx="1"/>
            <a:endCxn id="9" idx="5"/>
          </p:cNvCxnSpPr>
          <p:nvPr/>
        </p:nvCxnSpPr>
        <p:spPr>
          <a:xfrm>
            <a:off x="6581632" y="3729406"/>
            <a:ext cx="1404156" cy="0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9" idx="1"/>
            <a:endCxn id="9" idx="3"/>
          </p:cNvCxnSpPr>
          <p:nvPr/>
        </p:nvCxnSpPr>
        <p:spPr>
          <a:xfrm>
            <a:off x="6581632" y="3729406"/>
            <a:ext cx="702078" cy="1500635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9" idx="3"/>
            <a:endCxn id="9" idx="5"/>
          </p:cNvCxnSpPr>
          <p:nvPr/>
        </p:nvCxnSpPr>
        <p:spPr>
          <a:xfrm flipV="1">
            <a:off x="7283710" y="3729406"/>
            <a:ext cx="702078" cy="1500635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8172399" y="1913442"/>
                <a:ext cx="665567" cy="147521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4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48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48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2399" y="1913442"/>
                <a:ext cx="665567" cy="147521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70622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animBg="1"/>
      <p:bldP spid="36" grpId="0" animBg="1"/>
      <p:bldP spid="35" grpId="0" animBg="1"/>
      <p:bldP spid="26" grpId="0" animBg="1"/>
      <p:bldP spid="2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1412776"/>
            <a:ext cx="4474840" cy="964704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39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738</TotalTime>
  <Words>253</Words>
  <Application>Microsoft Office PowerPoint</Application>
  <PresentationFormat>Předvádění na obrazovce (4:3)</PresentationFormat>
  <Paragraphs>53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Zlomky</vt:lpstr>
      <vt:lpstr>Maminka rozdělila pizzu spravedlivě mezi tři své děti. Jakou část každý z nich dostal?</vt:lpstr>
      <vt:lpstr>Prezentace aplikace PowerPoint</vt:lpstr>
      <vt:lpstr>Přečti zlomky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nekvindovi</dc:creator>
  <cp:lastModifiedBy>nekvindovi</cp:lastModifiedBy>
  <cp:revision>49</cp:revision>
  <dcterms:created xsi:type="dcterms:W3CDTF">2012-11-16T18:39:16Z</dcterms:created>
  <dcterms:modified xsi:type="dcterms:W3CDTF">2013-10-17T18:52:02Z</dcterms:modified>
</cp:coreProperties>
</file>