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64" r:id="rId4"/>
    <p:sldId id="294" r:id="rId5"/>
    <p:sldId id="311" r:id="rId6"/>
    <p:sldId id="312" r:id="rId7"/>
    <p:sldId id="313" r:id="rId8"/>
    <p:sldId id="278" r:id="rId9"/>
    <p:sldId id="293" r:id="rId10"/>
    <p:sldId id="284" r:id="rId11"/>
    <p:sldId id="283" r:id="rId12"/>
    <p:sldId id="286" r:id="rId13"/>
    <p:sldId id="285" r:id="rId14"/>
    <p:sldId id="287" r:id="rId15"/>
    <p:sldId id="288" r:id="rId16"/>
    <p:sldId id="289" r:id="rId17"/>
    <p:sldId id="290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24" autoAdjust="0"/>
  </p:normalViewPr>
  <p:slideViewPr>
    <p:cSldViewPr>
      <p:cViewPr>
        <p:scale>
          <a:sx n="75" d="100"/>
          <a:sy n="75" d="100"/>
        </p:scale>
        <p:origin x="-67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VY_32_INOVACE_Sčítání a odčítání desetinných čísel</a:t>
          </a:r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VY_32_INOVACE_Sčítání a odčítání desetinných čísel</a:t>
          </a:r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9763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20449049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slouží k opakování učiva o desetinných číslech pro žáky 6. ročníku.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8 a na závěrečný interaktivní test (snímky 9 – 17) ve kterém žáci procvičují na příkladech probrané učivo. Ve výkladové části se probírá znázornění desetinného čísla na číselné ose, písemné sčítání a odčítání desetinných čísel, převody </a:t>
            </a:r>
            <a:r>
              <a:rPr lang="cs-CZ" smtClean="0"/>
              <a:t>délkových jednotek. </a:t>
            </a:r>
            <a:r>
              <a:rPr lang="cs-CZ" dirty="0" smtClean="0"/>
              <a:t>Snímky 4, 5, 6 obsahují animace pomáhající pochopit výše zmíněné probírané učivo. V 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35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Sčítání a odčítání </a:t>
            </a:r>
            <a:r>
              <a:rPr lang="cs-CZ" sz="6000" dirty="0" smtClean="0"/>
              <a:t>desetinných </a:t>
            </a:r>
            <a:r>
              <a:rPr lang="cs-CZ" sz="6000" dirty="0"/>
              <a:t>čísel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15516" y="2284794"/>
            <a:ext cx="8676964" cy="1072198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Několik poznámek na úvod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1043608" y="3822865"/>
            <a:ext cx="7056784" cy="614247"/>
            <a:chOff x="1043608" y="3822865"/>
            <a:chExt cx="7056784" cy="614247"/>
          </a:xfrm>
        </p:grpSpPr>
        <p:cxnSp>
          <p:nvCxnSpPr>
            <p:cNvPr id="47" name="Přímá spojovací čára 5"/>
            <p:cNvCxnSpPr/>
            <p:nvPr/>
          </p:nvCxnSpPr>
          <p:spPr>
            <a:xfrm>
              <a:off x="1186484" y="3893509"/>
              <a:ext cx="6786610" cy="1588"/>
            </a:xfrm>
            <a:prstGeom prst="line">
              <a:avLst/>
            </a:prstGeom>
            <a:ln w="2857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48" name="Přímá spojovací čára 7"/>
            <p:cNvCxnSpPr/>
            <p:nvPr/>
          </p:nvCxnSpPr>
          <p:spPr>
            <a:xfrm rot="5400000">
              <a:off x="1187278" y="3893509"/>
              <a:ext cx="142876" cy="1588"/>
            </a:xfrm>
            <a:prstGeom prst="line">
              <a:avLst/>
            </a:prstGeom>
            <a:ln w="2857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9" name="Přímá spojovací čára 18"/>
            <p:cNvCxnSpPr/>
            <p:nvPr/>
          </p:nvCxnSpPr>
          <p:spPr>
            <a:xfrm rot="5400000">
              <a:off x="7759574" y="3893509"/>
              <a:ext cx="142876" cy="1588"/>
            </a:xfrm>
            <a:prstGeom prst="line">
              <a:avLst/>
            </a:prstGeom>
            <a:ln w="2857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5" name="TextovéPole 34"/>
            <p:cNvSpPr txBox="1"/>
            <p:nvPr/>
          </p:nvSpPr>
          <p:spPr>
            <a:xfrm>
              <a:off x="1043608" y="3975447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7668392" y="3975447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915152" y="3822865"/>
            <a:ext cx="5259428" cy="142876"/>
            <a:chOff x="1915152" y="3822865"/>
            <a:chExt cx="5259428" cy="142876"/>
          </a:xfrm>
        </p:grpSpPr>
        <p:cxnSp>
          <p:nvCxnSpPr>
            <p:cNvPr id="49" name="Přímá spojovací čára 8"/>
            <p:cNvCxnSpPr/>
            <p:nvPr/>
          </p:nvCxnSpPr>
          <p:spPr>
            <a:xfrm rot="5400000">
              <a:off x="184450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0" name="Přímá spojovací čára 9"/>
            <p:cNvCxnSpPr/>
            <p:nvPr/>
          </p:nvCxnSpPr>
          <p:spPr>
            <a:xfrm rot="5400000">
              <a:off x="315896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1" name="Přímá spojovací čára 10"/>
            <p:cNvCxnSpPr/>
            <p:nvPr/>
          </p:nvCxnSpPr>
          <p:spPr>
            <a:xfrm rot="5400000">
              <a:off x="447342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2" name="Přímá spojovací čára 11"/>
            <p:cNvCxnSpPr/>
            <p:nvPr/>
          </p:nvCxnSpPr>
          <p:spPr>
            <a:xfrm rot="5400000">
              <a:off x="578788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Přímá spojovací čára 12"/>
            <p:cNvCxnSpPr/>
            <p:nvPr/>
          </p:nvCxnSpPr>
          <p:spPr>
            <a:xfrm rot="5400000">
              <a:off x="644511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0" name="Přímá spojovací čára 8"/>
            <p:cNvCxnSpPr/>
            <p:nvPr/>
          </p:nvCxnSpPr>
          <p:spPr>
            <a:xfrm rot="5400000">
              <a:off x="250173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Přímá spojovací čára 9"/>
            <p:cNvCxnSpPr/>
            <p:nvPr/>
          </p:nvCxnSpPr>
          <p:spPr>
            <a:xfrm rot="5400000">
              <a:off x="381619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2" name="Přímá spojovací čára 10"/>
            <p:cNvCxnSpPr/>
            <p:nvPr/>
          </p:nvCxnSpPr>
          <p:spPr>
            <a:xfrm rot="5400000">
              <a:off x="513065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Přímá spojovací čára 12"/>
            <p:cNvCxnSpPr/>
            <p:nvPr/>
          </p:nvCxnSpPr>
          <p:spPr>
            <a:xfrm rot="5400000">
              <a:off x="7102348" y="3893509"/>
              <a:ext cx="142876" cy="1588"/>
            </a:xfrm>
            <a:prstGeom prst="line">
              <a:avLst/>
            </a:prstGeom>
            <a:ln w="28575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3059880" y="3861048"/>
            <a:ext cx="432000" cy="643864"/>
            <a:chOff x="2051768" y="3573016"/>
            <a:chExt cx="432000" cy="605681"/>
          </a:xfrm>
        </p:grpSpPr>
        <p:sp>
          <p:nvSpPr>
            <p:cNvPr id="71" name="Ovál 70"/>
            <p:cNvSpPr/>
            <p:nvPr/>
          </p:nvSpPr>
          <p:spPr>
            <a:xfrm>
              <a:off x="2177888" y="3573016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  <a:latin typeface="Calibri" pitchFamily="34" charset="0"/>
                </a:rPr>
                <a:t>0,3</a:t>
              </a:r>
              <a:endParaRPr lang="cs-CZ" sz="2400" dirty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43508" y="2284794"/>
            <a:ext cx="2305991" cy="1144206"/>
            <a:chOff x="321793" y="3710882"/>
            <a:chExt cx="2305991" cy="1144206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3" name="TextovéPole 12"/>
                <p:cNvSpPr txBox="1"/>
                <p:nvPr/>
              </p:nvSpPr>
              <p:spPr>
                <a:xfrm>
                  <a:off x="831083" y="3710882"/>
                  <a:ext cx="573732" cy="804387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>
                            <a:solidFill>
                              <a:srgbClr val="C00000"/>
                            </a:solidFill>
                            <a:latin typeface="Cambria Math"/>
                          </a:rPr>
                          <m:t>0,3</m:t>
                        </m:r>
                      </m:oMath>
                    </m:oMathPara>
                  </a14:m>
                  <a:endParaRPr lang="cs-CZ" sz="240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6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831083" y="3710882"/>
                  <a:ext cx="573732" cy="804387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 l="-2128" r="-5319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74" name="Zástupný symbol pro obsah 1"/>
            <p:cNvSpPr txBox="1">
              <a:spLocks/>
            </p:cNvSpPr>
            <p:nvPr/>
          </p:nvSpPr>
          <p:spPr>
            <a:xfrm>
              <a:off x="321793" y="4365104"/>
              <a:ext cx="2305991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>
                  <a:solidFill>
                    <a:srgbClr val="C00000"/>
                  </a:solidFill>
                  <a:latin typeface="Calibri" pitchFamily="34" charset="0"/>
                </a:rPr>
                <a:t>nula celá tři desetiny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15"/>
              <p:cNvSpPr txBox="1"/>
              <p:nvPr/>
            </p:nvSpPr>
            <p:spPr>
              <a:xfrm>
                <a:off x="2195736" y="2384884"/>
                <a:ext cx="573732" cy="5040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9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2384884"/>
                <a:ext cx="573732" cy="50405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0" name="Skupina 39"/>
          <p:cNvGrpSpPr/>
          <p:nvPr/>
        </p:nvGrpSpPr>
        <p:grpSpPr>
          <a:xfrm>
            <a:off x="2699792" y="2397183"/>
            <a:ext cx="5474343" cy="981741"/>
            <a:chOff x="2987824" y="3873347"/>
            <a:chExt cx="5474343" cy="98174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5" name="TextovéPole 16"/>
                <p:cNvSpPr txBox="1"/>
                <p:nvPr/>
              </p:nvSpPr>
              <p:spPr>
                <a:xfrm>
                  <a:off x="3710236" y="3873347"/>
                  <a:ext cx="573732" cy="576064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0,30</m:t>
                        </m:r>
                      </m:oMath>
                    </m:oMathPara>
                  </a14:m>
                  <a:endParaRPr lang="cs-CZ" sz="240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45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10236" y="3873347"/>
                  <a:ext cx="573732" cy="576064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2105" r="-3368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6" name="Zástupný symbol pro obsah 1"/>
            <p:cNvSpPr txBox="1">
              <a:spLocks/>
            </p:cNvSpPr>
            <p:nvPr/>
          </p:nvSpPr>
          <p:spPr>
            <a:xfrm>
              <a:off x="2987824" y="4365104"/>
              <a:ext cx="5474343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dirty="0" smtClean="0">
                  <a:solidFill>
                    <a:srgbClr val="C00000"/>
                  </a:solidFill>
                  <a:latin typeface="Calibri" pitchFamily="34" charset="0"/>
                </a:rPr>
                <a:t>nula celá </a:t>
              </a:r>
              <a:r>
                <a:rPr lang="cs-CZ" dirty="0" err="1" smtClean="0">
                  <a:solidFill>
                    <a:srgbClr val="C00000"/>
                  </a:solidFill>
                  <a:latin typeface="Calibri" pitchFamily="34" charset="0"/>
                </a:rPr>
                <a:t>třiset</a:t>
              </a:r>
              <a:r>
                <a:rPr lang="cs-CZ" dirty="0" smtClean="0">
                  <a:solidFill>
                    <a:srgbClr val="C00000"/>
                  </a:solidFill>
                  <a:latin typeface="Calibri" pitchFamily="34" charset="0"/>
                </a:rPr>
                <a:t> setin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5" name="TextovéPole 15"/>
              <p:cNvSpPr txBox="1"/>
              <p:nvPr/>
            </p:nvSpPr>
            <p:spPr>
              <a:xfrm>
                <a:off x="5004048" y="2384884"/>
                <a:ext cx="573732" cy="5040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5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384884"/>
                <a:ext cx="573732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6" name="Skupina 75"/>
          <p:cNvGrpSpPr/>
          <p:nvPr/>
        </p:nvGrpSpPr>
        <p:grpSpPr>
          <a:xfrm>
            <a:off x="5580112" y="2375251"/>
            <a:ext cx="5474343" cy="981741"/>
            <a:chOff x="2987824" y="3873347"/>
            <a:chExt cx="5474343" cy="98174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77" name="TextovéPole 16"/>
                <p:cNvSpPr txBox="1"/>
                <p:nvPr/>
              </p:nvSpPr>
              <p:spPr>
                <a:xfrm>
                  <a:off x="3638228" y="3873347"/>
                  <a:ext cx="573732" cy="576064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b="0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0,300</m:t>
                        </m:r>
                      </m:oMath>
                    </m:oMathPara>
                  </a14:m>
                  <a:endParaRPr lang="cs-CZ" sz="2400" dirty="0">
                    <a:solidFill>
                      <a:schemeClr val="accent2">
                        <a:lumMod val="50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77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638228" y="3873347"/>
                  <a:ext cx="573732" cy="576064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l="-2128" r="-64894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78" name="Zástupný symbol pro obsah 1"/>
            <p:cNvSpPr txBox="1">
              <a:spLocks/>
            </p:cNvSpPr>
            <p:nvPr/>
          </p:nvSpPr>
          <p:spPr>
            <a:xfrm>
              <a:off x="2987824" y="4365104"/>
              <a:ext cx="5474343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dirty="0" smtClean="0">
                  <a:solidFill>
                    <a:schemeClr val="accent2">
                      <a:lumMod val="50000"/>
                    </a:schemeClr>
                  </a:solidFill>
                  <a:latin typeface="Calibri" pitchFamily="34" charset="0"/>
                </a:rPr>
                <a:t>nula celá tři sta tisícin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15"/>
              <p:cNvSpPr txBox="1"/>
              <p:nvPr/>
            </p:nvSpPr>
            <p:spPr>
              <a:xfrm>
                <a:off x="7670676" y="2348880"/>
                <a:ext cx="1293812" cy="5040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accent2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…</a:t>
                </a:r>
                <a:endParaRPr lang="cs-CZ" sz="2800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9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0676" y="2348880"/>
                <a:ext cx="1293812" cy="504056"/>
              </a:xfrm>
              <a:prstGeom prst="rect">
                <a:avLst/>
              </a:prstGeom>
              <a:blipFill rotWithShape="1">
                <a:blip r:embed="rId7"/>
                <a:stretch>
                  <a:fillRect t="-10843" b="-373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1043608" y="4653136"/>
            <a:ext cx="7056784" cy="629056"/>
            <a:chOff x="1043608" y="4672152"/>
            <a:chExt cx="7056784" cy="629056"/>
          </a:xfrm>
        </p:grpSpPr>
        <p:cxnSp>
          <p:nvCxnSpPr>
            <p:cNvPr id="81" name="Přímá spojovací čára 5"/>
            <p:cNvCxnSpPr/>
            <p:nvPr/>
          </p:nvCxnSpPr>
          <p:spPr>
            <a:xfrm>
              <a:off x="1186484" y="4742796"/>
              <a:ext cx="6786610" cy="1588"/>
            </a:xfrm>
            <a:prstGeom prst="line">
              <a:avLst/>
            </a:prstGeom>
            <a:ln w="2857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2" name="Přímá spojovací čára 7"/>
            <p:cNvCxnSpPr/>
            <p:nvPr/>
          </p:nvCxnSpPr>
          <p:spPr>
            <a:xfrm rot="5400000">
              <a:off x="1187278" y="4742796"/>
              <a:ext cx="142876" cy="1588"/>
            </a:xfrm>
            <a:prstGeom prst="line">
              <a:avLst/>
            </a:prstGeom>
            <a:ln w="2857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3" name="Přímá spojovací čára 18"/>
            <p:cNvCxnSpPr/>
            <p:nvPr/>
          </p:nvCxnSpPr>
          <p:spPr>
            <a:xfrm rot="5400000">
              <a:off x="7759574" y="4742796"/>
              <a:ext cx="142876" cy="1588"/>
            </a:xfrm>
            <a:prstGeom prst="line">
              <a:avLst/>
            </a:prstGeom>
            <a:ln w="2857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4" name="TextovéPole 83"/>
            <p:cNvSpPr txBox="1"/>
            <p:nvPr/>
          </p:nvSpPr>
          <p:spPr>
            <a:xfrm>
              <a:off x="1043608" y="4839543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0</a:t>
              </a:r>
              <a:endParaRPr lang="cs-CZ" sz="2400" dirty="0">
                <a:latin typeface="Calibri" pitchFamily="34" charset="0"/>
              </a:endParaRP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7668392" y="4839543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latin typeface="Calibri" pitchFamily="34" charset="0"/>
                </a:rPr>
                <a:t>1</a:t>
              </a:r>
              <a:endParaRPr lang="cs-CZ" sz="2400" dirty="0">
                <a:latin typeface="Calibri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323645" y="4653136"/>
            <a:ext cx="6442442" cy="142876"/>
            <a:chOff x="1323645" y="4672152"/>
            <a:chExt cx="6442442" cy="142876"/>
          </a:xfrm>
        </p:grpSpPr>
        <p:grpSp>
          <p:nvGrpSpPr>
            <p:cNvPr id="13" name="Skupina 12"/>
            <p:cNvGrpSpPr/>
            <p:nvPr/>
          </p:nvGrpSpPr>
          <p:grpSpPr>
            <a:xfrm>
              <a:off x="1915152" y="4672152"/>
              <a:ext cx="5259428" cy="142876"/>
              <a:chOff x="1915152" y="4672152"/>
              <a:chExt cx="5259428" cy="142876"/>
            </a:xfrm>
          </p:grpSpPr>
          <p:cxnSp>
            <p:nvCxnSpPr>
              <p:cNvPr id="87" name="Přímá spojovací čára 8"/>
              <p:cNvCxnSpPr/>
              <p:nvPr/>
            </p:nvCxnSpPr>
            <p:spPr>
              <a:xfrm rot="5400000">
                <a:off x="184450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ovací čára 9"/>
              <p:cNvCxnSpPr/>
              <p:nvPr/>
            </p:nvCxnSpPr>
            <p:spPr>
              <a:xfrm rot="5400000">
                <a:off x="315896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9" name="Přímá spojovací čára 10"/>
              <p:cNvCxnSpPr/>
              <p:nvPr/>
            </p:nvCxnSpPr>
            <p:spPr>
              <a:xfrm rot="5400000">
                <a:off x="447342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0" name="Přímá spojovací čára 11"/>
              <p:cNvCxnSpPr/>
              <p:nvPr/>
            </p:nvCxnSpPr>
            <p:spPr>
              <a:xfrm rot="5400000">
                <a:off x="578788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1" name="Přímá spojovací čára 12"/>
              <p:cNvCxnSpPr/>
              <p:nvPr/>
            </p:nvCxnSpPr>
            <p:spPr>
              <a:xfrm rot="5400000">
                <a:off x="644511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2" name="Přímá spojovací čára 8"/>
              <p:cNvCxnSpPr/>
              <p:nvPr/>
            </p:nvCxnSpPr>
            <p:spPr>
              <a:xfrm rot="5400000">
                <a:off x="250173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ovací čára 9"/>
              <p:cNvCxnSpPr/>
              <p:nvPr/>
            </p:nvCxnSpPr>
            <p:spPr>
              <a:xfrm rot="5400000">
                <a:off x="381619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4" name="Přímá spojovací čára 10"/>
              <p:cNvCxnSpPr/>
              <p:nvPr/>
            </p:nvCxnSpPr>
            <p:spPr>
              <a:xfrm rot="5400000">
                <a:off x="513065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5" name="Přímá spojovací čára 12"/>
              <p:cNvCxnSpPr/>
              <p:nvPr/>
            </p:nvCxnSpPr>
            <p:spPr>
              <a:xfrm rot="5400000">
                <a:off x="7102348" y="4742796"/>
                <a:ext cx="142876" cy="1588"/>
              </a:xfrm>
              <a:prstGeom prst="line">
                <a:avLst/>
              </a:prstGeom>
              <a:ln w="28575">
                <a:solidFill>
                  <a:schemeClr val="accent5">
                    <a:lumMod val="75000"/>
                  </a:schemeClr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01" name="Přímá spojovací čára 9"/>
            <p:cNvCxnSpPr/>
            <p:nvPr/>
          </p:nvCxnSpPr>
          <p:spPr>
            <a:xfrm rot="5400000">
              <a:off x="191023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2" name="Přímá spojovací čára 10"/>
            <p:cNvCxnSpPr/>
            <p:nvPr/>
          </p:nvCxnSpPr>
          <p:spPr>
            <a:xfrm rot="5400000">
              <a:off x="230456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3" name="Přímá spojovací čára 11"/>
            <p:cNvCxnSpPr/>
            <p:nvPr/>
          </p:nvCxnSpPr>
          <p:spPr>
            <a:xfrm rot="5400000">
              <a:off x="204167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4" name="Přímá spojovací čára 12"/>
            <p:cNvCxnSpPr/>
            <p:nvPr/>
          </p:nvCxnSpPr>
          <p:spPr>
            <a:xfrm rot="5400000">
              <a:off x="197595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6" name="Přímá spojovací čára 9"/>
            <p:cNvCxnSpPr/>
            <p:nvPr/>
          </p:nvCxnSpPr>
          <p:spPr>
            <a:xfrm rot="5400000">
              <a:off x="210740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7" name="Přímá spojovací čára 10"/>
            <p:cNvCxnSpPr/>
            <p:nvPr/>
          </p:nvCxnSpPr>
          <p:spPr>
            <a:xfrm rot="5400000">
              <a:off x="243601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8" name="Přímá spojovací čára 12"/>
            <p:cNvCxnSpPr/>
            <p:nvPr/>
          </p:nvCxnSpPr>
          <p:spPr>
            <a:xfrm rot="5400000">
              <a:off x="223884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9" name="Přímá spojovací čára 12"/>
            <p:cNvCxnSpPr/>
            <p:nvPr/>
          </p:nvCxnSpPr>
          <p:spPr>
            <a:xfrm rot="5400000">
              <a:off x="217312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0" name="Přímá spojovací čára 12"/>
            <p:cNvCxnSpPr/>
            <p:nvPr/>
          </p:nvCxnSpPr>
          <p:spPr>
            <a:xfrm rot="5400000">
              <a:off x="237029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2" name="Přímá spojovací čára 9"/>
            <p:cNvCxnSpPr/>
            <p:nvPr/>
          </p:nvCxnSpPr>
          <p:spPr>
            <a:xfrm rot="5400000">
              <a:off x="125300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3" name="Přímá spojovací čára 10"/>
            <p:cNvCxnSpPr/>
            <p:nvPr/>
          </p:nvCxnSpPr>
          <p:spPr>
            <a:xfrm rot="5400000">
              <a:off x="164733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4" name="Přímá spojovací čára 11"/>
            <p:cNvCxnSpPr/>
            <p:nvPr/>
          </p:nvCxnSpPr>
          <p:spPr>
            <a:xfrm rot="5400000">
              <a:off x="138444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5" name="Přímá spojovací čára 12"/>
            <p:cNvCxnSpPr/>
            <p:nvPr/>
          </p:nvCxnSpPr>
          <p:spPr>
            <a:xfrm rot="5400000">
              <a:off x="131872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6" name="Přímá spojovací čára 9"/>
            <p:cNvCxnSpPr/>
            <p:nvPr/>
          </p:nvCxnSpPr>
          <p:spPr>
            <a:xfrm rot="5400000">
              <a:off x="145017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7" name="Přímá spojovací čára 10"/>
            <p:cNvCxnSpPr/>
            <p:nvPr/>
          </p:nvCxnSpPr>
          <p:spPr>
            <a:xfrm rot="5400000">
              <a:off x="177878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8" name="Přímá spojovací čára 12"/>
            <p:cNvCxnSpPr/>
            <p:nvPr/>
          </p:nvCxnSpPr>
          <p:spPr>
            <a:xfrm rot="5400000">
              <a:off x="158161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9" name="Přímá spojovací čára 12"/>
            <p:cNvCxnSpPr/>
            <p:nvPr/>
          </p:nvCxnSpPr>
          <p:spPr>
            <a:xfrm rot="5400000">
              <a:off x="151589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0" name="Přímá spojovací čára 12"/>
            <p:cNvCxnSpPr/>
            <p:nvPr/>
          </p:nvCxnSpPr>
          <p:spPr>
            <a:xfrm rot="5400000">
              <a:off x="171306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2" name="Přímá spojovací čára 9"/>
            <p:cNvCxnSpPr/>
            <p:nvPr/>
          </p:nvCxnSpPr>
          <p:spPr>
            <a:xfrm rot="5400000">
              <a:off x="256746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3" name="Přímá spojovací čára 10"/>
            <p:cNvCxnSpPr/>
            <p:nvPr/>
          </p:nvCxnSpPr>
          <p:spPr>
            <a:xfrm rot="5400000">
              <a:off x="296179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4" name="Přímá spojovací čára 11"/>
            <p:cNvCxnSpPr/>
            <p:nvPr/>
          </p:nvCxnSpPr>
          <p:spPr>
            <a:xfrm rot="5400000">
              <a:off x="269890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5" name="Přímá spojovací čára 12"/>
            <p:cNvCxnSpPr/>
            <p:nvPr/>
          </p:nvCxnSpPr>
          <p:spPr>
            <a:xfrm rot="5400000">
              <a:off x="263318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6" name="Přímá spojovací čára 9"/>
            <p:cNvCxnSpPr/>
            <p:nvPr/>
          </p:nvCxnSpPr>
          <p:spPr>
            <a:xfrm rot="5400000">
              <a:off x="276463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7" name="Přímá spojovací čára 10"/>
            <p:cNvCxnSpPr/>
            <p:nvPr/>
          </p:nvCxnSpPr>
          <p:spPr>
            <a:xfrm rot="5400000">
              <a:off x="309324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8" name="Přímá spojovací čára 12"/>
            <p:cNvCxnSpPr/>
            <p:nvPr/>
          </p:nvCxnSpPr>
          <p:spPr>
            <a:xfrm rot="5400000">
              <a:off x="289607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9" name="Přímá spojovací čára 12"/>
            <p:cNvCxnSpPr/>
            <p:nvPr/>
          </p:nvCxnSpPr>
          <p:spPr>
            <a:xfrm rot="5400000">
              <a:off x="283035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0" name="Přímá spojovací čára 12"/>
            <p:cNvCxnSpPr/>
            <p:nvPr/>
          </p:nvCxnSpPr>
          <p:spPr>
            <a:xfrm rot="5400000">
              <a:off x="302752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2" name="Přímá spojovací čára 9"/>
            <p:cNvCxnSpPr/>
            <p:nvPr/>
          </p:nvCxnSpPr>
          <p:spPr>
            <a:xfrm rot="5400000">
              <a:off x="388192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3" name="Přímá spojovací čára 10"/>
            <p:cNvCxnSpPr/>
            <p:nvPr/>
          </p:nvCxnSpPr>
          <p:spPr>
            <a:xfrm rot="5400000">
              <a:off x="427625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4" name="Přímá spojovací čára 11"/>
            <p:cNvCxnSpPr/>
            <p:nvPr/>
          </p:nvCxnSpPr>
          <p:spPr>
            <a:xfrm rot="5400000">
              <a:off x="401336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5" name="Přímá spojovací čára 12"/>
            <p:cNvCxnSpPr/>
            <p:nvPr/>
          </p:nvCxnSpPr>
          <p:spPr>
            <a:xfrm rot="5400000">
              <a:off x="394764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6" name="Přímá spojovací čára 9"/>
            <p:cNvCxnSpPr/>
            <p:nvPr/>
          </p:nvCxnSpPr>
          <p:spPr>
            <a:xfrm rot="5400000">
              <a:off x="407909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7" name="Přímá spojovací čára 10"/>
            <p:cNvCxnSpPr/>
            <p:nvPr/>
          </p:nvCxnSpPr>
          <p:spPr>
            <a:xfrm rot="5400000">
              <a:off x="440770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8" name="Přímá spojovací čára 12"/>
            <p:cNvCxnSpPr/>
            <p:nvPr/>
          </p:nvCxnSpPr>
          <p:spPr>
            <a:xfrm rot="5400000">
              <a:off x="421053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9" name="Přímá spojovací čára 12"/>
            <p:cNvCxnSpPr/>
            <p:nvPr/>
          </p:nvCxnSpPr>
          <p:spPr>
            <a:xfrm rot="5400000">
              <a:off x="414481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0" name="Přímá spojovací čára 12"/>
            <p:cNvCxnSpPr/>
            <p:nvPr/>
          </p:nvCxnSpPr>
          <p:spPr>
            <a:xfrm rot="5400000">
              <a:off x="434198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2" name="Přímá spojovací čára 9"/>
            <p:cNvCxnSpPr/>
            <p:nvPr/>
          </p:nvCxnSpPr>
          <p:spPr>
            <a:xfrm rot="5400000">
              <a:off x="322469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3" name="Přímá spojovací čára 10"/>
            <p:cNvCxnSpPr/>
            <p:nvPr/>
          </p:nvCxnSpPr>
          <p:spPr>
            <a:xfrm rot="5400000">
              <a:off x="361902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4" name="Přímá spojovací čára 11"/>
            <p:cNvCxnSpPr/>
            <p:nvPr/>
          </p:nvCxnSpPr>
          <p:spPr>
            <a:xfrm rot="5400000">
              <a:off x="335613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5" name="Přímá spojovací čára 12"/>
            <p:cNvCxnSpPr/>
            <p:nvPr/>
          </p:nvCxnSpPr>
          <p:spPr>
            <a:xfrm rot="5400000">
              <a:off x="329041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6" name="Přímá spojovací čára 9"/>
            <p:cNvCxnSpPr/>
            <p:nvPr/>
          </p:nvCxnSpPr>
          <p:spPr>
            <a:xfrm rot="5400000">
              <a:off x="342186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7" name="Přímá spojovací čára 10"/>
            <p:cNvCxnSpPr/>
            <p:nvPr/>
          </p:nvCxnSpPr>
          <p:spPr>
            <a:xfrm rot="5400000">
              <a:off x="375047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8" name="Přímá spojovací čára 12"/>
            <p:cNvCxnSpPr/>
            <p:nvPr/>
          </p:nvCxnSpPr>
          <p:spPr>
            <a:xfrm rot="5400000">
              <a:off x="355330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9" name="Přímá spojovací čára 12"/>
            <p:cNvCxnSpPr/>
            <p:nvPr/>
          </p:nvCxnSpPr>
          <p:spPr>
            <a:xfrm rot="5400000">
              <a:off x="348758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0" name="Přímá spojovací čára 12"/>
            <p:cNvCxnSpPr/>
            <p:nvPr/>
          </p:nvCxnSpPr>
          <p:spPr>
            <a:xfrm rot="5400000">
              <a:off x="368475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2" name="Přímá spojovací čára 9"/>
            <p:cNvCxnSpPr/>
            <p:nvPr/>
          </p:nvCxnSpPr>
          <p:spPr>
            <a:xfrm rot="5400000">
              <a:off x="453915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3" name="Přímá spojovací čára 10"/>
            <p:cNvCxnSpPr/>
            <p:nvPr/>
          </p:nvCxnSpPr>
          <p:spPr>
            <a:xfrm rot="5400000">
              <a:off x="493348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4" name="Přímá spojovací čára 11"/>
            <p:cNvCxnSpPr/>
            <p:nvPr/>
          </p:nvCxnSpPr>
          <p:spPr>
            <a:xfrm rot="5400000">
              <a:off x="467059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5" name="Přímá spojovací čára 12"/>
            <p:cNvCxnSpPr/>
            <p:nvPr/>
          </p:nvCxnSpPr>
          <p:spPr>
            <a:xfrm rot="5400000">
              <a:off x="460487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6" name="Přímá spojovací čára 9"/>
            <p:cNvCxnSpPr/>
            <p:nvPr/>
          </p:nvCxnSpPr>
          <p:spPr>
            <a:xfrm rot="5400000">
              <a:off x="473632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7" name="Přímá spojovací čára 10"/>
            <p:cNvCxnSpPr/>
            <p:nvPr/>
          </p:nvCxnSpPr>
          <p:spPr>
            <a:xfrm rot="5400000">
              <a:off x="506493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8" name="Přímá spojovací čára 12"/>
            <p:cNvCxnSpPr/>
            <p:nvPr/>
          </p:nvCxnSpPr>
          <p:spPr>
            <a:xfrm rot="5400000">
              <a:off x="486776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9" name="Přímá spojovací čára 12"/>
            <p:cNvCxnSpPr/>
            <p:nvPr/>
          </p:nvCxnSpPr>
          <p:spPr>
            <a:xfrm rot="5400000">
              <a:off x="480204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0" name="Přímá spojovací čára 12"/>
            <p:cNvCxnSpPr/>
            <p:nvPr/>
          </p:nvCxnSpPr>
          <p:spPr>
            <a:xfrm rot="5400000">
              <a:off x="499921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2" name="Přímá spojovací čára 9"/>
            <p:cNvCxnSpPr/>
            <p:nvPr/>
          </p:nvCxnSpPr>
          <p:spPr>
            <a:xfrm rot="5400000">
              <a:off x="585361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3" name="Přímá spojovací čára 10"/>
            <p:cNvCxnSpPr/>
            <p:nvPr/>
          </p:nvCxnSpPr>
          <p:spPr>
            <a:xfrm rot="5400000">
              <a:off x="624794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4" name="Přímá spojovací čára 11"/>
            <p:cNvCxnSpPr/>
            <p:nvPr/>
          </p:nvCxnSpPr>
          <p:spPr>
            <a:xfrm rot="5400000">
              <a:off x="598505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5" name="Přímá spojovací čára 12"/>
            <p:cNvCxnSpPr/>
            <p:nvPr/>
          </p:nvCxnSpPr>
          <p:spPr>
            <a:xfrm rot="5400000">
              <a:off x="591933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6" name="Přímá spojovací čára 9"/>
            <p:cNvCxnSpPr/>
            <p:nvPr/>
          </p:nvCxnSpPr>
          <p:spPr>
            <a:xfrm rot="5400000">
              <a:off x="605078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7" name="Přímá spojovací čára 10"/>
            <p:cNvCxnSpPr/>
            <p:nvPr/>
          </p:nvCxnSpPr>
          <p:spPr>
            <a:xfrm rot="5400000">
              <a:off x="637939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8" name="Přímá spojovací čára 12"/>
            <p:cNvCxnSpPr/>
            <p:nvPr/>
          </p:nvCxnSpPr>
          <p:spPr>
            <a:xfrm rot="5400000">
              <a:off x="618222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9" name="Přímá spojovací čára 12"/>
            <p:cNvCxnSpPr/>
            <p:nvPr/>
          </p:nvCxnSpPr>
          <p:spPr>
            <a:xfrm rot="5400000">
              <a:off x="611650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0" name="Přímá spojovací čára 12"/>
            <p:cNvCxnSpPr/>
            <p:nvPr/>
          </p:nvCxnSpPr>
          <p:spPr>
            <a:xfrm rot="5400000">
              <a:off x="631367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2" name="Přímá spojovací čára 9"/>
            <p:cNvCxnSpPr/>
            <p:nvPr/>
          </p:nvCxnSpPr>
          <p:spPr>
            <a:xfrm rot="5400000">
              <a:off x="519638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3" name="Přímá spojovací čára 10"/>
            <p:cNvCxnSpPr/>
            <p:nvPr/>
          </p:nvCxnSpPr>
          <p:spPr>
            <a:xfrm rot="5400000">
              <a:off x="559071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4" name="Přímá spojovací čára 11"/>
            <p:cNvCxnSpPr/>
            <p:nvPr/>
          </p:nvCxnSpPr>
          <p:spPr>
            <a:xfrm rot="5400000">
              <a:off x="532782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5" name="Přímá spojovací čára 12"/>
            <p:cNvCxnSpPr/>
            <p:nvPr/>
          </p:nvCxnSpPr>
          <p:spPr>
            <a:xfrm rot="5400000">
              <a:off x="526210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6" name="Přímá spojovací čára 9"/>
            <p:cNvCxnSpPr/>
            <p:nvPr/>
          </p:nvCxnSpPr>
          <p:spPr>
            <a:xfrm rot="5400000">
              <a:off x="539355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7" name="Přímá spojovací čára 10"/>
            <p:cNvCxnSpPr/>
            <p:nvPr/>
          </p:nvCxnSpPr>
          <p:spPr>
            <a:xfrm rot="5400000">
              <a:off x="572216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8" name="Přímá spojovací čára 12"/>
            <p:cNvCxnSpPr/>
            <p:nvPr/>
          </p:nvCxnSpPr>
          <p:spPr>
            <a:xfrm rot="5400000">
              <a:off x="552499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9" name="Přímá spojovací čára 12"/>
            <p:cNvCxnSpPr/>
            <p:nvPr/>
          </p:nvCxnSpPr>
          <p:spPr>
            <a:xfrm rot="5400000">
              <a:off x="545927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0" name="Přímá spojovací čára 12"/>
            <p:cNvCxnSpPr/>
            <p:nvPr/>
          </p:nvCxnSpPr>
          <p:spPr>
            <a:xfrm rot="5400000">
              <a:off x="565644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2" name="Přímá spojovací čára 9"/>
            <p:cNvCxnSpPr/>
            <p:nvPr/>
          </p:nvCxnSpPr>
          <p:spPr>
            <a:xfrm rot="5400000">
              <a:off x="651084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3" name="Přímá spojovací čára 10"/>
            <p:cNvCxnSpPr/>
            <p:nvPr/>
          </p:nvCxnSpPr>
          <p:spPr>
            <a:xfrm rot="5400000">
              <a:off x="690517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4" name="Přímá spojovací čára 11"/>
            <p:cNvCxnSpPr/>
            <p:nvPr/>
          </p:nvCxnSpPr>
          <p:spPr>
            <a:xfrm rot="5400000">
              <a:off x="664228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5" name="Přímá spojovací čára 12"/>
            <p:cNvCxnSpPr/>
            <p:nvPr/>
          </p:nvCxnSpPr>
          <p:spPr>
            <a:xfrm rot="5400000">
              <a:off x="657656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6" name="Přímá spojovací čára 9"/>
            <p:cNvCxnSpPr/>
            <p:nvPr/>
          </p:nvCxnSpPr>
          <p:spPr>
            <a:xfrm rot="5400000">
              <a:off x="670801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7" name="Přímá spojovací čára 10"/>
            <p:cNvCxnSpPr/>
            <p:nvPr/>
          </p:nvCxnSpPr>
          <p:spPr>
            <a:xfrm rot="5400000">
              <a:off x="703662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8" name="Přímá spojovací čára 12"/>
            <p:cNvCxnSpPr/>
            <p:nvPr/>
          </p:nvCxnSpPr>
          <p:spPr>
            <a:xfrm rot="5400000">
              <a:off x="683945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9" name="Přímá spojovací čára 12"/>
            <p:cNvCxnSpPr/>
            <p:nvPr/>
          </p:nvCxnSpPr>
          <p:spPr>
            <a:xfrm rot="5400000">
              <a:off x="677373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0" name="Přímá spojovací čára 12"/>
            <p:cNvCxnSpPr/>
            <p:nvPr/>
          </p:nvCxnSpPr>
          <p:spPr>
            <a:xfrm rot="5400000">
              <a:off x="697090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2" name="Přímá spojovací čára 9"/>
            <p:cNvCxnSpPr/>
            <p:nvPr/>
          </p:nvCxnSpPr>
          <p:spPr>
            <a:xfrm rot="5400000">
              <a:off x="7168071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3" name="Přímá spojovací čára 10"/>
            <p:cNvCxnSpPr/>
            <p:nvPr/>
          </p:nvCxnSpPr>
          <p:spPr>
            <a:xfrm rot="5400000">
              <a:off x="7562409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4" name="Přímá spojovací čára 11"/>
            <p:cNvCxnSpPr/>
            <p:nvPr/>
          </p:nvCxnSpPr>
          <p:spPr>
            <a:xfrm rot="5400000">
              <a:off x="7299517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5" name="Přímá spojovací čára 12"/>
            <p:cNvCxnSpPr/>
            <p:nvPr/>
          </p:nvCxnSpPr>
          <p:spPr>
            <a:xfrm rot="5400000">
              <a:off x="7233794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6" name="Přímá spojovací čára 9"/>
            <p:cNvCxnSpPr/>
            <p:nvPr/>
          </p:nvCxnSpPr>
          <p:spPr>
            <a:xfrm rot="5400000">
              <a:off x="7365240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7" name="Přímá spojovací čára 10"/>
            <p:cNvCxnSpPr/>
            <p:nvPr/>
          </p:nvCxnSpPr>
          <p:spPr>
            <a:xfrm rot="5400000">
              <a:off x="7693855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8" name="Přímá spojovací čára 12"/>
            <p:cNvCxnSpPr/>
            <p:nvPr/>
          </p:nvCxnSpPr>
          <p:spPr>
            <a:xfrm rot="5400000">
              <a:off x="7496686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9" name="Přímá spojovací čára 12"/>
            <p:cNvCxnSpPr/>
            <p:nvPr/>
          </p:nvCxnSpPr>
          <p:spPr>
            <a:xfrm rot="5400000">
              <a:off x="7430963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00" name="Přímá spojovací čára 12"/>
            <p:cNvCxnSpPr/>
            <p:nvPr/>
          </p:nvCxnSpPr>
          <p:spPr>
            <a:xfrm rot="5400000">
              <a:off x="7628132" y="4742796"/>
              <a:ext cx="142876" cy="1588"/>
            </a:xfrm>
            <a:prstGeom prst="line">
              <a:avLst/>
            </a:prstGeom>
            <a:ln w="19050"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>
            <a:off x="3059880" y="4665601"/>
            <a:ext cx="432000" cy="631400"/>
            <a:chOff x="2051768" y="3584741"/>
            <a:chExt cx="432000" cy="593956"/>
          </a:xfrm>
        </p:grpSpPr>
        <p:sp>
          <p:nvSpPr>
            <p:cNvPr id="97" name="Ovál 96"/>
            <p:cNvSpPr/>
            <p:nvPr/>
          </p:nvSpPr>
          <p:spPr>
            <a:xfrm>
              <a:off x="2177888" y="3584741"/>
              <a:ext cx="94397" cy="94397"/>
            </a:xfrm>
            <a:prstGeom prst="ellipse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2051768" y="3717032"/>
              <a:ext cx="432000" cy="461665"/>
            </a:xfrm>
            <a:prstGeom prst="rect">
              <a:avLst/>
            </a:prstGeom>
            <a:noFill/>
          </p:spPr>
          <p:txBody>
            <a:bodyPr wrap="none" rtlCol="0">
              <a:noAutofit/>
            </a:bodyPr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  <a:latin typeface="Calibri" pitchFamily="34" charset="0"/>
                </a:rPr>
                <a:t>0,30</a:t>
              </a:r>
              <a:endParaRPr lang="cs-CZ" sz="2400" dirty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  <p:sp>
        <p:nvSpPr>
          <p:cNvPr id="201" name="Obdélník 200"/>
          <p:cNvSpPr/>
          <p:nvPr/>
        </p:nvSpPr>
        <p:spPr>
          <a:xfrm>
            <a:off x="215516" y="5301208"/>
            <a:ext cx="8676964" cy="1072198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2" name="Skupina 201"/>
          <p:cNvGrpSpPr/>
          <p:nvPr/>
        </p:nvGrpSpPr>
        <p:grpSpPr>
          <a:xfrm>
            <a:off x="683568" y="5309130"/>
            <a:ext cx="2305991" cy="1144206"/>
            <a:chOff x="863588" y="3710882"/>
            <a:chExt cx="2305991" cy="1144206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3" name="TextovéPole 12"/>
                <p:cNvSpPr txBox="1"/>
                <p:nvPr/>
              </p:nvSpPr>
              <p:spPr>
                <a:xfrm>
                  <a:off x="937928" y="3710882"/>
                  <a:ext cx="573732" cy="804387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m</m:t>
                        </m:r>
                      </m:oMath>
                    </m:oMathPara>
                  </a14:m>
                  <a:endParaRPr lang="cs-CZ" sz="240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203" name="TextovéPole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937928" y="3710882"/>
                  <a:ext cx="573732" cy="804387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 l="-2128" r="-15957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04" name="Zástupný symbol pro obsah 1"/>
            <p:cNvSpPr txBox="1">
              <a:spLocks/>
            </p:cNvSpPr>
            <p:nvPr/>
          </p:nvSpPr>
          <p:spPr>
            <a:xfrm>
              <a:off x="863588" y="4365104"/>
              <a:ext cx="2305991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 smtClean="0">
                  <a:solidFill>
                    <a:srgbClr val="C00000"/>
                  </a:solidFill>
                  <a:latin typeface="Calibri" pitchFamily="34" charset="0"/>
                </a:rPr>
                <a:t>1 metr</a:t>
              </a:r>
              <a:endParaRPr lang="cs-CZ" dirty="0">
                <a:solidFill>
                  <a:srgbClr val="C00000"/>
                </a:solidFill>
                <a:latin typeface="Calibri" pitchFamily="34" charset="0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05" name="TextovéPole 15"/>
              <p:cNvSpPr txBox="1"/>
              <p:nvPr/>
            </p:nvSpPr>
            <p:spPr>
              <a:xfrm>
                <a:off x="2194001" y="5409220"/>
                <a:ext cx="573732" cy="5040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05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4001" y="5409220"/>
                <a:ext cx="573732" cy="50405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06" name="Skupina 205"/>
          <p:cNvGrpSpPr/>
          <p:nvPr/>
        </p:nvGrpSpPr>
        <p:grpSpPr>
          <a:xfrm>
            <a:off x="3058097" y="5421519"/>
            <a:ext cx="5474343" cy="981741"/>
            <a:chOff x="3347864" y="3873347"/>
            <a:chExt cx="5474343" cy="98174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7" name="TextovéPole 16"/>
                <p:cNvSpPr txBox="1"/>
                <p:nvPr/>
              </p:nvSpPr>
              <p:spPr>
                <a:xfrm>
                  <a:off x="3565623" y="3873347"/>
                  <a:ext cx="573732" cy="576064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dm</m:t>
                        </m:r>
                      </m:oMath>
                    </m:oMathPara>
                  </a14:m>
                  <a:endParaRPr lang="cs-CZ" sz="2400" dirty="0">
                    <a:solidFill>
                      <a:srgbClr val="C00000"/>
                    </a:solidFill>
                  </a:endParaRPr>
                </a:p>
              </p:txBody>
            </p:sp>
          </mc:Choice>
          <mc:Fallback xmlns="">
            <p:sp>
              <p:nvSpPr>
                <p:cNvPr id="207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65623" y="3873347"/>
                  <a:ext cx="573732" cy="576064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 l="-2128" r="-8191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08" name="Zástupný symbol pro obsah 1"/>
            <p:cNvSpPr txBox="1">
              <a:spLocks/>
            </p:cNvSpPr>
            <p:nvPr/>
          </p:nvSpPr>
          <p:spPr>
            <a:xfrm>
              <a:off x="3347864" y="4365104"/>
              <a:ext cx="5474343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dirty="0" smtClean="0">
                  <a:solidFill>
                    <a:srgbClr val="C00000"/>
                  </a:solidFill>
                  <a:latin typeface="Calibri" pitchFamily="34" charset="0"/>
                </a:rPr>
                <a:t>10 decimetrů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09" name="TextovéPole 15"/>
              <p:cNvSpPr txBox="1"/>
              <p:nvPr/>
            </p:nvSpPr>
            <p:spPr>
              <a:xfrm>
                <a:off x="5002313" y="5409220"/>
                <a:ext cx="573732" cy="5040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9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2313" y="5409220"/>
                <a:ext cx="573732" cy="50405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10" name="Skupina 209"/>
          <p:cNvGrpSpPr/>
          <p:nvPr/>
        </p:nvGrpSpPr>
        <p:grpSpPr>
          <a:xfrm>
            <a:off x="5866409" y="5399587"/>
            <a:ext cx="5474343" cy="981741"/>
            <a:chOff x="3275856" y="3873347"/>
            <a:chExt cx="5474343" cy="98174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1" name="TextovéPole 16"/>
                <p:cNvSpPr txBox="1"/>
                <p:nvPr/>
              </p:nvSpPr>
              <p:spPr>
                <a:xfrm>
                  <a:off x="3493615" y="3873347"/>
                  <a:ext cx="573732" cy="576064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indent="0">
                    <a:buNone/>
                  </a:pPr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400" b="0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100 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cm</m:t>
                        </m:r>
                      </m:oMath>
                    </m:oMathPara>
                  </a14:m>
                  <a:endParaRPr lang="cs-CZ" sz="2400" dirty="0">
                    <a:solidFill>
                      <a:schemeClr val="accent2">
                        <a:lumMod val="50000"/>
                      </a:schemeClr>
                    </a:solidFill>
                  </a:endParaRPr>
                </a:p>
              </p:txBody>
            </p:sp>
          </mc:Choice>
          <mc:Fallback xmlns="">
            <p:sp>
              <p:nvSpPr>
                <p:cNvPr id="211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493615" y="3873347"/>
                  <a:ext cx="573732" cy="576064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 l="-2128" r="-9893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12" name="Zástupný symbol pro obsah 1"/>
            <p:cNvSpPr txBox="1">
              <a:spLocks/>
            </p:cNvSpPr>
            <p:nvPr/>
          </p:nvSpPr>
          <p:spPr>
            <a:xfrm>
              <a:off x="3275856" y="4365104"/>
              <a:ext cx="5474343" cy="48998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dirty="0" smtClean="0">
                  <a:solidFill>
                    <a:schemeClr val="accent2">
                      <a:lumMod val="50000"/>
                    </a:schemeClr>
                  </a:solidFill>
                  <a:latin typeface="Calibri" pitchFamily="34" charset="0"/>
                </a:rPr>
                <a:t>100 centimetrů     </a:t>
              </a: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13" name="TextovéPole 15"/>
              <p:cNvSpPr txBox="1"/>
              <p:nvPr/>
            </p:nvSpPr>
            <p:spPr>
              <a:xfrm>
                <a:off x="7668941" y="5373216"/>
                <a:ext cx="1293812" cy="504056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chemeClr val="accent2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…</a:t>
                </a:r>
                <a:endParaRPr lang="cs-CZ" sz="2800" dirty="0">
                  <a:solidFill>
                    <a:schemeClr val="accent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3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941" y="5373216"/>
                <a:ext cx="1293812" cy="504056"/>
              </a:xfrm>
              <a:prstGeom prst="rect">
                <a:avLst/>
              </a:prstGeom>
              <a:blipFill rotWithShape="1">
                <a:blip r:embed="rId13"/>
                <a:stretch>
                  <a:fillRect t="-10843" b="-373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640419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9" grpId="0"/>
      <p:bldP spid="75" grpId="0"/>
      <p:bldP spid="79" grpId="0"/>
      <p:bldP spid="201" grpId="0" animBg="1"/>
      <p:bldP spid="205" grpId="0"/>
      <p:bldP spid="209" grpId="0"/>
      <p:bldP spid="2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1979712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95736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83768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15816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Sečtěte: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Písemné sčítání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930632"/>
            <a:ext cx="8712968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Čísla zapíšeme pod sebe tak, aby místa stejného řádu a desetinná čárka byla pod sebou: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916089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12,414 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428257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3,853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3140225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+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436369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1907704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12,414 </a:t>
            </a: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3419872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3,853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1763688" y="5085184"/>
            <a:ext cx="151636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3572273" y="458681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4+3=7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7</a:t>
            </a: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3572273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1+5=6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67</a:t>
            </a: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3572273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4+8=12</a:t>
            </a: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267</a:t>
            </a: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1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267</a:t>
            </a: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3203848" y="4581128"/>
            <a:ext cx="163941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+2+3=6</a:t>
            </a: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6 267</a:t>
            </a:r>
          </a:p>
        </p:txBody>
      </p:sp>
      <p:sp>
        <p:nvSpPr>
          <p:cNvPr id="34" name="Zástupný symbol pro obsah 1"/>
          <p:cNvSpPr txBox="1">
            <a:spLocks/>
          </p:cNvSpPr>
          <p:nvPr/>
        </p:nvSpPr>
        <p:spPr>
          <a:xfrm>
            <a:off x="3563888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1+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</a:rPr>
              <a:t>0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=1</a:t>
            </a:r>
          </a:p>
        </p:txBody>
      </p:sp>
      <p:sp>
        <p:nvSpPr>
          <p:cNvPr id="35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16 267</a:t>
            </a:r>
          </a:p>
        </p:txBody>
      </p:sp>
      <p:sp>
        <p:nvSpPr>
          <p:cNvPr id="36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16,267</a:t>
            </a:r>
          </a:p>
        </p:txBody>
      </p:sp>
      <p:sp>
        <p:nvSpPr>
          <p:cNvPr id="37" name="Zástupný symbol pro obsah 1"/>
          <p:cNvSpPr txBox="1">
            <a:spLocks/>
          </p:cNvSpPr>
          <p:nvPr/>
        </p:nvSpPr>
        <p:spPr>
          <a:xfrm>
            <a:off x="179512" y="5589240"/>
            <a:ext cx="8568952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Při sčítání většího množství čísel postupujeme stejným způsobem</a:t>
            </a:r>
          </a:p>
        </p:txBody>
      </p:sp>
      <p:sp>
        <p:nvSpPr>
          <p:cNvPr id="38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16,267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55976" y="4077072"/>
            <a:ext cx="4320480" cy="144016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Desetinnou čárku do výsledku doplňujeme buď rovnou při sčítání, nebo až na závěr, ale </a:t>
            </a:r>
            <a:r>
              <a:rPr lang="cs-CZ" sz="2400" b="1" dirty="0" smtClean="0">
                <a:solidFill>
                  <a:srgbClr val="FF0000"/>
                </a:solidFill>
              </a:rPr>
              <a:t>nesmíme na ni zapomenout!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38116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033E-7 L -0.14132 0.304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66" y="15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00"/>
                            </p:stCondLst>
                            <p:childTnLst>
                              <p:par>
                                <p:cTn id="1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1000"/>
                            </p:stCondLst>
                            <p:childTnLst>
                              <p:par>
                                <p:cTn id="18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69565E-7 L 0.30764 -0.3772 " pathEditMode="relative" rAng="0" ptsTypes="AA"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 animBg="1"/>
      <p:bldP spid="24" grpId="1" animBg="1"/>
      <p:bldP spid="22" grpId="0" animBg="1"/>
      <p:bldP spid="22" grpId="1" animBg="1"/>
      <p:bldP spid="21" grpId="0" animBg="1"/>
      <p:bldP spid="21" grpId="1" animBg="1"/>
      <p:bldP spid="20" grpId="0" animBg="1"/>
      <p:bldP spid="20" grpId="1" animBg="1"/>
      <p:bldP spid="2" grpId="0" build="p"/>
      <p:bldP spid="6" grpId="0" build="p"/>
      <p:bldP spid="7" grpId="0" build="p"/>
      <p:bldP spid="8" grpId="0" build="p"/>
      <p:bldP spid="9" grpId="0" build="p"/>
      <p:bldP spid="11" grpId="0" build="p"/>
      <p:bldP spid="13" grpId="0"/>
      <p:bldP spid="13" grpId="1"/>
      <p:bldP spid="14" grpId="0"/>
      <p:bldP spid="14" grpId="1"/>
      <p:bldP spid="25" grpId="0"/>
      <p:bldP spid="25" grpId="1"/>
      <p:bldP spid="26" grpId="0"/>
      <p:bldP spid="27" grpId="0"/>
      <p:bldP spid="27" grpId="1"/>
      <p:bldP spid="28" grpId="0"/>
      <p:bldP spid="29" grpId="0"/>
      <p:bldP spid="29" grpId="1"/>
      <p:bldP spid="30" grpId="0"/>
      <p:bldP spid="31" grpId="0"/>
      <p:bldP spid="31" grpId="1"/>
      <p:bldP spid="32" grpId="0"/>
      <p:bldP spid="32" grpId="1"/>
      <p:bldP spid="32" grpId="2"/>
      <p:bldP spid="33" grpId="0"/>
      <p:bldP spid="34" grpId="0"/>
      <p:bldP spid="34" grpId="1"/>
      <p:bldP spid="35" grpId="0"/>
      <p:bldP spid="36" grpId="0"/>
      <p:bldP spid="36" grpId="1"/>
      <p:bldP spid="37" grpId="0" build="p"/>
      <p:bldP spid="38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1979712" y="4149080"/>
            <a:ext cx="499863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83768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4149080"/>
            <a:ext cx="224409" cy="864096"/>
          </a:xfrm>
          <a:prstGeom prst="rect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15816" y="4149080"/>
            <a:ext cx="224409" cy="8640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Určete: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Písemné odčítání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2930632"/>
            <a:ext cx="8712968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Čísla zapíšeme pod sebe tak, aby místa stejného řádu a desetinná čárka byla pod sebou: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916089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12,414 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428257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3,853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3140225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-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436369" y="242088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1907704" y="24265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12,414 </a:t>
            </a: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3131840" y="2420888"/>
            <a:ext cx="164779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-  3,853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1763688" y="5085184"/>
            <a:ext cx="151636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3572273" y="458681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4-3=1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3356249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1-5=6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772073" y="5018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61</a:t>
            </a: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3347864" y="4581128"/>
            <a:ext cx="2439887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4-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(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8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+1)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=5</a:t>
            </a: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561</a:t>
            </a:r>
          </a:p>
        </p:txBody>
      </p:sp>
      <p:sp>
        <p:nvSpPr>
          <p:cNvPr id="34" name="Zástupný symbol pro obsah 1"/>
          <p:cNvSpPr txBox="1">
            <a:spLocks/>
          </p:cNvSpPr>
          <p:nvPr/>
        </p:nvSpPr>
        <p:spPr>
          <a:xfrm>
            <a:off x="3347864" y="4581128"/>
            <a:ext cx="2952328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2-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(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3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+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</a:rPr>
              <a:t>1)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=8</a:t>
            </a:r>
          </a:p>
        </p:txBody>
      </p:sp>
      <p:sp>
        <p:nvSpPr>
          <p:cNvPr id="36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8,561</a:t>
            </a:r>
          </a:p>
        </p:txBody>
      </p:sp>
      <p:sp>
        <p:nvSpPr>
          <p:cNvPr id="38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8 561</a:t>
            </a: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763688" y="5013176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8,561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355976" y="4077072"/>
            <a:ext cx="4320480" cy="144016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Desetinnou čárku do výsledku doplňujeme buď rovnou při odčítání, nebo až na závěr, ale </a:t>
            </a:r>
            <a:r>
              <a:rPr lang="cs-CZ" sz="2400" b="1" dirty="0" smtClean="0">
                <a:solidFill>
                  <a:srgbClr val="FF0000"/>
                </a:solidFill>
              </a:rPr>
              <a:t>nesmíme na ni zapomenout!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632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44033E-7 L -0.14531 0.3048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74" y="15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500"/>
                            </p:stCondLst>
                            <p:childTnLst>
                              <p:par>
                                <p:cTn id="146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69565E-7 L 0.30764 -0.3772 " pathEditMode="relative" rAng="0" ptsTypes="AA">
                                      <p:cBhvr>
                                        <p:cTn id="14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2" grpId="0" animBg="1"/>
      <p:bldP spid="22" grpId="1" animBg="1"/>
      <p:bldP spid="21" grpId="0" animBg="1"/>
      <p:bldP spid="21" grpId="1" animBg="1"/>
      <p:bldP spid="20" grpId="0" animBg="1"/>
      <p:bldP spid="20" grpId="1" animBg="1"/>
      <p:bldP spid="2" grpId="0" build="p"/>
      <p:bldP spid="6" grpId="0" build="p"/>
      <p:bldP spid="7" grpId="0" build="p"/>
      <p:bldP spid="8" grpId="0" build="p"/>
      <p:bldP spid="9" grpId="0" build="p"/>
      <p:bldP spid="11" grpId="0" build="p"/>
      <p:bldP spid="13" grpId="0"/>
      <p:bldP spid="13" grpId="1"/>
      <p:bldP spid="14" grpId="0"/>
      <p:bldP spid="14" grpId="1"/>
      <p:bldP spid="25" grpId="0"/>
      <p:bldP spid="25" grpId="1"/>
      <p:bldP spid="26" grpId="0"/>
      <p:bldP spid="27" grpId="0"/>
      <p:bldP spid="27" grpId="1"/>
      <p:bldP spid="28" grpId="0"/>
      <p:bldP spid="29" grpId="0"/>
      <p:bldP spid="29" grpId="1"/>
      <p:bldP spid="30" grpId="0"/>
      <p:bldP spid="34" grpId="0"/>
      <p:bldP spid="34" grpId="1"/>
      <p:bldP spid="36" grpId="0"/>
      <p:bldP spid="36" grpId="1"/>
      <p:bldP spid="38" grpId="0"/>
      <p:bldP spid="31" grpId="0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210552"/>
            <a:ext cx="4680519" cy="5703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Určete: 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a odčítání čísel s různým počtem desetinných míst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2" y="3068960"/>
            <a:ext cx="8712968" cy="10744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>
                <a:latin typeface="Calibri" pitchFamily="34" charset="0"/>
              </a:rPr>
              <a:t>Čísla zapíšeme pod sebe tak, aby místa stejného řádu a desetinná čárka byla pod sebou:</a:t>
            </a: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916089" y="2210552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19,21</a:t>
            </a: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212233" y="2210552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2,8</a:t>
            </a:r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2915816" y="2204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>
                <a:latin typeface="Calibri" pitchFamily="34" charset="0"/>
              </a:rPr>
              <a:t>+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5732513" y="2204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5696510" y="415476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15,411 </a:t>
            </a: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5588497" y="4586816"/>
            <a:ext cx="164779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-  2,86</a:t>
            </a:r>
          </a:p>
        </p:txBody>
      </p:sp>
      <p:cxnSp>
        <p:nvCxnSpPr>
          <p:cNvPr id="32" name="Přímá spojnice 31"/>
          <p:cNvCxnSpPr/>
          <p:nvPr/>
        </p:nvCxnSpPr>
        <p:spPr>
          <a:xfrm>
            <a:off x="5588497" y="5157192"/>
            <a:ext cx="1363959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1907704" y="2642600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15,411 </a:t>
            </a:r>
          </a:p>
        </p:txBody>
      </p:sp>
      <p:sp>
        <p:nvSpPr>
          <p:cNvPr id="35" name="Zástupný symbol pro obsah 1"/>
          <p:cNvSpPr txBox="1">
            <a:spLocks/>
          </p:cNvSpPr>
          <p:nvPr/>
        </p:nvSpPr>
        <p:spPr>
          <a:xfrm>
            <a:off x="3419872" y="2642600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2,86</a:t>
            </a:r>
          </a:p>
        </p:txBody>
      </p:sp>
      <p:sp>
        <p:nvSpPr>
          <p:cNvPr id="37" name="Zástupný symbol pro obsah 1"/>
          <p:cNvSpPr txBox="1">
            <a:spLocks/>
          </p:cNvSpPr>
          <p:nvPr/>
        </p:nvSpPr>
        <p:spPr>
          <a:xfrm>
            <a:off x="3131840" y="2636912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-</a:t>
            </a:r>
          </a:p>
        </p:txBody>
      </p:sp>
      <p:sp>
        <p:nvSpPr>
          <p:cNvPr id="39" name="Zástupný symbol pro obsah 1"/>
          <p:cNvSpPr txBox="1">
            <a:spLocks/>
          </p:cNvSpPr>
          <p:nvPr/>
        </p:nvSpPr>
        <p:spPr>
          <a:xfrm>
            <a:off x="3923928" y="2204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>
                <a:latin typeface="Calibri" pitchFamily="34" charset="0"/>
              </a:rPr>
              <a:t>+</a:t>
            </a: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40" name="Zástupný symbol pro obsah 1"/>
          <p:cNvSpPr txBox="1">
            <a:spLocks/>
          </p:cNvSpPr>
          <p:nvPr/>
        </p:nvSpPr>
        <p:spPr>
          <a:xfrm>
            <a:off x="4355976" y="2204864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11,165</a:t>
            </a:r>
          </a:p>
        </p:txBody>
      </p:sp>
      <p:sp>
        <p:nvSpPr>
          <p:cNvPr id="41" name="Zástupný symbol pro obsah 1"/>
          <p:cNvSpPr txBox="1">
            <a:spLocks/>
          </p:cNvSpPr>
          <p:nvPr/>
        </p:nvSpPr>
        <p:spPr>
          <a:xfrm>
            <a:off x="1907704" y="415476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19,21</a:t>
            </a:r>
          </a:p>
        </p:txBody>
      </p:sp>
      <p:sp>
        <p:nvSpPr>
          <p:cNvPr id="42" name="Zástupný symbol pro obsah 1"/>
          <p:cNvSpPr txBox="1">
            <a:spLocks/>
          </p:cNvSpPr>
          <p:nvPr/>
        </p:nvSpPr>
        <p:spPr>
          <a:xfrm>
            <a:off x="2123728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2,8</a:t>
            </a:r>
          </a:p>
        </p:txBody>
      </p:sp>
      <p:sp>
        <p:nvSpPr>
          <p:cNvPr id="43" name="Zástupný symbol pro obsah 1"/>
          <p:cNvSpPr txBox="1">
            <a:spLocks/>
          </p:cNvSpPr>
          <p:nvPr/>
        </p:nvSpPr>
        <p:spPr>
          <a:xfrm>
            <a:off x="1916089" y="494116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11,165</a:t>
            </a:r>
          </a:p>
        </p:txBody>
      </p:sp>
      <p:cxnSp>
        <p:nvCxnSpPr>
          <p:cNvPr id="44" name="Přímá spojnice 43"/>
          <p:cNvCxnSpPr/>
          <p:nvPr/>
        </p:nvCxnSpPr>
        <p:spPr>
          <a:xfrm>
            <a:off x="1835696" y="5517232"/>
            <a:ext cx="1363959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5" name="Zástupný symbol pro obsah 1"/>
          <p:cNvSpPr txBox="1">
            <a:spLocks/>
          </p:cNvSpPr>
          <p:nvPr/>
        </p:nvSpPr>
        <p:spPr>
          <a:xfrm>
            <a:off x="179512" y="5882960"/>
            <a:ext cx="8712968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V místech, kde číslice chybí si doplníme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nulu</a:t>
            </a:r>
            <a:r>
              <a:rPr lang="cs-CZ" sz="3200" dirty="0" smtClean="0">
                <a:latin typeface="Calibri" pitchFamily="34" charset="0"/>
              </a:rPr>
              <a:t>  </a:t>
            </a:r>
          </a:p>
        </p:txBody>
      </p:sp>
      <p:sp>
        <p:nvSpPr>
          <p:cNvPr id="46" name="Zástupný symbol pro obsah 1"/>
          <p:cNvSpPr txBox="1">
            <a:spLocks/>
          </p:cNvSpPr>
          <p:nvPr/>
        </p:nvSpPr>
        <p:spPr>
          <a:xfrm>
            <a:off x="4292353" y="2636912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Calibri" pitchFamily="34" charset="0"/>
              </a:rPr>
              <a:t>=</a:t>
            </a:r>
          </a:p>
        </p:txBody>
      </p:sp>
      <p:sp>
        <p:nvSpPr>
          <p:cNvPr id="47" name="Zástupný symbol pro obsah 1"/>
          <p:cNvSpPr txBox="1">
            <a:spLocks/>
          </p:cNvSpPr>
          <p:nvPr/>
        </p:nvSpPr>
        <p:spPr>
          <a:xfrm>
            <a:off x="1907704" y="4149080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19,21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0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48" name="Zástupný symbol pro obsah 1"/>
          <p:cNvSpPr txBox="1">
            <a:spLocks/>
          </p:cNvSpPr>
          <p:nvPr/>
        </p:nvSpPr>
        <p:spPr>
          <a:xfrm>
            <a:off x="2123728" y="4581128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2,8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00</a:t>
            </a:r>
            <a:endParaRPr lang="cs-CZ" sz="3200" dirty="0" smtClean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49" name="Zástupný symbol pro obsah 1"/>
          <p:cNvSpPr txBox="1">
            <a:spLocks/>
          </p:cNvSpPr>
          <p:nvPr/>
        </p:nvSpPr>
        <p:spPr>
          <a:xfrm>
            <a:off x="5580112" y="4581128"/>
            <a:ext cx="1647799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-  2,86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0</a:t>
            </a:r>
          </a:p>
        </p:txBody>
      </p:sp>
      <p:sp>
        <p:nvSpPr>
          <p:cNvPr id="50" name="Zástupný symbol pro obsah 1"/>
          <p:cNvSpPr txBox="1">
            <a:spLocks/>
          </p:cNvSpPr>
          <p:nvPr/>
        </p:nvSpPr>
        <p:spPr>
          <a:xfrm>
            <a:off x="1916089" y="5450912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33,175</a:t>
            </a:r>
          </a:p>
        </p:txBody>
      </p:sp>
      <p:sp>
        <p:nvSpPr>
          <p:cNvPr id="52" name="Zástupný symbol pro obsah 1"/>
          <p:cNvSpPr txBox="1">
            <a:spLocks/>
          </p:cNvSpPr>
          <p:nvPr/>
        </p:nvSpPr>
        <p:spPr>
          <a:xfrm>
            <a:off x="5732513" y="5090872"/>
            <a:ext cx="1431775" cy="570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12,551 </a:t>
            </a:r>
          </a:p>
        </p:txBody>
      </p:sp>
    </p:spTree>
    <p:extLst>
      <p:ext uri="{BB962C8B-B14F-4D97-AF65-F5344CB8AC3E}">
        <p14:creationId xmlns:p14="http://schemas.microsoft.com/office/powerpoint/2010/main" val="7251163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  <p:bldP spid="7" grpId="0"/>
      <p:bldP spid="8" grpId="0"/>
      <p:bldP spid="9" grpId="0"/>
      <p:bldP spid="11" grpId="0"/>
      <p:bldP spid="13" grpId="0"/>
      <p:bldP spid="14" grpId="0"/>
      <p:bldP spid="33" grpId="0"/>
      <p:bldP spid="35" grpId="0"/>
      <p:bldP spid="37" grpId="0"/>
      <p:bldP spid="39" grpId="0"/>
      <p:bldP spid="40" grpId="0"/>
      <p:bldP spid="41" grpId="0"/>
      <p:bldP spid="42" grpId="0"/>
      <p:bldP spid="43" grpId="0"/>
      <p:bldP spid="45" grpId="0"/>
      <p:bldP spid="46" grpId="0"/>
      <p:bldP spid="47" grpId="0"/>
      <p:bldP spid="48" grpId="0"/>
      <p:bldP spid="49" grpId="0"/>
      <p:bldP spid="50" grpId="0"/>
      <p:bldP spid="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Že počet nul za poslední číslicí desetinného čísla může být libovolný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</a:t>
            </a:r>
            <a:r>
              <a:rPr lang="cs-CZ" sz="2800" dirty="0" smtClean="0">
                <a:latin typeface="Calibri" pitchFamily="34" charset="0"/>
              </a:rPr>
              <a:t>ak se sčítají desetinná čísla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latin typeface="Calibri" pitchFamily="34" charset="0"/>
              </a:rPr>
              <a:t>Jak se </a:t>
            </a:r>
            <a:r>
              <a:rPr lang="cs-CZ" sz="2800" dirty="0" smtClean="0">
                <a:latin typeface="Calibri" pitchFamily="34" charset="0"/>
              </a:rPr>
              <a:t>odčítají </a:t>
            </a:r>
            <a:r>
              <a:rPr lang="cs-CZ" sz="2800" dirty="0">
                <a:latin typeface="Calibri" pitchFamily="34" charset="0"/>
              </a:rPr>
              <a:t>desetinná čísla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8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15,22 + 17,31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080120" y="-99392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2,55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3,43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2,53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>
                <a:latin typeface="Calibri" pitchFamily="34" charset="0"/>
              </a:rPr>
              <a:t>90,7 + 527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17,9</m:t>
                      </m:r>
                    </m:oMath>
                  </m:oMathPara>
                </a14:m>
                <a:endParaRPr lang="cs-CZ" sz="2800" b="0" dirty="0" smtClean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434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17,7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>
                <a:latin typeface="Calibri" pitchFamily="34" charset="0"/>
              </a:rPr>
              <a:t>989,25 – 12,51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976,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97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5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,74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9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76,74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>
                <a:latin typeface="Calibri" pitchFamily="34" charset="0"/>
              </a:rPr>
              <a:t>21,7 – 3,69 =</a:t>
            </a:r>
            <a:endParaRPr lang="cs-CZ" sz="3200" i="1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8,001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8,1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8,01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>
                <a:latin typeface="Calibri" pitchFamily="34" charset="0"/>
              </a:rPr>
              <a:t>Najděte číslo </a:t>
            </a:r>
            <a:r>
              <a:rPr lang="cs-CZ" sz="3200" i="1" dirty="0" smtClean="0">
                <a:latin typeface="Calibri" pitchFamily="34" charset="0"/>
              </a:rPr>
              <a:t>x</a:t>
            </a:r>
            <a:r>
              <a:rPr lang="cs-CZ" sz="3200" dirty="0" smtClean="0">
                <a:latin typeface="Calibri" pitchFamily="34" charset="0"/>
              </a:rPr>
              <a:t>, pro které platí: 12,58 – </a:t>
            </a:r>
            <a:r>
              <a:rPr lang="cs-CZ" sz="3200" i="1" dirty="0" smtClean="0">
                <a:latin typeface="Calibri" pitchFamily="34" charset="0"/>
              </a:rPr>
              <a:t>x</a:t>
            </a:r>
            <a:r>
              <a:rPr lang="cs-CZ" sz="3200" dirty="0" smtClean="0">
                <a:latin typeface="Calibri" pitchFamily="34" charset="0"/>
              </a:rPr>
              <a:t> = 9,2</a:t>
            </a:r>
            <a:endParaRPr lang="cs-CZ" sz="3200" i="1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21,60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,83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,38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>
                <a:latin typeface="Calibri" pitchFamily="34" charset="0"/>
              </a:rPr>
              <a:t>Najděte číslo </a:t>
            </a:r>
            <a:r>
              <a:rPr lang="cs-CZ" sz="3200" i="1" dirty="0">
                <a:latin typeface="Calibri" pitchFamily="34" charset="0"/>
              </a:rPr>
              <a:t>x</a:t>
            </a:r>
            <a:r>
              <a:rPr lang="cs-CZ" sz="3200" dirty="0">
                <a:latin typeface="Calibri" pitchFamily="34" charset="0"/>
              </a:rPr>
              <a:t>, pro které platí: </a:t>
            </a:r>
            <a:r>
              <a:rPr lang="cs-CZ" sz="3200" dirty="0" smtClean="0">
                <a:latin typeface="Calibri" pitchFamily="34" charset="0"/>
              </a:rPr>
              <a:t>2,53 + </a:t>
            </a:r>
            <a:r>
              <a:rPr lang="cs-CZ" sz="3200" i="1" dirty="0">
                <a:latin typeface="Calibri" pitchFamily="34" charset="0"/>
              </a:rPr>
              <a:t>x</a:t>
            </a:r>
            <a:r>
              <a:rPr lang="cs-CZ" sz="3200" dirty="0">
                <a:latin typeface="Calibri" pitchFamily="34" charset="0"/>
              </a:rPr>
              <a:t> = </a:t>
            </a:r>
            <a:r>
              <a:rPr lang="cs-CZ" sz="3200" dirty="0" smtClean="0">
                <a:latin typeface="Calibri" pitchFamily="34" charset="0"/>
              </a:rPr>
              <a:t>19,2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6,55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1,73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6,67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762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>
                <a:latin typeface="Calibri" pitchFamily="34" charset="0"/>
              </a:rPr>
              <a:t>0,35 m =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35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mbria Math"/>
                        </a:rPr>
                        <m:t>cm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,5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cm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3</m:t>
                      </m:r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5 </m:t>
                      </m:r>
                      <m:r>
                        <m:rPr>
                          <m:sty m:val="p"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mbria Math"/>
                        </a:rPr>
                        <m:t>cm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8"/>
            </a:pPr>
            <a:r>
              <a:rPr lang="cs-CZ" sz="3200" dirty="0">
                <a:latin typeface="Calibri" pitchFamily="34" charset="0"/>
              </a:rPr>
              <a:t>4</a:t>
            </a:r>
            <a:r>
              <a:rPr lang="cs-CZ" sz="3200" dirty="0" smtClean="0">
                <a:latin typeface="Calibri" pitchFamily="34" charset="0"/>
              </a:rPr>
              <a:t>0 cm = 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,04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m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4 </m:t>
                      </m:r>
                      <m:r>
                        <m:rPr>
                          <m:sty m:val="p"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mbria Math"/>
                        </a:rPr>
                        <m:t>m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>
                          <a:solidFill>
                            <a:schemeClr val="tx1"/>
                          </a:solidFill>
                          <a:latin typeface="Cambria Math"/>
                        </a:rPr>
                        <m:t>0,4 </m:t>
                      </m:r>
                      <m:r>
                        <m:rPr>
                          <m:sty m:val="p"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mbria Math"/>
                        </a:rPr>
                        <m:t>m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>
    <a:spDef>
      <a:spPr>
        <a:solidFill>
          <a:srgbClr val="C00000"/>
        </a:solidFill>
        <a:ln>
          <a:solidFill>
            <a:srgbClr val="C00000"/>
          </a:solidFill>
        </a:ln>
      </a:spPr>
      <a:bodyPr rtlCol="0" anchor="ctr"/>
      <a:lstStyle>
        <a:defPPr algn="ctr">
          <a:defRPr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1693</TotalTime>
  <Words>638</Words>
  <Application>Microsoft Office PowerPoint</Application>
  <PresentationFormat>Předvádění na obrazovce (4:3)</PresentationFormat>
  <Paragraphs>175</Paragraphs>
  <Slides>18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 Sčítání a odčítání desetinných čísel</vt:lpstr>
      <vt:lpstr>Několik poznámek na úvod</vt:lpstr>
      <vt:lpstr>Písemné sčítání</vt:lpstr>
      <vt:lpstr>Písemné odčítání</vt:lpstr>
      <vt:lpstr>Sčítání a odčítání čísel s různým počtem desetinných míst</vt:lpstr>
      <vt:lpstr>Co jsme se dozvěděli?</vt:lpstr>
      <vt:lpstr>Závěrečné opakování</vt:lpstr>
      <vt:lpstr>15,22 + 17,31 =</vt:lpstr>
      <vt:lpstr>90,7 + 527 =</vt:lpstr>
      <vt:lpstr>989,25 – 12,51 =</vt:lpstr>
      <vt:lpstr>21,7 – 3,69 =</vt:lpstr>
      <vt:lpstr>Najděte číslo x, pro které platí: 12,58 – x = 9,2</vt:lpstr>
      <vt:lpstr>Najděte číslo x, pro které platí: 2,53 + x = 19,2</vt:lpstr>
      <vt:lpstr>0,35 m =</vt:lpstr>
      <vt:lpstr>40 cm =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230</cp:revision>
  <dcterms:created xsi:type="dcterms:W3CDTF">2013-05-10T12:01:16Z</dcterms:created>
  <dcterms:modified xsi:type="dcterms:W3CDTF">2013-10-18T10:50:59Z</dcterms:modified>
</cp:coreProperties>
</file>