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96" r:id="rId3"/>
    <p:sldMasterId id="2147483708" r:id="rId4"/>
    <p:sldMasterId id="2147483720" r:id="rId5"/>
  </p:sldMasterIdLst>
  <p:notesMasterIdLst>
    <p:notesMasterId r:id="rId16"/>
  </p:notesMasterIdLst>
  <p:sldIdLst>
    <p:sldId id="256" r:id="rId6"/>
    <p:sldId id="263" r:id="rId7"/>
    <p:sldId id="258" r:id="rId8"/>
    <p:sldId id="260" r:id="rId9"/>
    <p:sldId id="261" r:id="rId10"/>
    <p:sldId id="264" r:id="rId11"/>
    <p:sldId id="269" r:id="rId12"/>
    <p:sldId id="267" r:id="rId13"/>
    <p:sldId id="270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72C8"/>
    <a:srgbClr val="FFCC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A25D28-CFE1-4350-8450-7B0072B46971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BF7FB1-3755-4949-8903-F9A6467038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9690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F7FB1-3755-4949-8903-F9A6467038FC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62586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 správnosti odpovědi se můžeš přesvědčit, když klikneš na značku animace, vedle snímku v osnově. Pod obrázky najdeš odůvodnění.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F7FB1-3755-4949-8903-F9A6467038FC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62508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Správnou odpověď hledej pod obrázky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F7FB1-3755-4949-8903-F9A6467038FC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6057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– lusk papriky, B – kořen mrkve, C list zelí, D bobule – okurka, E</a:t>
            </a:r>
            <a:r>
              <a:rPr lang="cs-CZ" baseline="0" dirty="0" smtClean="0"/>
              <a:t> bobule - rajče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F7FB1-3755-4949-8903-F9A6467038FC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70367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Hřebenatka, slávka jedlá, ústřice a další</a:t>
            </a:r>
          </a:p>
          <a:p>
            <a:endParaRPr lang="cs-CZ" dirty="0" smtClean="0"/>
          </a:p>
          <a:p>
            <a:r>
              <a:rPr lang="cs-CZ" dirty="0" smtClean="0"/>
              <a:t>Nejsou to PLODY, ale mořští živočichové.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BF7FB1-3755-4949-8903-F9A6467038FC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2088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29224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235907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084950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96548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89131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99178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372017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35197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802230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72875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94435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5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8612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FA10703-52A0-4005-B265-DE396169D673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042E7BB-6117-4619-B855-5D9B712A47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0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Relationship Id="rId9" Type="http://schemas.openxmlformats.org/officeDocument/2006/relationships/image" Target="../media/image2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158417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36912"/>
            <a:ext cx="7200800" cy="3888432"/>
          </a:xfrm>
        </p:spPr>
        <p:txBody>
          <a:bodyPr>
            <a:normAutofit fontScale="85000" lnSpcReduction="20000"/>
          </a:bodyPr>
          <a:lstStyle/>
          <a:p>
            <a:r>
              <a:rPr lang="cs-CZ" b="1" i="1" dirty="0" smtClean="0"/>
              <a:t>NÁZEV ŠKOLY: Základní škola a Mateřská škola Doudleby, okres České Budějovice</a:t>
            </a:r>
            <a:endParaRPr lang="cs-CZ" dirty="0" smtClean="0"/>
          </a:p>
          <a:p>
            <a:r>
              <a:rPr lang="cs-CZ" b="1" i="1" dirty="0" smtClean="0"/>
              <a:t> </a:t>
            </a:r>
            <a:endParaRPr lang="cs-CZ" dirty="0" smtClean="0"/>
          </a:p>
          <a:p>
            <a:r>
              <a:rPr lang="cs-CZ" b="1" i="1" dirty="0" smtClean="0"/>
              <a:t>AUTOR: Mgr. Jaromíra </a:t>
            </a:r>
            <a:r>
              <a:rPr lang="cs-CZ" b="1" i="1" dirty="0" err="1" smtClean="0"/>
              <a:t>Stropková</a:t>
            </a:r>
            <a:endParaRPr lang="cs-CZ" dirty="0" smtClean="0"/>
          </a:p>
          <a:p>
            <a:r>
              <a:rPr lang="cs-CZ" b="1" i="1" dirty="0" smtClean="0"/>
              <a:t>NÁZEV:	VY_32_INOVACE_08_PLODY</a:t>
            </a:r>
            <a:endParaRPr lang="cs-CZ" dirty="0" smtClean="0"/>
          </a:p>
          <a:p>
            <a:r>
              <a:rPr lang="cs-CZ" b="1" i="1" dirty="0" smtClean="0"/>
              <a:t>TÉMA: Člověk a jeho svět, Rozmanitost přírody, Stavba rostlin – Plody, přírodopis 4. ročník  </a:t>
            </a:r>
            <a:endParaRPr lang="cs-CZ" dirty="0" smtClean="0"/>
          </a:p>
          <a:p>
            <a:r>
              <a:rPr lang="cs-CZ" b="1" i="1" dirty="0" smtClean="0"/>
              <a:t>Datum tvorby:  21. dubna 2013 </a:t>
            </a:r>
            <a:endParaRPr lang="cs-CZ" dirty="0" smtClean="0"/>
          </a:p>
          <a:p>
            <a:r>
              <a:rPr lang="cs-CZ" b="1" i="1" dirty="0" smtClean="0"/>
              <a:t>Číslo projektu:      CZ.1.07/1.4.00/21.3424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085849"/>
            <a:ext cx="6192688" cy="11715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25316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Interaktivní materiál pro práci s textem a obrázky na ploše PC (jednotlivci) nebo interaktivní tabuli (frontálně).</a:t>
            </a:r>
            <a:br>
              <a:rPr lang="cs-CZ" dirty="0" smtClean="0"/>
            </a:br>
            <a:r>
              <a:rPr lang="cs-CZ" dirty="0" smtClean="0"/>
              <a:t>Materiál doplňuje výklad učitele a jednoduchou formou ověřuje znalosti žáků.</a:t>
            </a:r>
          </a:p>
          <a:p>
            <a:r>
              <a:rPr lang="cs-CZ" dirty="0" smtClean="0"/>
              <a:t>Správné odpovědi si žáci mohou ověřit pod obrázky nebo v poznámkách pod snímkem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3592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99391"/>
            <a:ext cx="7918648" cy="1728192"/>
          </a:xfrm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 L O D Y   R O S T L I N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556792"/>
            <a:ext cx="7776864" cy="4464496"/>
          </a:xfrm>
        </p:spPr>
        <p:txBody>
          <a:bodyPr>
            <a:normAutofit/>
          </a:bodyPr>
          <a:lstStyle/>
          <a:p>
            <a:pPr marL="342900" indent="-342900" algn="l"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B050"/>
                </a:solidFill>
              </a:rPr>
              <a:t> jsou části rostliny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3600" b="1" dirty="0">
                <a:solidFill>
                  <a:schemeClr val="bg2">
                    <a:lumMod val="50000"/>
                  </a:schemeClr>
                </a:solidFill>
              </a:rPr>
              <a:t>o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</a:rPr>
              <a:t>bsahují semena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36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slouží k rozmnožování</a:t>
            </a:r>
          </a:p>
          <a:p>
            <a:pPr marL="342900" indent="-342900" algn="l">
              <a:buFont typeface="Wingdings" pitchFamily="2" charset="2"/>
              <a:buChar char="q"/>
            </a:pPr>
            <a:r>
              <a:rPr lang="cs-CZ" sz="36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1"/>
                </a:solidFill>
              </a:rPr>
              <a:t>jsou potravou rostlin a živočichů</a:t>
            </a:r>
          </a:p>
          <a:p>
            <a:pPr marL="342900" indent="-342900" algn="l">
              <a:buFont typeface="Wingdings" pitchFamily="2" charset="2"/>
              <a:buChar char="q"/>
            </a:pPr>
            <a:endParaRPr lang="cs-CZ" sz="3600" b="1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Documents and Settings\Standard\Plocha\DUM-př +prv\Ovoce a zelenina\Zelenina\rajč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42261" y="4837066"/>
            <a:ext cx="2373755" cy="1585965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673760"/>
            <a:ext cx="2088232" cy="17891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glow rad="101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484" y="4135791"/>
            <a:ext cx="7993063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42416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1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5605" y="116632"/>
            <a:ext cx="7034663" cy="1903435"/>
          </a:xfrm>
        </p:spPr>
        <p:txBody>
          <a:bodyPr/>
          <a:lstStyle/>
          <a:p>
            <a:r>
              <a:rPr lang="cs-CZ" dirty="0" smtClean="0"/>
              <a:t>P L O D Y    S U C H É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28800" y="1228477"/>
            <a:ext cx="16561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L U S K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55374" y="3765274"/>
            <a:ext cx="19604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NAŽKA</a:t>
            </a:r>
            <a:endParaRPr lang="cs-CZ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2841064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OŘÍŠEK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79912" y="2610231"/>
            <a:ext cx="16503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OBILKA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72000" y="1417132"/>
            <a:ext cx="19442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TOBOLKA</a:t>
            </a:r>
          </a:p>
        </p:txBody>
      </p:sp>
      <p:pic>
        <p:nvPicPr>
          <p:cNvPr id="1026" name="Picture 2" descr="C:\Documents and Settings\Standard\Plocha\DUM-př +prv\Houby,borůvky\Lus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6423" y="1813252"/>
            <a:ext cx="2160240" cy="1443310"/>
          </a:xfrm>
          <a:prstGeom prst="hexagon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Documents and Settings\Standard\Dokumenty\DUM-př +prv\Ořechy,kiwi\P108026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7530" y="4509120"/>
            <a:ext cx="2233256" cy="1674942"/>
          </a:xfrm>
          <a:prstGeom prst="rect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tandard\Dokumenty\DUM-př +prv\Houby,borůvky\33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6006" y="4226939"/>
            <a:ext cx="2323866" cy="1552270"/>
          </a:xfrm>
          <a:prstGeom prst="rect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56176" y="2177281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Tulipán – plod  vzniká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 pestíku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Documents and Settings\Standard\Dokumenty\DUM-př +prv\Obilniny\P108040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20920" y="3077643"/>
            <a:ext cx="2827793" cy="2120846"/>
          </a:xfrm>
          <a:prstGeom prst="rect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J:\DCIM\110_PANA\P1100766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5375" y="5661248"/>
            <a:ext cx="952329" cy="714248"/>
          </a:xfrm>
          <a:prstGeom prst="rect">
            <a:avLst/>
          </a:prstGeom>
          <a:noFill/>
          <a:ln w="38100">
            <a:solidFill>
              <a:schemeClr val="bg2">
                <a:lumMod val="1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Standard\Dokumenty\DUM-př +prv\Tulipány\tULIPÁN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3625" y="1520864"/>
            <a:ext cx="2051508" cy="1538631"/>
          </a:xfrm>
          <a:prstGeom prst="rect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46305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Documents and Settings\Standard\Plocha\Nová složka\švest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583505"/>
            <a:ext cx="1872208" cy="1404156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 L O D Y     D U Ž N A T É</a:t>
            </a:r>
            <a:endParaRPr lang="cs-CZ" b="1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9908" y="1124744"/>
            <a:ext cx="19998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MALVICE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16016" y="1700808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PECKOVICE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59145" y="3918247"/>
            <a:ext cx="1564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2C8"/>
                </a:solidFill>
              </a:rPr>
              <a:t>BOBULE</a:t>
            </a:r>
            <a:endParaRPr lang="cs-CZ" sz="3200" b="1" dirty="0">
              <a:solidFill>
                <a:srgbClr val="0072C8"/>
              </a:solidFill>
            </a:endParaRPr>
          </a:p>
        </p:txBody>
      </p:sp>
      <p:pic>
        <p:nvPicPr>
          <p:cNvPr id="1027" name="Picture 3" descr="C:\Documents and Settings\Standard\Dokumenty\DUM-př +prv\Houby,borůvky\borůvk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673" y="4149080"/>
            <a:ext cx="2481174" cy="1656184"/>
          </a:xfrm>
          <a:prstGeom prst="rect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Standard\Dokumenty\DUM-př +prv\Ovoce a zelenina\Jablk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908" y="1811177"/>
            <a:ext cx="2474942" cy="1856206"/>
          </a:xfrm>
          <a:prstGeom prst="rect">
            <a:avLst/>
          </a:prstGeom>
          <a:noFill/>
          <a:ln w="38100">
            <a:solidFill>
              <a:schemeClr val="accent6">
                <a:lumMod val="50000"/>
              </a:schemeClr>
            </a:solidFill>
            <a:prstDash val="solid"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I:\Ovoce a zelenina\Banán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8084" y="5329055"/>
            <a:ext cx="2155524" cy="1440160"/>
          </a:xfrm>
          <a:prstGeom prst="rect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Standard\Dokumenty\DUM-př +prv\Ovoce a zelenina\Hrušk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96577" y="1460539"/>
            <a:ext cx="1958281" cy="1468711"/>
          </a:xfrm>
          <a:prstGeom prst="rect">
            <a:avLst/>
          </a:prstGeom>
          <a:noFill/>
          <a:ln w="38100">
            <a:solidFill>
              <a:schemeClr val="accent6">
                <a:lumMod val="50000"/>
              </a:schemeClr>
            </a:solidFill>
            <a:prstDash val="solid"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Standard\Plocha\Nová složka\Hr. víno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3608" y="4702459"/>
            <a:ext cx="2378233" cy="1783674"/>
          </a:xfrm>
          <a:prstGeom prst="rect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Standard\Dokumenty\DUM-př +prv\Ovoce a zelenina\Bluma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4832" y="2442746"/>
            <a:ext cx="1992153" cy="1494115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Standard\Plocha\Nová složka\Broskev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67821" y="3189803"/>
            <a:ext cx="2448272" cy="1836204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77724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1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1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1642659" y="5013176"/>
            <a:ext cx="19472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Ředkvička, </a:t>
            </a:r>
          </a:p>
          <a:p>
            <a:r>
              <a:rPr lang="cs-CZ" dirty="0" err="1" smtClean="0"/>
              <a:t>ztlustlý</a:t>
            </a:r>
            <a:r>
              <a:rPr lang="cs-CZ" dirty="0" smtClean="0"/>
              <a:t> kořen.</a:t>
            </a:r>
          </a:p>
          <a:p>
            <a:r>
              <a:rPr lang="cs-CZ" dirty="0" smtClean="0"/>
              <a:t>Plod vzniká z květu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</a:rPr>
              <a:t>Mezi vyobrazenými druhy zeleniny je jeden,</a:t>
            </a:r>
            <a:br>
              <a:rPr lang="cs-CZ" sz="3600" b="1" dirty="0" smtClean="0">
                <a:solidFill>
                  <a:srgbClr val="92D050"/>
                </a:solidFill>
              </a:rPr>
            </a:br>
            <a:r>
              <a:rPr lang="cs-CZ" sz="3600" b="1" dirty="0" smtClean="0">
                <a:solidFill>
                  <a:srgbClr val="92D050"/>
                </a:solidFill>
              </a:rPr>
              <a:t>který není plod. Poznáš ho?</a:t>
            </a:r>
            <a:endParaRPr lang="cs-CZ" sz="3600" b="1" dirty="0">
              <a:solidFill>
                <a:srgbClr val="92D050"/>
              </a:solidFill>
            </a:endParaRPr>
          </a:p>
        </p:txBody>
      </p:sp>
      <p:pic>
        <p:nvPicPr>
          <p:cNvPr id="1029" name="Picture 5" descr="C:\Documents and Settings\Standard\Plocha\Ředkvičk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7428" y="4449972"/>
            <a:ext cx="2684200" cy="1793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9023" y="6278165"/>
            <a:ext cx="99552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Odůvodni:………………………………………………………………………………………………………..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0" name="Slunce 9"/>
          <p:cNvSpPr/>
          <p:nvPr/>
        </p:nvSpPr>
        <p:spPr>
          <a:xfrm>
            <a:off x="1354492" y="4310805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4679955" y="421317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851586" y="3212976"/>
            <a:ext cx="13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Okurka-plod</a:t>
            </a:r>
            <a:endParaRPr lang="cs-CZ" dirty="0"/>
          </a:p>
        </p:txBody>
      </p:sp>
      <p:pic>
        <p:nvPicPr>
          <p:cNvPr id="2050" name="Picture 2" descr="C:\Documents and Settings\Standard\Plocha\Okurk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9749" y="2723322"/>
            <a:ext cx="192021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lunce 5"/>
          <p:cNvSpPr/>
          <p:nvPr/>
        </p:nvSpPr>
        <p:spPr>
          <a:xfrm>
            <a:off x="741752" y="1977311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288567" y="2961614"/>
            <a:ext cx="1363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Paprika-plod</a:t>
            </a:r>
            <a:endParaRPr lang="cs-CZ" dirty="0"/>
          </a:p>
        </p:txBody>
      </p:sp>
      <p:pic>
        <p:nvPicPr>
          <p:cNvPr id="1027" name="Picture 3" descr="C:\Documents and Settings\Standard\Plocha\Paprik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55241" y="2218659"/>
            <a:ext cx="2864989" cy="19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lunce 7"/>
          <p:cNvSpPr/>
          <p:nvPr/>
        </p:nvSpPr>
        <p:spPr>
          <a:xfrm>
            <a:off x="3024380" y="2066458"/>
            <a:ext cx="914400" cy="914400"/>
          </a:xfrm>
          <a:prstGeom prst="sun">
            <a:avLst/>
          </a:prstGeom>
          <a:solidFill>
            <a:srgbClr val="FFFF00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2961614"/>
            <a:ext cx="1314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Cuketa-plod</a:t>
            </a:r>
            <a:endParaRPr lang="cs-CZ" dirty="0"/>
          </a:p>
        </p:txBody>
      </p:sp>
      <p:pic>
        <p:nvPicPr>
          <p:cNvPr id="1026" name="Picture 2" descr="C:\Documents and Settings\Standard\Plocha\cuket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0172" y="2512073"/>
            <a:ext cx="2520280" cy="1683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5580112" y="5013176"/>
            <a:ext cx="1217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Rajče, plod</a:t>
            </a:r>
            <a:endParaRPr lang="cs-CZ" dirty="0"/>
          </a:p>
        </p:txBody>
      </p:sp>
      <p:pic>
        <p:nvPicPr>
          <p:cNvPr id="1028" name="Picture 4" descr="C:\Documents and Settings\Standard\Plocha\rajče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0582" y="4449972"/>
            <a:ext cx="2736304" cy="1828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Slunce 8"/>
          <p:cNvSpPr/>
          <p:nvPr/>
        </p:nvSpPr>
        <p:spPr>
          <a:xfrm>
            <a:off x="5961856" y="1958067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2344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2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2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6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eselý obličej 5"/>
          <p:cNvSpPr/>
          <p:nvPr/>
        </p:nvSpPr>
        <p:spPr>
          <a:xfrm>
            <a:off x="3572084" y="4526362"/>
            <a:ext cx="914400" cy="9144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279019" y="4663916"/>
            <a:ext cx="12376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Konvalinka vonná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2678650"/>
            <a:ext cx="1413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Jeřáb obecný</a:t>
            </a:r>
            <a:endParaRPr lang="cs-CZ" dirty="0"/>
          </a:p>
        </p:txBody>
      </p:sp>
      <p:pic>
        <p:nvPicPr>
          <p:cNvPr id="6148" name="Picture 4" descr="C:\Documents and Settings\Standard\Plocha\Nová složka\Konvalink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2334" y="4149080"/>
            <a:ext cx="2688299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Documents and Settings\Standard\Plocha\Nová složka\Dřišťá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0000" y="1772816"/>
            <a:ext cx="240026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Documents and Settings\Standard\Plocha\Nová složka\Brusink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0000" y="4663916"/>
            <a:ext cx="2495832" cy="187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05114" y="1988840"/>
            <a:ext cx="2347811" cy="1757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404664"/>
            <a:ext cx="110738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NA FOTOGRAFIÍCH JSOU ČERVENÉ PLODY RŮZNÝCH ROSTLIN</a:t>
            </a:r>
            <a:r>
              <a:rPr lang="cs-CZ" sz="2800" dirty="0" smtClean="0"/>
              <a:t>. .</a:t>
            </a:r>
          </a:p>
          <a:p>
            <a:r>
              <a:rPr lang="cs-CZ" sz="2800" dirty="0" smtClean="0"/>
              <a:t>     </a:t>
            </a:r>
            <a:r>
              <a:rPr lang="cs-CZ" sz="2800" b="1" dirty="0" smtClean="0">
                <a:solidFill>
                  <a:srgbClr val="00B050"/>
                </a:solidFill>
              </a:rPr>
              <a:t>Najdete, která rostlina je  smrtelně jedovatá?</a:t>
            </a:r>
          </a:p>
          <a:p>
            <a:r>
              <a:rPr lang="cs-CZ" sz="2800" dirty="0" smtClean="0"/>
              <a:t>     </a:t>
            </a:r>
            <a:r>
              <a:rPr lang="cs-CZ" sz="2800" b="1" dirty="0" smtClean="0">
                <a:solidFill>
                  <a:srgbClr val="7030A0"/>
                </a:solidFill>
              </a:rPr>
              <a:t>Jaká je první pomoc při požití tohoto plodu?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558830"/>
            <a:ext cx="638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rajče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5301208"/>
            <a:ext cx="13791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Růže šípková</a:t>
            </a:r>
            <a:endParaRPr lang="cs-CZ" dirty="0"/>
          </a:p>
        </p:txBody>
      </p:sp>
      <p:pic>
        <p:nvPicPr>
          <p:cNvPr id="6149" name="Picture 5" descr="C:\Documents and Settings\Standard\Plocha\Nová složka\rajče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20176"/>
            <a:ext cx="1935106" cy="2580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Standard\Plocha\Nová složka\šípek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6842" y="2053695"/>
            <a:ext cx="2331912" cy="1748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8039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358770"/>
            <a:ext cx="5544616" cy="4158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3528" y="733346"/>
            <a:ext cx="77287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Která zelenina zde byla použita jako příloha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5926562" y="1556792"/>
            <a:ext cx="1741782" cy="698511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6660232" y="2852936"/>
            <a:ext cx="1440160" cy="72008"/>
          </a:xfrm>
          <a:prstGeom prst="straightConnector1">
            <a:avLst/>
          </a:prstGeom>
          <a:ln w="571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6660232" y="4545124"/>
            <a:ext cx="1800200" cy="684076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4608004" y="4293096"/>
            <a:ext cx="0" cy="1728192"/>
          </a:xfrm>
          <a:prstGeom prst="straightConnector1">
            <a:avLst/>
          </a:prstGeom>
          <a:ln w="5715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323528" y="2276872"/>
            <a:ext cx="2831897" cy="801380"/>
          </a:xfrm>
          <a:prstGeom prst="straightConnector1">
            <a:avLst/>
          </a:prstGeom>
          <a:ln w="5715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587348" y="4545124"/>
            <a:ext cx="2304256" cy="342038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827584" y="6237312"/>
            <a:ext cx="41762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O kterou část rostliny se jedná?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3528" y="4172441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3528" y="2708920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668344" y="1556792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200748" y="2677562"/>
            <a:ext cx="3316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8052310" y="4716143"/>
            <a:ext cx="3142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096" name="TextovéPole 4095"/>
          <p:cNvSpPr txBox="1"/>
          <p:nvPr/>
        </p:nvSpPr>
        <p:spPr>
          <a:xfrm>
            <a:off x="4608004" y="5805264"/>
            <a:ext cx="3984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4226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0838" y="1212850"/>
            <a:ext cx="5900737" cy="443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108520" y="476672"/>
            <a:ext cx="77171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JSOU TOTO TAKÉ PLODY ? JAK SE JIM ŘÍKÁ?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6093296"/>
            <a:ext cx="91490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Znáte některé z takovýchto plodů? Už jste je jedli? Kde? Vyprávějte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9025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907704" y="1628800"/>
            <a:ext cx="59554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Fotografie :</a:t>
            </a:r>
          </a:p>
          <a:p>
            <a:endParaRPr lang="cs-CZ" dirty="0"/>
          </a:p>
          <a:p>
            <a:r>
              <a:rPr lang="cs-CZ" dirty="0" smtClean="0"/>
              <a:t>Všechny použité fotografie pochází z vlastní fotogalerie  </a:t>
            </a:r>
          </a:p>
          <a:p>
            <a:r>
              <a:rPr lang="cs-CZ" dirty="0" smtClean="0"/>
              <a:t>a</a:t>
            </a:r>
            <a:r>
              <a:rPr lang="cs-CZ" dirty="0" smtClean="0"/>
              <a:t>utorky </a:t>
            </a:r>
            <a:r>
              <a:rPr lang="cs-CZ" dirty="0" smtClean="0"/>
              <a:t>tohoto digitálního materiálu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4466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361</TotalTime>
  <Words>272</Words>
  <Application>Microsoft Office PowerPoint</Application>
  <PresentationFormat>Předvádění na obrazovce (4:3)</PresentationFormat>
  <Paragraphs>68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Cesta</vt:lpstr>
      <vt:lpstr>Špendlík</vt:lpstr>
      <vt:lpstr>1_Cesta</vt:lpstr>
      <vt:lpstr>Motiv systému Office</vt:lpstr>
      <vt:lpstr>Aerodynamika</vt:lpstr>
      <vt:lpstr>Snímek 1</vt:lpstr>
      <vt:lpstr>ANOTACE</vt:lpstr>
      <vt:lpstr>P L O D Y   R O S T L I N</vt:lpstr>
      <vt:lpstr>P L O D Y    S U C H É</vt:lpstr>
      <vt:lpstr>P L O D Y     D U Ž N A T É</vt:lpstr>
      <vt:lpstr>Mezi vyobrazenými druhy zeleniny je jeden, který není plod. Poznáš ho?</vt:lpstr>
      <vt:lpstr>Snímek 7</vt:lpstr>
      <vt:lpstr>Snímek 8</vt:lpstr>
      <vt:lpstr>Snímek 9</vt:lpstr>
      <vt:lpstr>Snímek 10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Dum</cp:lastModifiedBy>
  <cp:revision>43</cp:revision>
  <dcterms:created xsi:type="dcterms:W3CDTF">2013-04-23T07:18:15Z</dcterms:created>
  <dcterms:modified xsi:type="dcterms:W3CDTF">2013-10-18T11:07:06Z</dcterms:modified>
</cp:coreProperties>
</file>