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E2CAD-2324-4D23-A72B-E69EE473CD8F}" type="datetimeFigureOut">
              <a:rPr lang="cs-CZ" smtClean="0"/>
              <a:pPr/>
              <a:t>11.10.2013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1604C-9C28-4893-92B8-A5C0C83BE5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Relationship Id="rId9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50000"/>
                  <a:satMod val="300000"/>
                </a:schemeClr>
              </a:gs>
              <a:gs pos="35000">
                <a:schemeClr val="accent1">
                  <a:tint val="37000"/>
                  <a:satMod val="300000"/>
                </a:schemeClr>
              </a:gs>
              <a:gs pos="100000">
                <a:schemeClr val="accent1">
                  <a:tint val="15000"/>
                  <a:satMod val="350000"/>
                </a:schemeClr>
              </a:gs>
            </a:gsLst>
            <a:lin ang="0" scaled="1"/>
            <a:tileRect/>
          </a:gradFill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1900" dirty="0" smtClean="0"/>
          </a:p>
          <a:p>
            <a:pPr>
              <a:buNone/>
            </a:pPr>
            <a:endParaRPr lang="cs-CZ" sz="1900" dirty="0"/>
          </a:p>
          <a:p>
            <a:pPr>
              <a:buNone/>
            </a:pPr>
            <a:endParaRPr lang="cs-CZ" sz="1900" dirty="0" smtClean="0"/>
          </a:p>
          <a:p>
            <a:pPr>
              <a:buNone/>
            </a:pPr>
            <a:r>
              <a:rPr lang="cs-CZ" sz="1900" dirty="0"/>
              <a:t> </a:t>
            </a:r>
            <a:r>
              <a:rPr lang="cs-CZ" sz="1900" dirty="0" smtClean="0"/>
              <a:t>   Adresa školy:  ZŠ Třeboň, Na Sadech 375</a:t>
            </a:r>
          </a:p>
          <a:p>
            <a:pPr>
              <a:buNone/>
            </a:pPr>
            <a:r>
              <a:rPr lang="cs-CZ" sz="1900" dirty="0" smtClean="0"/>
              <a:t>    Jméno autora: Mgr. Jana </a:t>
            </a:r>
            <a:r>
              <a:rPr lang="cs-CZ" sz="1900" dirty="0" err="1" smtClean="0"/>
              <a:t>Písaříková</a:t>
            </a: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    Název: </a:t>
            </a:r>
            <a:r>
              <a:rPr lang="cs-CZ" sz="1900" dirty="0" smtClean="0"/>
              <a:t>VY_32_INOVACE_444 </a:t>
            </a:r>
            <a:r>
              <a:rPr lang="cs-CZ" sz="1900" dirty="0" err="1" smtClean="0"/>
              <a:t>Nj</a:t>
            </a:r>
            <a:r>
              <a:rPr lang="cs-CZ" sz="1900" dirty="0" smtClean="0"/>
              <a:t>/8</a:t>
            </a:r>
            <a:r>
              <a:rPr lang="cs-CZ" sz="1900" b="1" i="1" dirty="0" smtClean="0"/>
              <a:t>       </a:t>
            </a: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    Číslo projektu: CZ.1.07/1.4.00/21.3807</a:t>
            </a:r>
          </a:p>
          <a:p>
            <a:pPr>
              <a:buNone/>
            </a:pPr>
            <a:r>
              <a:rPr lang="cs-CZ" sz="1900" dirty="0" smtClean="0"/>
              <a:t>    Téma hodiny: Nepravidelná </a:t>
            </a:r>
            <a:r>
              <a:rPr lang="cs-CZ" sz="1900" dirty="0" smtClean="0"/>
              <a:t>slovesa (E</a:t>
            </a:r>
            <a:r>
              <a:rPr lang="cs-CZ" sz="1900" dirty="0" smtClean="0">
                <a:latin typeface="Times New Roman"/>
                <a:cs typeface="Times New Roman"/>
              </a:rPr>
              <a:t>→</a:t>
            </a:r>
            <a:r>
              <a:rPr lang="cs-CZ" sz="1900" dirty="0" smtClean="0">
                <a:cs typeface="Times New Roman"/>
              </a:rPr>
              <a:t>I, IE, A </a:t>
            </a:r>
            <a:r>
              <a:rPr lang="cs-CZ" sz="1900" dirty="0" smtClean="0">
                <a:latin typeface="Times New Roman"/>
                <a:cs typeface="Times New Roman"/>
              </a:rPr>
              <a:t>→ </a:t>
            </a:r>
            <a:r>
              <a:rPr lang="cs-CZ" sz="1900" dirty="0" smtClean="0">
                <a:latin typeface="Calibri"/>
                <a:cs typeface="Times New Roman"/>
              </a:rPr>
              <a:t>Ä</a:t>
            </a:r>
            <a:r>
              <a:rPr lang="cs-CZ" sz="1900" dirty="0" smtClean="0">
                <a:cs typeface="Times New Roman"/>
              </a:rPr>
              <a:t>)</a:t>
            </a:r>
            <a:endParaRPr lang="cs-CZ" sz="1900" dirty="0" smtClean="0"/>
          </a:p>
          <a:p>
            <a:pPr>
              <a:buNone/>
            </a:pPr>
            <a:r>
              <a:rPr lang="cs-CZ" sz="1900" dirty="0" smtClean="0"/>
              <a:t>    Ročník: 8.</a:t>
            </a:r>
          </a:p>
          <a:p>
            <a:pPr>
              <a:buNone/>
            </a:pPr>
            <a:r>
              <a:rPr lang="cs-CZ" sz="1900" dirty="0" smtClean="0"/>
              <a:t>    Klíčová slova: nepravidelná slovesa, doplňování, tvorba vět</a:t>
            </a:r>
          </a:p>
          <a:p>
            <a:pPr>
              <a:buNone/>
            </a:pPr>
            <a:r>
              <a:rPr lang="cs-CZ" sz="1900" dirty="0" smtClean="0"/>
              <a:t>    Datum tvorby: 5. 10. 2013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Metodické pokyny</a:t>
            </a:r>
            <a:endParaRPr lang="cs-CZ" b="1" dirty="0">
              <a:ln w="1905">
                <a:solidFill>
                  <a:schemeClr val="tx1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sz="3300" dirty="0" smtClean="0"/>
              <a:t>Tato prezentace je určena žákům 8.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3300" dirty="0" smtClean="0"/>
              <a:t>Slouží jako doplněk učebnice </a:t>
            </a:r>
            <a:r>
              <a:rPr lang="cs-CZ" sz="3300" i="1" dirty="0" smtClean="0"/>
              <a:t>„</a:t>
            </a:r>
            <a:r>
              <a:rPr lang="cs-CZ" sz="3300" i="1" dirty="0" err="1" smtClean="0"/>
              <a:t>Deutsch</a:t>
            </a:r>
            <a:r>
              <a:rPr lang="cs-CZ" sz="3300" i="1" dirty="0" smtClean="0"/>
              <a:t> </a:t>
            </a:r>
            <a:r>
              <a:rPr lang="cs-CZ" sz="3300" i="1" dirty="0" err="1" smtClean="0"/>
              <a:t>mit</a:t>
            </a:r>
            <a:r>
              <a:rPr lang="cs-CZ" sz="3300" i="1" dirty="0" smtClean="0"/>
              <a:t> Max 2“.</a:t>
            </a:r>
            <a:endParaRPr lang="cs-CZ" sz="3300" dirty="0" smtClean="0"/>
          </a:p>
          <a:p>
            <a:pPr>
              <a:buFont typeface="Wingdings" pitchFamily="2" charset="2"/>
              <a:buChar char="§"/>
            </a:pPr>
            <a:r>
              <a:rPr lang="cs-CZ" sz="3300" dirty="0" smtClean="0"/>
              <a:t>Hlavním cílem je procvičení časování nepravidelných sloves.</a:t>
            </a:r>
          </a:p>
          <a:p>
            <a:pPr>
              <a:buFont typeface="Wingdings" pitchFamily="2" charset="2"/>
              <a:buChar char="§"/>
            </a:pPr>
            <a:r>
              <a:rPr lang="cs-CZ" sz="3300" dirty="0" smtClean="0"/>
              <a:t>Po výkladových tabulích (3, 4) následuje procvičení daného jevu.</a:t>
            </a:r>
          </a:p>
          <a:p>
            <a:pPr>
              <a:buFont typeface="Wingdings" pitchFamily="2" charset="2"/>
              <a:buChar char="§"/>
            </a:pPr>
            <a:r>
              <a:rPr lang="cs-CZ" sz="3300" dirty="0" smtClean="0"/>
              <a:t>Jednotlivá cvičení je možné řešit formou společné i samostatné práce. </a:t>
            </a:r>
            <a:r>
              <a:rPr lang="cs-CZ" sz="33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3300" dirty="0" smtClean="0"/>
              <a:t>Úkol na </a:t>
            </a:r>
            <a:r>
              <a:rPr lang="cs-CZ" sz="3300" dirty="0" smtClean="0"/>
              <a:t>snímcích 8 a 9 </a:t>
            </a:r>
            <a:r>
              <a:rPr lang="cs-CZ" sz="3300" dirty="0" smtClean="0"/>
              <a:t>je konverzačně zaměřen,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Nepravidelná slovesa E </a:t>
            </a:r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Times New Roman"/>
              </a:rPr>
              <a:t>→ I, IE </a:t>
            </a:r>
            <a:endParaRPr lang="cs-CZ" b="1" dirty="0">
              <a:ln w="1905">
                <a:solidFill>
                  <a:schemeClr val="tx1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Ve 2. a 3. osobě jednotného čísla dochází ke změně kmenové samohlásky.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75656" y="3140968"/>
          <a:ext cx="6264696" cy="18722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68052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HELFEN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helfe</a:t>
                      </a:r>
                      <a:r>
                        <a:rPr lang="cs-CZ" baseline="0" dirty="0" smtClean="0"/>
                        <a:t> - pomáhám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helfen</a:t>
                      </a:r>
                      <a:r>
                        <a:rPr lang="cs-CZ" dirty="0" smtClean="0"/>
                        <a:t> - pomáháme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du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="1" baseline="0" dirty="0" err="1" smtClean="0"/>
                        <a:t>hilfst</a:t>
                      </a:r>
                      <a:r>
                        <a:rPr lang="cs-CZ" baseline="0" dirty="0" smtClean="0"/>
                        <a:t> - pomáháš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helft</a:t>
                      </a:r>
                      <a:r>
                        <a:rPr lang="cs-CZ" dirty="0" smtClean="0"/>
                        <a:t> - pomáháte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468052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, </a:t>
                      </a:r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es 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="1" baseline="0" dirty="0" err="1" smtClean="0"/>
                        <a:t>hilft</a:t>
                      </a:r>
                      <a:r>
                        <a:rPr lang="cs-CZ" b="1" baseline="0" dirty="0" smtClean="0"/>
                        <a:t> </a:t>
                      </a:r>
                      <a:r>
                        <a:rPr lang="cs-CZ" baseline="0" dirty="0" smtClean="0"/>
                        <a:t>- pomáhá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helfen</a:t>
                      </a:r>
                      <a:r>
                        <a:rPr lang="cs-CZ" dirty="0" smtClean="0"/>
                        <a:t> - pomáhají</a:t>
                      </a:r>
                      <a:endParaRPr lang="cs-CZ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standard\AppData\Local\Microsoft\Windows\Temporary Internet Files\Content.IE5\J25ATIDM\MC900078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780928"/>
            <a:ext cx="1021215" cy="15121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Nepravidelná slovesa E </a:t>
            </a:r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cs typeface="Times New Roman"/>
              </a:rPr>
              <a:t>→ I, IE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Do této skupiny sloves patří například: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2492896"/>
          <a:ext cx="6096000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>
                          <a:solidFill>
                            <a:schemeClr val="tx1"/>
                          </a:solidFill>
                        </a:rPr>
                        <a:t>essen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jíst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geben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dát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helfen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pomáhat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lesen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číst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nehmen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vzít, brát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sehen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vidět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sprechen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mluvit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err="1" smtClean="0"/>
                        <a:t>treffen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potkat</a:t>
                      </a:r>
                      <a:endParaRPr lang="cs-CZ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chemeClr val="tx1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Opakování sloves</a:t>
            </a:r>
            <a:endParaRPr lang="cs-CZ" b="1" dirty="0">
              <a:ln w="1905">
                <a:solidFill>
                  <a:schemeClr val="tx1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                                                                    </a:t>
            </a:r>
            <a:r>
              <a:rPr lang="cs-CZ" dirty="0" err="1" smtClean="0"/>
              <a:t>helfen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lesen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sprechen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essen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             </a:t>
            </a:r>
            <a:r>
              <a:rPr lang="cs-CZ" dirty="0" err="1" smtClean="0"/>
              <a:t>sehen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treffen</a:t>
            </a: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</a:t>
            </a:r>
            <a:r>
              <a:rPr lang="cs-CZ" dirty="0" err="1" smtClean="0"/>
              <a:t>geben</a:t>
            </a:r>
            <a:endParaRPr lang="cs-CZ" dirty="0"/>
          </a:p>
        </p:txBody>
      </p:sp>
      <p:pic>
        <p:nvPicPr>
          <p:cNvPr id="2050" name="Picture 2" descr="C:\Users\standard\AppData\Local\Microsoft\Windows\Temporary Internet Files\Content.IE5\GIR7FVX9\MC9003125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16832"/>
            <a:ext cx="969260" cy="130622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60" name="Picture 12" descr="C:\Users\standard\AppData\Local\Microsoft\Windows\Temporary Internet Files\Content.IE5\QDA77Z5D\MM910001129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861048"/>
            <a:ext cx="1141454" cy="131901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22" name="Přímá spojovací šipka 21"/>
          <p:cNvCxnSpPr>
            <a:stCxn id="2050" idx="3"/>
          </p:cNvCxnSpPr>
          <p:nvPr/>
        </p:nvCxnSpPr>
        <p:spPr>
          <a:xfrm flipV="1">
            <a:off x="1868852" y="2564904"/>
            <a:ext cx="4935396" cy="5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1" name="Picture 3" descr="C:\Users\standard\AppData\Local\Microsoft\Windows\Temporary Internet Files\Content.IE5\QDA77Z5D\MC90018615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2348880"/>
            <a:ext cx="910304" cy="144016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61" name="Picture 13" descr="C:\Users\standard\AppData\Local\Microsoft\Windows\Temporary Internet Files\Content.IE5\GIR7FVX9\MC90044056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1844824"/>
            <a:ext cx="1026666" cy="106359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24" name="Přímá spojovací šipka 23"/>
          <p:cNvCxnSpPr>
            <a:stCxn id="2060" idx="3"/>
          </p:cNvCxnSpPr>
          <p:nvPr/>
        </p:nvCxnSpPr>
        <p:spPr>
          <a:xfrm>
            <a:off x="1969038" y="4520555"/>
            <a:ext cx="4835210" cy="9246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4" name="Picture 6" descr="C:\Users\standard\AppData\Local\Microsoft\Windows\Temporary Internet Files\Content.IE5\QDA77Z5D\MC9003590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4581128"/>
            <a:ext cx="1148011" cy="10101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65" name="Picture 17" descr="C:\Users\standard\AppData\Local\Microsoft\Windows\Temporary Internet Files\Content.IE5\J25ATIDM\MC90007880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437112"/>
            <a:ext cx="1296144" cy="94527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26" name="Přímá spojovací šipka 25"/>
          <p:cNvCxnSpPr>
            <a:stCxn id="2051" idx="3"/>
          </p:cNvCxnSpPr>
          <p:nvPr/>
        </p:nvCxnSpPr>
        <p:spPr>
          <a:xfrm>
            <a:off x="3466080" y="3068960"/>
            <a:ext cx="3338168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V="1">
            <a:off x="3563888" y="1916832"/>
            <a:ext cx="3168352" cy="26642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6" name="Picture 8" descr="C:\Users\standard\AppData\Local\Microsoft\Windows\Temporary Internet Files\Content.IE5\QDA77Z5D\MM900395755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067944" y="3501008"/>
            <a:ext cx="1280142" cy="5760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cxnSp>
        <p:nvCxnSpPr>
          <p:cNvPr id="33" name="Přímá spojovací šipka 32"/>
          <p:cNvCxnSpPr/>
          <p:nvPr/>
        </p:nvCxnSpPr>
        <p:spPr>
          <a:xfrm>
            <a:off x="5148064" y="2060848"/>
            <a:ext cx="1656184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stCxn id="2056" idx="3"/>
          </p:cNvCxnSpPr>
          <p:nvPr/>
        </p:nvCxnSpPr>
        <p:spPr>
          <a:xfrm>
            <a:off x="5348086" y="3789040"/>
            <a:ext cx="145616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>
            <a:stCxn id="2065" idx="3"/>
          </p:cNvCxnSpPr>
          <p:nvPr/>
        </p:nvCxnSpPr>
        <p:spPr>
          <a:xfrm flipV="1">
            <a:off x="5508104" y="4869160"/>
            <a:ext cx="1296144" cy="4059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900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Přiřaďte k osobám správný tvar slovesa:</a:t>
            </a:r>
            <a:endParaRPr lang="cs-CZ" sz="3900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755576" y="1988840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IHR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755576" y="2636912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ICH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755576" y="3284984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DU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755576" y="3933056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WIR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755576" y="4581128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ER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755576" y="5229200"/>
            <a:ext cx="1152128" cy="432048"/>
          </a:xfrm>
          <a:prstGeom prst="bevel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SIE (ONI)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4427984" y="2420888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nehme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4716016" y="3068960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gebt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5652120" y="5373216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trifft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kosené hrany 18"/>
          <p:cNvSpPr/>
          <p:nvPr/>
        </p:nvSpPr>
        <p:spPr>
          <a:xfrm>
            <a:off x="6588224" y="2780928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sehen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kosené hrany 19"/>
          <p:cNvSpPr/>
          <p:nvPr/>
        </p:nvSpPr>
        <p:spPr>
          <a:xfrm>
            <a:off x="6228184" y="4437112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esst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kosené hrany 20"/>
          <p:cNvSpPr/>
          <p:nvPr/>
        </p:nvSpPr>
        <p:spPr>
          <a:xfrm>
            <a:off x="6516216" y="2060848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hilfst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kosené hrany 22"/>
          <p:cNvSpPr/>
          <p:nvPr/>
        </p:nvSpPr>
        <p:spPr>
          <a:xfrm>
            <a:off x="4283968" y="4653136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sehen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5652120" y="3861048"/>
            <a:ext cx="1584176" cy="432048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sprichst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024 0.02105 L -0.25208 -0.1572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85 -0.02104 L -0.29913 -0.3566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" y="-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63 0.0104 L -0.22048 0.03145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" y="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882 0.02104 L -0.44896 0.1785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27 2.48844E-6 L -0.2125 -0.0839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45 -0.01041 L -0.20468 -0.104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" y="-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63 -0.00023 L -0.35434 -0.1049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74746E-6 L -0.45677 0.35662 " pathEditMode="relative" ptsTypes="AA">
                                      <p:cBhvr>
                                        <p:cTn id="3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3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Doplňte sloveso ve správném tvaru: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Hilfst</a:t>
            </a: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deinem</a:t>
            </a:r>
            <a:r>
              <a:rPr lang="cs-CZ" dirty="0" smtClean="0"/>
              <a:t> Vater </a:t>
            </a:r>
            <a:r>
              <a:rPr lang="cs-CZ" dirty="0" err="1" smtClean="0"/>
              <a:t>oft</a:t>
            </a:r>
            <a:r>
              <a:rPr lang="cs-CZ" dirty="0" smtClean="0"/>
              <a:t>? (</a:t>
            </a:r>
            <a:r>
              <a:rPr lang="cs-CZ" dirty="0" err="1" smtClean="0"/>
              <a:t>helfen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Seht</a:t>
            </a:r>
            <a:r>
              <a:rPr lang="cs-CZ" dirty="0" smtClean="0"/>
              <a:t>  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sch</a:t>
            </a:r>
            <a:r>
              <a:rPr lang="cs-CZ" dirty="0" err="1" smtClean="0">
                <a:latin typeface="Calibri"/>
              </a:rPr>
              <a:t>öne</a:t>
            </a:r>
            <a:r>
              <a:rPr lang="cs-CZ" dirty="0" smtClean="0">
                <a:latin typeface="Calibri"/>
              </a:rPr>
              <a:t> Auto? (</a:t>
            </a:r>
            <a:r>
              <a:rPr lang="cs-CZ" dirty="0" err="1" smtClean="0">
                <a:latin typeface="Calibri"/>
              </a:rPr>
              <a:t>sehen</a:t>
            </a:r>
            <a:r>
              <a:rPr lang="cs-CZ" dirty="0" smtClean="0">
                <a:latin typeface="Calibri"/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Die </a:t>
            </a:r>
            <a:r>
              <a:rPr lang="cs-CZ" dirty="0" err="1" smtClean="0">
                <a:latin typeface="Calibri"/>
              </a:rPr>
              <a:t>Kinder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latin typeface="Calibri"/>
              </a:rPr>
              <a:t>essen</a:t>
            </a:r>
            <a:r>
              <a:rPr lang="cs-CZ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keine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Suppe</a:t>
            </a:r>
            <a:r>
              <a:rPr lang="cs-CZ" dirty="0" smtClean="0">
                <a:latin typeface="Calibri"/>
              </a:rPr>
              <a:t>. (</a:t>
            </a:r>
            <a:r>
              <a:rPr lang="cs-CZ" dirty="0" err="1" smtClean="0">
                <a:latin typeface="Calibri"/>
              </a:rPr>
              <a:t>essen</a:t>
            </a:r>
            <a:r>
              <a:rPr lang="cs-CZ" dirty="0" smtClean="0">
                <a:latin typeface="Calibri"/>
              </a:rPr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Sprichst</a:t>
            </a:r>
            <a:r>
              <a:rPr lang="cs-CZ" dirty="0" smtClean="0"/>
              <a:t> 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Deutsch</a:t>
            </a:r>
            <a:r>
              <a:rPr lang="cs-CZ" dirty="0" smtClean="0"/>
              <a:t>? (</a:t>
            </a:r>
            <a:r>
              <a:rPr lang="cs-CZ" dirty="0" err="1" smtClean="0"/>
              <a:t>sprechen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lese</a:t>
            </a:r>
            <a:r>
              <a:rPr lang="cs-CZ" dirty="0" smtClean="0"/>
              <a:t> 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interessantes</a:t>
            </a:r>
            <a:r>
              <a:rPr lang="cs-CZ" dirty="0" smtClean="0"/>
              <a:t> </a:t>
            </a:r>
            <a:r>
              <a:rPr lang="cs-CZ" dirty="0" err="1" smtClean="0"/>
              <a:t>Buch</a:t>
            </a:r>
            <a:r>
              <a:rPr lang="cs-CZ" dirty="0" smtClean="0"/>
              <a:t>. (</a:t>
            </a:r>
            <a:r>
              <a:rPr lang="cs-CZ" dirty="0" err="1" smtClean="0"/>
              <a:t>lesen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nehmen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einen</a:t>
            </a:r>
            <a:r>
              <a:rPr lang="cs-CZ" dirty="0" smtClean="0"/>
              <a:t> </a:t>
            </a:r>
            <a:r>
              <a:rPr lang="cs-CZ" dirty="0" err="1" smtClean="0"/>
              <a:t>Kuchen</a:t>
            </a:r>
            <a:r>
              <a:rPr lang="cs-CZ" dirty="0" smtClean="0"/>
              <a:t>. (</a:t>
            </a:r>
            <a:r>
              <a:rPr lang="cs-CZ" dirty="0" err="1" smtClean="0"/>
              <a:t>nehmen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>
                <a:ln>
                  <a:solidFill>
                    <a:sysClr val="windowText" lastClr="000000"/>
                  </a:solidFill>
                </a:ln>
                <a:solidFill>
                  <a:schemeClr val="accent2"/>
                </a:solidFill>
              </a:rPr>
              <a:t>gebt</a:t>
            </a:r>
            <a:r>
              <a:rPr lang="cs-CZ" dirty="0" smtClean="0"/>
              <a:t>  </a:t>
            </a:r>
            <a:r>
              <a:rPr lang="cs-CZ" dirty="0" err="1" smtClean="0"/>
              <a:t>ihr</a:t>
            </a:r>
            <a:r>
              <a:rPr lang="cs-CZ" dirty="0" smtClean="0"/>
              <a:t> Anna </a:t>
            </a:r>
            <a:r>
              <a:rPr lang="cs-CZ" dirty="0" err="1" smtClean="0"/>
              <a:t>zum</a:t>
            </a:r>
            <a:r>
              <a:rPr lang="cs-CZ" dirty="0" smtClean="0"/>
              <a:t> </a:t>
            </a:r>
            <a:r>
              <a:rPr lang="cs-CZ" dirty="0" err="1" smtClean="0"/>
              <a:t>Geburtstag</a:t>
            </a:r>
            <a:r>
              <a:rPr lang="cs-CZ" dirty="0" smtClean="0"/>
              <a:t>? (</a:t>
            </a:r>
            <a:r>
              <a:rPr lang="cs-CZ" dirty="0" err="1" smtClean="0"/>
              <a:t>geben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kosené hrany 3"/>
          <p:cNvSpPr/>
          <p:nvPr/>
        </p:nvSpPr>
        <p:spPr>
          <a:xfrm>
            <a:off x="971600" y="1700808"/>
            <a:ext cx="1008112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kosené hrany 4"/>
          <p:cNvSpPr/>
          <p:nvPr/>
        </p:nvSpPr>
        <p:spPr>
          <a:xfrm>
            <a:off x="971600" y="2276872"/>
            <a:ext cx="864096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2843808" y="2924944"/>
            <a:ext cx="1008112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1043608" y="3501008"/>
            <a:ext cx="1368152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1619672" y="4077072"/>
            <a:ext cx="720080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1763688" y="4653136"/>
            <a:ext cx="1368152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835696" y="5229200"/>
            <a:ext cx="792088" cy="360040"/>
          </a:xfrm>
          <a:prstGeom prst="bevel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Zapamatujte si co nejvíce údajů: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</a:t>
            </a:r>
            <a:r>
              <a:rPr lang="cs-CZ" b="1" dirty="0" smtClean="0">
                <a:latin typeface="Edwardian Script ITC" pitchFamily="66" charset="0"/>
              </a:rPr>
              <a:t>Max</a:t>
            </a:r>
            <a:endParaRPr lang="cs-CZ" b="1" dirty="0">
              <a:latin typeface="Edwardian Script ITC" pitchFamily="66" charset="0"/>
            </a:endParaRPr>
          </a:p>
        </p:txBody>
      </p:sp>
      <p:pic>
        <p:nvPicPr>
          <p:cNvPr id="1028" name="Picture 4" descr="C:\Users\standard\AppData\Local\Microsoft\Windows\Temporary Internet Files\Content.IE5\GIR7FVX9\MP900422295[1].jpg"/>
          <p:cNvPicPr>
            <a:picLocks noChangeAspect="1" noChangeArrowheads="1"/>
          </p:cNvPicPr>
          <p:nvPr/>
        </p:nvPicPr>
        <p:blipFill>
          <a:blip r:embed="rId2" cstate="print"/>
          <a:srcRect l="69814" t="11151" r="9329" b="58400"/>
          <a:stretch>
            <a:fillRect/>
          </a:stretch>
        </p:blipFill>
        <p:spPr bwMode="auto">
          <a:xfrm>
            <a:off x="4139952" y="3284984"/>
            <a:ext cx="864096" cy="1252939"/>
          </a:xfrm>
          <a:prstGeom prst="rect">
            <a:avLst/>
          </a:prstGeom>
          <a:ln w="127000" cap="rnd">
            <a:solidFill>
              <a:schemeClr val="bg1">
                <a:lumMod val="65000"/>
              </a:schemeClr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pic>
        <p:nvPicPr>
          <p:cNvPr id="1031" name="Picture 7" descr="C:\Users\standard\AppData\Local\Microsoft\Windows\Temporary Internet Files\Content.IE5\QDA77Z5D\MC900432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725144"/>
            <a:ext cx="1080120" cy="1038510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3" name="Picture 9" descr="C:\Users\standard\AppData\Local\Microsoft\Windows\Temporary Internet Files\Content.IE5\J25ATIDM\MC9004379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988840"/>
            <a:ext cx="1080120" cy="1029136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4" name="Picture 10" descr="C:\Users\standard\AppData\Local\Microsoft\Windows\Temporary Internet Files\Content.IE5\2J34JFU8\MC90044045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03848" y="1844824"/>
            <a:ext cx="1080120" cy="102011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5" name="Picture 11" descr="C:\Users\standard\AppData\Local\Microsoft\Windows\Temporary Internet Files\Content.IE5\QDA77Z5D\MC90043757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3140968"/>
            <a:ext cx="1102035" cy="115212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7" name="Picture 13" descr="C:\Users\standard\AppData\Local\Microsoft\Windows\Temporary Internet Files\Content.IE5\2J34JFU8\MC9004343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664" y="3501008"/>
            <a:ext cx="1224136" cy="87919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8" name="Picture 14" descr="C:\Users\standard\AppData\Local\Microsoft\Windows\Temporary Internet Files\Content.IE5\QDA77Z5D\MC90043755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4437113"/>
            <a:ext cx="1287654" cy="1008112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39" name="Picture 15" descr="C:\Users\standard\AppData\Local\Microsoft\Windows\Temporary Internet Files\Content.IE5\GIR7FVX9\MC900434379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08104" y="2132856"/>
            <a:ext cx="1152128" cy="103476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0" name="Obláček 19"/>
          <p:cNvSpPr/>
          <p:nvPr/>
        </p:nvSpPr>
        <p:spPr>
          <a:xfrm>
            <a:off x="5220072" y="2636912"/>
            <a:ext cx="792088" cy="432048"/>
          </a:xfrm>
          <a:prstGeom prst="cloudCallout">
            <a:avLst>
              <a:gd name="adj1" fmla="val 80756"/>
              <a:gd name="adj2" fmla="val -19335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Yes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Odpovězte na otázky: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600" dirty="0" err="1" smtClean="0"/>
              <a:t>Tr</a:t>
            </a:r>
            <a:r>
              <a:rPr lang="cs-CZ" sz="2600" dirty="0" err="1" smtClean="0">
                <a:latin typeface="Calibri"/>
              </a:rPr>
              <a:t>ägt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Taschen</a:t>
            </a:r>
            <a:r>
              <a:rPr lang="cs-CZ" sz="2600" dirty="0" smtClean="0">
                <a:latin typeface="Calibri"/>
              </a:rPr>
              <a:t>?</a:t>
            </a:r>
          </a:p>
          <a:p>
            <a:r>
              <a:rPr lang="cs-CZ" sz="2600" dirty="0" err="1" smtClean="0">
                <a:latin typeface="Calibri"/>
              </a:rPr>
              <a:t>Hilft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seinem</a:t>
            </a:r>
            <a:r>
              <a:rPr lang="cs-CZ" sz="2600" dirty="0" smtClean="0">
                <a:latin typeface="Calibri"/>
              </a:rPr>
              <a:t> Vater?</a:t>
            </a:r>
          </a:p>
          <a:p>
            <a:r>
              <a:rPr lang="cs-CZ" sz="2600" dirty="0" err="1" smtClean="0">
                <a:latin typeface="Calibri"/>
              </a:rPr>
              <a:t>Liest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ein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Buch</a:t>
            </a:r>
            <a:r>
              <a:rPr lang="cs-CZ" sz="2600" dirty="0" smtClean="0">
                <a:latin typeface="Calibri"/>
              </a:rPr>
              <a:t>?</a:t>
            </a:r>
          </a:p>
          <a:p>
            <a:r>
              <a:rPr lang="cs-CZ" sz="2600" dirty="0" err="1" smtClean="0"/>
              <a:t>Fährt</a:t>
            </a:r>
            <a:r>
              <a:rPr lang="cs-CZ" sz="2600" dirty="0" smtClean="0"/>
              <a:t> Max Rad?</a:t>
            </a:r>
          </a:p>
          <a:p>
            <a:r>
              <a:rPr lang="cs-CZ" sz="2600" dirty="0" err="1" smtClean="0">
                <a:latin typeface="Calibri"/>
              </a:rPr>
              <a:t>Fängt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Fische</a:t>
            </a:r>
            <a:r>
              <a:rPr lang="cs-CZ" sz="2600" dirty="0" smtClean="0">
                <a:latin typeface="Calibri"/>
              </a:rPr>
              <a:t>?</a:t>
            </a:r>
          </a:p>
          <a:p>
            <a:r>
              <a:rPr lang="cs-CZ" sz="2600" dirty="0" err="1" smtClean="0">
                <a:latin typeface="Calibri"/>
              </a:rPr>
              <a:t>Isst</a:t>
            </a:r>
            <a:r>
              <a:rPr lang="cs-CZ" sz="2600" dirty="0" smtClean="0">
                <a:latin typeface="Calibri"/>
              </a:rPr>
              <a:t> Max Hamburger?</a:t>
            </a:r>
          </a:p>
          <a:p>
            <a:r>
              <a:rPr lang="cs-CZ" sz="2600" dirty="0" err="1" smtClean="0">
                <a:latin typeface="Calibri"/>
              </a:rPr>
              <a:t>Nimmt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eine</a:t>
            </a:r>
            <a:r>
              <a:rPr lang="cs-CZ" sz="2600" dirty="0" smtClean="0">
                <a:latin typeface="Calibri"/>
              </a:rPr>
              <a:t> Cola?</a:t>
            </a:r>
          </a:p>
          <a:p>
            <a:r>
              <a:rPr lang="cs-CZ" sz="2600" dirty="0" err="1" smtClean="0">
                <a:latin typeface="Calibri"/>
              </a:rPr>
              <a:t>Spricht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Deutsch</a:t>
            </a:r>
            <a:r>
              <a:rPr lang="cs-CZ" sz="2600" dirty="0" smtClean="0">
                <a:latin typeface="Calibri"/>
              </a:rPr>
              <a:t>?</a:t>
            </a:r>
          </a:p>
          <a:p>
            <a:r>
              <a:rPr lang="cs-CZ" sz="2600" dirty="0" err="1" smtClean="0">
                <a:latin typeface="Calibri"/>
              </a:rPr>
              <a:t>Trifft</a:t>
            </a:r>
            <a:r>
              <a:rPr lang="cs-CZ" sz="2600" dirty="0" smtClean="0">
                <a:latin typeface="Calibri"/>
              </a:rPr>
              <a:t> Max </a:t>
            </a:r>
            <a:r>
              <a:rPr lang="cs-CZ" sz="2600" dirty="0" err="1" smtClean="0">
                <a:latin typeface="Calibri"/>
              </a:rPr>
              <a:t>die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Freundin</a:t>
            </a:r>
            <a:r>
              <a:rPr lang="cs-CZ" sz="2600" dirty="0" smtClean="0">
                <a:latin typeface="Calibri"/>
              </a:rPr>
              <a:t>?	</a:t>
            </a:r>
            <a:endParaRPr lang="cs-CZ" sz="2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ln w="28575">
            <a:solidFill>
              <a:schemeClr val="accent2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600" dirty="0" err="1" smtClean="0"/>
              <a:t>Ja</a:t>
            </a:r>
            <a:r>
              <a:rPr lang="cs-CZ" sz="2600" dirty="0" smtClean="0"/>
              <a:t>, </a:t>
            </a:r>
            <a:r>
              <a:rPr lang="cs-CZ" sz="2600" dirty="0" err="1" smtClean="0"/>
              <a:t>er</a:t>
            </a:r>
            <a:r>
              <a:rPr lang="cs-CZ" sz="2600" dirty="0" smtClean="0"/>
              <a:t> </a:t>
            </a:r>
            <a:r>
              <a:rPr lang="cs-CZ" sz="2600" dirty="0" err="1" smtClean="0"/>
              <a:t>tr</a:t>
            </a:r>
            <a:r>
              <a:rPr lang="cs-CZ" sz="2600" dirty="0" err="1" smtClean="0">
                <a:latin typeface="Calibri"/>
              </a:rPr>
              <a:t>ägt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Taschen</a:t>
            </a:r>
            <a:r>
              <a:rPr lang="cs-CZ" sz="2600" dirty="0" smtClean="0">
                <a:latin typeface="Calibri"/>
              </a:rPr>
              <a:t>?</a:t>
            </a:r>
          </a:p>
          <a:p>
            <a:r>
              <a:rPr lang="cs-CZ" sz="2600" dirty="0" err="1" smtClean="0">
                <a:latin typeface="Calibri"/>
              </a:rPr>
              <a:t>Nein</a:t>
            </a:r>
            <a:r>
              <a:rPr lang="cs-CZ" sz="2600" dirty="0" smtClean="0">
                <a:latin typeface="Calibri"/>
              </a:rPr>
              <a:t>, </a:t>
            </a:r>
            <a:r>
              <a:rPr lang="cs-CZ" sz="2600" dirty="0" err="1" smtClean="0">
                <a:latin typeface="Calibri"/>
              </a:rPr>
              <a:t>er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hilft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ihm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nicht</a:t>
            </a:r>
            <a:r>
              <a:rPr lang="cs-CZ" sz="2600" dirty="0" smtClean="0">
                <a:latin typeface="Calibri"/>
              </a:rPr>
              <a:t>.</a:t>
            </a:r>
          </a:p>
          <a:p>
            <a:r>
              <a:rPr lang="cs-CZ" sz="2600" dirty="0" err="1" smtClean="0">
                <a:latin typeface="Calibri"/>
              </a:rPr>
              <a:t>Ja</a:t>
            </a:r>
            <a:r>
              <a:rPr lang="cs-CZ" sz="2600" dirty="0" smtClean="0">
                <a:latin typeface="Calibri"/>
              </a:rPr>
              <a:t>, </a:t>
            </a:r>
            <a:r>
              <a:rPr lang="cs-CZ" sz="2600" dirty="0" err="1" smtClean="0">
                <a:latin typeface="Calibri"/>
              </a:rPr>
              <a:t>er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smtClean="0">
                <a:latin typeface="Calibri"/>
              </a:rPr>
              <a:t>liest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ein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Buch</a:t>
            </a:r>
            <a:r>
              <a:rPr lang="cs-CZ" sz="2600" dirty="0" smtClean="0">
                <a:latin typeface="Calibri"/>
              </a:rPr>
              <a:t>.</a:t>
            </a:r>
          </a:p>
          <a:p>
            <a:r>
              <a:rPr lang="cs-CZ" sz="2600" dirty="0" err="1" smtClean="0">
                <a:latin typeface="Calibri"/>
              </a:rPr>
              <a:t>Nein</a:t>
            </a:r>
            <a:r>
              <a:rPr lang="cs-CZ" sz="2600" dirty="0" smtClean="0">
                <a:latin typeface="Calibri"/>
              </a:rPr>
              <a:t>, </a:t>
            </a:r>
            <a:r>
              <a:rPr lang="cs-CZ" sz="2600" dirty="0" err="1" smtClean="0">
                <a:latin typeface="Calibri"/>
              </a:rPr>
              <a:t>er</a:t>
            </a:r>
            <a:r>
              <a:rPr lang="cs-CZ" sz="2600" dirty="0" smtClean="0">
                <a:latin typeface="Calibri"/>
              </a:rPr>
              <a:t> </a:t>
            </a:r>
            <a:r>
              <a:rPr lang="cs-CZ" sz="2600" dirty="0" err="1" smtClean="0">
                <a:latin typeface="Calibri"/>
              </a:rPr>
              <a:t>f</a:t>
            </a:r>
            <a:r>
              <a:rPr lang="cs-CZ" sz="2600" dirty="0" err="1" smtClean="0"/>
              <a:t>ährt</a:t>
            </a:r>
            <a:r>
              <a:rPr lang="cs-CZ" sz="2600" dirty="0" smtClean="0"/>
              <a:t> </a:t>
            </a:r>
            <a:r>
              <a:rPr lang="cs-CZ" sz="2600" dirty="0" err="1" smtClean="0"/>
              <a:t>kein</a:t>
            </a:r>
            <a:r>
              <a:rPr lang="cs-CZ" sz="2600" dirty="0" smtClean="0"/>
              <a:t> Rad.</a:t>
            </a:r>
          </a:p>
          <a:p>
            <a:r>
              <a:rPr lang="cs-CZ" sz="2600" dirty="0" err="1" smtClean="0"/>
              <a:t>Ja</a:t>
            </a:r>
            <a:r>
              <a:rPr lang="cs-CZ" sz="2600" dirty="0" smtClean="0"/>
              <a:t>, </a:t>
            </a:r>
            <a:r>
              <a:rPr lang="cs-CZ" sz="2600" dirty="0" err="1" smtClean="0"/>
              <a:t>er</a:t>
            </a:r>
            <a:r>
              <a:rPr lang="cs-CZ" sz="2600" dirty="0" smtClean="0"/>
              <a:t> </a:t>
            </a:r>
            <a:r>
              <a:rPr lang="cs-CZ" sz="2600" dirty="0" err="1" smtClean="0"/>
              <a:t>fängt</a:t>
            </a:r>
            <a:r>
              <a:rPr lang="cs-CZ" sz="2600" dirty="0" smtClean="0"/>
              <a:t> </a:t>
            </a:r>
            <a:r>
              <a:rPr lang="cs-CZ" sz="2600" dirty="0" err="1" smtClean="0"/>
              <a:t>Fiche</a:t>
            </a:r>
            <a:r>
              <a:rPr lang="cs-CZ" sz="2600" dirty="0" smtClean="0"/>
              <a:t>.</a:t>
            </a:r>
          </a:p>
          <a:p>
            <a:r>
              <a:rPr lang="cs-CZ" sz="2600" dirty="0" err="1" smtClean="0"/>
              <a:t>Ja</a:t>
            </a:r>
            <a:r>
              <a:rPr lang="cs-CZ" sz="2600" dirty="0" smtClean="0"/>
              <a:t>, </a:t>
            </a:r>
            <a:r>
              <a:rPr lang="cs-CZ" sz="2600" dirty="0" err="1" smtClean="0"/>
              <a:t>er</a:t>
            </a:r>
            <a:r>
              <a:rPr lang="cs-CZ" sz="2600" dirty="0" smtClean="0"/>
              <a:t> </a:t>
            </a:r>
            <a:r>
              <a:rPr lang="cs-CZ" sz="2600" dirty="0" err="1" smtClean="0"/>
              <a:t>isst</a:t>
            </a:r>
            <a:r>
              <a:rPr lang="cs-CZ" sz="2600" dirty="0" smtClean="0"/>
              <a:t> Hamburger.</a:t>
            </a:r>
          </a:p>
          <a:p>
            <a:r>
              <a:rPr lang="cs-CZ" sz="2550" dirty="0" err="1" smtClean="0"/>
              <a:t>Nein</a:t>
            </a:r>
            <a:r>
              <a:rPr lang="cs-CZ" sz="2550" dirty="0" smtClean="0"/>
              <a:t>, </a:t>
            </a:r>
            <a:r>
              <a:rPr lang="cs-CZ" sz="2550" dirty="0" err="1" smtClean="0"/>
              <a:t>er</a:t>
            </a:r>
            <a:r>
              <a:rPr lang="cs-CZ" sz="2550" dirty="0" smtClean="0"/>
              <a:t> </a:t>
            </a:r>
            <a:r>
              <a:rPr lang="cs-CZ" sz="2550" dirty="0" err="1" smtClean="0"/>
              <a:t>nimmt</a:t>
            </a:r>
            <a:r>
              <a:rPr lang="cs-CZ" sz="2550" dirty="0" smtClean="0"/>
              <a:t> </a:t>
            </a:r>
            <a:r>
              <a:rPr lang="cs-CZ" sz="2550" dirty="0" err="1" smtClean="0"/>
              <a:t>keine</a:t>
            </a:r>
            <a:r>
              <a:rPr lang="cs-CZ" sz="2550" dirty="0" smtClean="0"/>
              <a:t> Cola.</a:t>
            </a:r>
          </a:p>
          <a:p>
            <a:r>
              <a:rPr lang="cs-CZ" sz="2550" dirty="0" err="1" smtClean="0"/>
              <a:t>Nein</a:t>
            </a:r>
            <a:r>
              <a:rPr lang="cs-CZ" sz="2550" dirty="0" smtClean="0"/>
              <a:t>, </a:t>
            </a:r>
            <a:r>
              <a:rPr lang="cs-CZ" sz="2550" dirty="0" err="1" smtClean="0"/>
              <a:t>er</a:t>
            </a:r>
            <a:r>
              <a:rPr lang="cs-CZ" sz="2550" dirty="0" smtClean="0"/>
              <a:t> </a:t>
            </a:r>
            <a:r>
              <a:rPr lang="cs-CZ" sz="2550" dirty="0" err="1" smtClean="0"/>
              <a:t>spricht</a:t>
            </a:r>
            <a:r>
              <a:rPr lang="cs-CZ" sz="2550" dirty="0" smtClean="0"/>
              <a:t> </a:t>
            </a:r>
            <a:r>
              <a:rPr lang="cs-CZ" sz="2550" dirty="0" err="1" smtClean="0"/>
              <a:t>Englisch</a:t>
            </a:r>
            <a:r>
              <a:rPr lang="cs-CZ" sz="2550" dirty="0" smtClean="0"/>
              <a:t>.</a:t>
            </a:r>
          </a:p>
          <a:p>
            <a:r>
              <a:rPr lang="cs-CZ" sz="2550" dirty="0" err="1" smtClean="0"/>
              <a:t>Ja</a:t>
            </a:r>
            <a:r>
              <a:rPr lang="cs-CZ" sz="2550" dirty="0" smtClean="0"/>
              <a:t>, </a:t>
            </a:r>
            <a:r>
              <a:rPr lang="cs-CZ" sz="2550" dirty="0" err="1" smtClean="0"/>
              <a:t>er</a:t>
            </a:r>
            <a:r>
              <a:rPr lang="cs-CZ" sz="2550" dirty="0" smtClean="0"/>
              <a:t> </a:t>
            </a:r>
            <a:r>
              <a:rPr lang="cs-CZ" sz="2550" dirty="0" err="1" smtClean="0"/>
              <a:t>trifft</a:t>
            </a:r>
            <a:r>
              <a:rPr lang="cs-CZ" sz="2550" dirty="0" smtClean="0"/>
              <a:t> </a:t>
            </a:r>
            <a:r>
              <a:rPr lang="cs-CZ" sz="2550" dirty="0" err="1" smtClean="0"/>
              <a:t>die</a:t>
            </a:r>
            <a:r>
              <a:rPr lang="cs-CZ" sz="2550" dirty="0" smtClean="0"/>
              <a:t> </a:t>
            </a:r>
            <a:r>
              <a:rPr lang="cs-CZ" sz="2550" dirty="0" err="1" smtClean="0"/>
              <a:t>Freundin</a:t>
            </a:r>
            <a:r>
              <a:rPr lang="cs-CZ" sz="2550" dirty="0" smtClean="0"/>
              <a:t>.</a:t>
            </a:r>
            <a:endParaRPr lang="cs-CZ" sz="255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Vyberte správnou variantu: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....... 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Auto?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....... </a:t>
            </a:r>
            <a:r>
              <a:rPr lang="cs-CZ" dirty="0" err="1" smtClean="0"/>
              <a:t>ihr</a:t>
            </a:r>
            <a:r>
              <a:rPr lang="cs-CZ" dirty="0" smtClean="0"/>
              <a:t> den </a:t>
            </a:r>
            <a:r>
              <a:rPr lang="cs-CZ" dirty="0" err="1" smtClean="0"/>
              <a:t>Kuchen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Tom ..... gut </a:t>
            </a:r>
            <a:r>
              <a:rPr lang="cs-CZ" dirty="0" err="1" smtClean="0"/>
              <a:t>Deutsch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..... nach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Mein</a:t>
            </a:r>
            <a:r>
              <a:rPr lang="cs-CZ" dirty="0" smtClean="0"/>
              <a:t> </a:t>
            </a:r>
            <a:r>
              <a:rPr lang="cs-CZ" dirty="0" err="1" smtClean="0"/>
              <a:t>Opa</a:t>
            </a:r>
            <a:r>
              <a:rPr lang="cs-CZ" dirty="0" smtClean="0"/>
              <a:t> ....... </a:t>
            </a:r>
            <a:r>
              <a:rPr lang="cs-CZ" dirty="0" err="1" smtClean="0"/>
              <a:t>schnell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Wir</a:t>
            </a:r>
            <a:r>
              <a:rPr lang="cs-CZ" dirty="0" smtClean="0"/>
              <a:t> .....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St</a:t>
            </a:r>
            <a:r>
              <a:rPr lang="cs-CZ" dirty="0" err="1" smtClean="0">
                <a:latin typeface="Calibri"/>
              </a:rPr>
              <a:t>ück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Calibri"/>
              </a:rPr>
              <a:t>...... </a:t>
            </a:r>
            <a:r>
              <a:rPr lang="cs-CZ" dirty="0" err="1" smtClean="0">
                <a:latin typeface="Calibri"/>
              </a:rPr>
              <a:t>du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deiner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Mutter</a:t>
            </a:r>
            <a:r>
              <a:rPr lang="cs-CZ" dirty="0" smtClean="0">
                <a:latin typeface="Calibri"/>
              </a:rPr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Ich</a:t>
            </a:r>
            <a:r>
              <a:rPr lang="cs-CZ" dirty="0" smtClean="0"/>
              <a:t> ..... </a:t>
            </a:r>
            <a:r>
              <a:rPr lang="cs-CZ" dirty="0" err="1" smtClean="0"/>
              <a:t>mir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</a:t>
            </a:r>
            <a:r>
              <a:rPr lang="cs-CZ" dirty="0" err="1" smtClean="0">
                <a:latin typeface="Calibri"/>
              </a:rPr>
              <a:t>ände</a:t>
            </a:r>
            <a:r>
              <a:rPr lang="cs-CZ" dirty="0" smtClean="0">
                <a:latin typeface="Calibri"/>
              </a:rPr>
              <a:t>.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dirty="0" err="1" smtClean="0"/>
              <a:t>siehst</a:t>
            </a:r>
            <a:r>
              <a:rPr lang="cs-CZ" dirty="0" smtClean="0"/>
              <a:t>        b) </a:t>
            </a:r>
            <a:r>
              <a:rPr lang="cs-CZ" dirty="0" err="1" smtClean="0"/>
              <a:t>s</a:t>
            </a:r>
            <a:r>
              <a:rPr lang="cs-CZ" dirty="0" err="1" smtClean="0">
                <a:latin typeface="Calibri"/>
              </a:rPr>
              <a:t>ähst</a:t>
            </a:r>
            <a:r>
              <a:rPr lang="cs-CZ" dirty="0" smtClean="0">
                <a:latin typeface="Calibri"/>
              </a:rPr>
              <a:t> </a:t>
            </a: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isst</a:t>
            </a:r>
            <a:r>
              <a:rPr lang="cs-CZ" dirty="0" smtClean="0">
                <a:latin typeface="Calibri"/>
              </a:rPr>
              <a:t>             b) </a:t>
            </a:r>
            <a:r>
              <a:rPr lang="cs-CZ" dirty="0" err="1" smtClean="0">
                <a:latin typeface="Calibri"/>
              </a:rPr>
              <a:t>esst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sprichst</a:t>
            </a:r>
            <a:r>
              <a:rPr lang="cs-CZ" dirty="0" smtClean="0">
                <a:latin typeface="Calibri"/>
              </a:rPr>
              <a:t>     b) </a:t>
            </a:r>
            <a:r>
              <a:rPr lang="cs-CZ" dirty="0" err="1" smtClean="0">
                <a:latin typeface="Calibri"/>
              </a:rPr>
              <a:t>spricht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fähre</a:t>
            </a:r>
            <a:r>
              <a:rPr lang="cs-CZ" dirty="0" smtClean="0">
                <a:latin typeface="Calibri"/>
              </a:rPr>
              <a:t>          b) </a:t>
            </a:r>
            <a:r>
              <a:rPr lang="cs-CZ" dirty="0" err="1" smtClean="0">
                <a:latin typeface="Calibri"/>
              </a:rPr>
              <a:t>fahre</a:t>
            </a:r>
            <a:endParaRPr lang="cs-CZ" dirty="0" smtClean="0">
              <a:latin typeface="Calibri"/>
            </a:endParaRPr>
          </a:p>
          <a:p>
            <a:pPr marL="514350" indent="-514350">
              <a:buAutoNum type="alphaLcParenR"/>
            </a:pPr>
            <a:r>
              <a:rPr lang="cs-CZ" dirty="0" err="1" smtClean="0">
                <a:latin typeface="Calibri"/>
              </a:rPr>
              <a:t>liest</a:t>
            </a:r>
            <a:r>
              <a:rPr lang="cs-CZ" dirty="0" smtClean="0">
                <a:latin typeface="Calibri"/>
              </a:rPr>
              <a:t>            b) lest</a:t>
            </a: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nehmt</a:t>
            </a:r>
            <a:r>
              <a:rPr lang="cs-CZ" dirty="0" smtClean="0">
                <a:latin typeface="Calibri"/>
              </a:rPr>
              <a:t>       b) </a:t>
            </a:r>
            <a:r>
              <a:rPr lang="cs-CZ" dirty="0" err="1" smtClean="0">
                <a:latin typeface="Calibri"/>
              </a:rPr>
              <a:t>nehmen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hilfst</a:t>
            </a:r>
            <a:r>
              <a:rPr lang="cs-CZ" dirty="0" smtClean="0">
                <a:latin typeface="Calibri"/>
              </a:rPr>
              <a:t>          b) </a:t>
            </a:r>
            <a:r>
              <a:rPr lang="cs-CZ" dirty="0" err="1" smtClean="0">
                <a:latin typeface="Calibri"/>
              </a:rPr>
              <a:t>hälfst</a:t>
            </a:r>
            <a:endParaRPr lang="cs-CZ" dirty="0" smtClean="0">
              <a:latin typeface="Calibri"/>
            </a:endParaRPr>
          </a:p>
          <a:p>
            <a:pPr marL="514350" indent="-514350">
              <a:buNone/>
            </a:pPr>
            <a:r>
              <a:rPr lang="cs-CZ" dirty="0" smtClean="0">
                <a:latin typeface="Calibri"/>
              </a:rPr>
              <a:t>a)   </a:t>
            </a:r>
            <a:r>
              <a:rPr lang="cs-CZ" dirty="0" err="1" smtClean="0">
                <a:latin typeface="Calibri"/>
              </a:rPr>
              <a:t>wäsche</a:t>
            </a:r>
            <a:r>
              <a:rPr lang="cs-CZ" dirty="0" smtClean="0">
                <a:latin typeface="Calibri"/>
              </a:rPr>
              <a:t>      b) </a:t>
            </a:r>
            <a:r>
              <a:rPr lang="cs-CZ" dirty="0" err="1" smtClean="0">
                <a:latin typeface="Calibri"/>
              </a:rPr>
              <a:t>wasche</a:t>
            </a:r>
            <a:endParaRPr lang="cs-CZ" dirty="0"/>
          </a:p>
        </p:txBody>
      </p:sp>
      <p:sp>
        <p:nvSpPr>
          <p:cNvPr id="6" name="Zkosené hrany 5"/>
          <p:cNvSpPr/>
          <p:nvPr/>
        </p:nvSpPr>
        <p:spPr>
          <a:xfrm>
            <a:off x="6660232" y="1700808"/>
            <a:ext cx="1296144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4716016" y="2204864"/>
            <a:ext cx="1296144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4716016" y="2708920"/>
            <a:ext cx="1728192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4716016" y="3212976"/>
            <a:ext cx="1440160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6732240" y="3789040"/>
            <a:ext cx="1296144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4716016" y="4293096"/>
            <a:ext cx="1584176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6804248" y="4725144"/>
            <a:ext cx="1296144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4716016" y="5301208"/>
            <a:ext cx="1656184" cy="360040"/>
          </a:xfrm>
          <a:prstGeom prst="bevel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>
                <a:ln w="1905">
                  <a:solidFill>
                    <a:sysClr val="windowText" lastClr="000000"/>
                  </a:solidFill>
                </a:ln>
                <a:solidFill>
                  <a:schemeClr val="accent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Zdroje:</a:t>
            </a:r>
            <a:endParaRPr lang="cs-CZ" b="1" dirty="0">
              <a:ln w="1905">
                <a:solidFill>
                  <a:sysClr val="windowText" lastClr="000000"/>
                </a:solidFill>
              </a:ln>
              <a:solidFill>
                <a:schemeClr val="accent2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190</TotalTime>
  <Words>563</Words>
  <Application>Microsoft Office PowerPoint</Application>
  <PresentationFormat>Předvádění na obrazovce (4:3)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Metodické pokyny</vt:lpstr>
      <vt:lpstr>Nepravidelná slovesa E → I, IE </vt:lpstr>
      <vt:lpstr>Nepravidelná slovesa E → I, IE </vt:lpstr>
      <vt:lpstr>Opakování sloves</vt:lpstr>
      <vt:lpstr>Přiřaďte k osobám správný tvar slovesa:</vt:lpstr>
      <vt:lpstr>Doplňte sloveso ve správném tvaru:</vt:lpstr>
      <vt:lpstr>Zapamatujte si co nejvíce údajů:</vt:lpstr>
      <vt:lpstr>Odpovězte na otázky:</vt:lpstr>
      <vt:lpstr>Vyberte správnou variantu: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standard</cp:lastModifiedBy>
  <cp:revision>21</cp:revision>
  <dcterms:created xsi:type="dcterms:W3CDTF">2013-10-05T12:08:52Z</dcterms:created>
  <dcterms:modified xsi:type="dcterms:W3CDTF">2013-10-11T15:35:31Z</dcterms:modified>
</cp:coreProperties>
</file>