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69" r:id="rId3"/>
    <p:sldId id="270" r:id="rId4"/>
    <p:sldId id="271" r:id="rId5"/>
    <p:sldId id="272" r:id="rId6"/>
    <p:sldId id="273" r:id="rId7"/>
    <p:sldId id="27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VY_32_INOVACE_02_M7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Trojúhelník – úvod do problematiky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VY_32_INOVACE_02_M7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Trojúhelník – úvod do problematiky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921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files.slavkovsky-les.cz/200000715-a600da6fa2/trigonos%C3%AD%C5%A5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TROJÚHELNÍK – ÚVOD DO PROBLEMATIKY</a:t>
            </a:r>
            <a:endParaRPr lang="cs-CZ" sz="3200" b="1" dirty="0" smtClean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xmlns="" val="2631573351"/>
              </p:ext>
            </p:extLst>
          </p:nvPr>
        </p:nvGraphicFramePr>
        <p:xfrm>
          <a:off x="1115616" y="98072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51520" y="623731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1080120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Pokud spojíme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3 různé body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v rovině, které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neleží na přímce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– vznikne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TROJÚHELNÍK.</a:t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Tento fakt si můžeme snadno ověřit:  na pracovním listě spojte 3 různé body, tak, aby se trojúhelníky nepřekrývaly.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611560" y="285293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3635896" y="335699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203848" y="242088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971600" y="450912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2051720" y="314096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1331640" y="609329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2339752" y="50131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3491880" y="623731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4118248" y="441540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5004048" y="234888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732240" y="299695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5148064" y="342900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8244408" y="227687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8100392" y="4005064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7236296" y="3573016"/>
            <a:ext cx="45719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4932040" y="573325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5719192" y="508024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6732240" y="551723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6084168" y="4365104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6516216" y="177281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7253064" y="4669904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1835696" y="191683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8244408" y="522920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6228184" y="623731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8028384" y="630932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3058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ŘEŠENÍ: </a:t>
            </a:r>
            <a:br>
              <a:rPr lang="cs-CZ" sz="3200" b="1" dirty="0" smtClean="0"/>
            </a:br>
            <a:r>
              <a:rPr lang="cs-CZ" sz="3200" b="1" dirty="0" smtClean="0"/>
              <a:t>může být více řešení, tady je jedno z nich:  </a:t>
            </a:r>
            <a:endParaRPr lang="cs-CZ" sz="3200" b="1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611560" y="285293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3635896" y="335699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3203848" y="242088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971600" y="450912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051720" y="314096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1331640" y="609329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339752" y="501317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491880" y="623731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4118248" y="441540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5004048" y="234888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6732240" y="299695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5148064" y="342900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8244408" y="227687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8100392" y="4005064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7236296" y="3573016"/>
            <a:ext cx="45719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4932040" y="573325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5719192" y="5080248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6732240" y="551723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6084168" y="4365104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7253064" y="4669904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1835696" y="191683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8244408" y="522920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228184" y="6237312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8028384" y="6309320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6516216" y="1772816"/>
            <a:ext cx="72008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>
            <a:stCxn id="5" idx="7"/>
            <a:endCxn id="25" idx="1"/>
          </p:cNvCxnSpPr>
          <p:nvPr/>
        </p:nvCxnSpPr>
        <p:spPr>
          <a:xfrm rot="5400000" flipH="1" flipV="1">
            <a:off x="791580" y="1808820"/>
            <a:ext cx="936104" cy="117321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25" idx="1"/>
            <a:endCxn id="9" idx="3"/>
          </p:cNvCxnSpPr>
          <p:nvPr/>
        </p:nvCxnSpPr>
        <p:spPr>
          <a:xfrm rot="16200000" flipH="1">
            <a:off x="1316726" y="2456892"/>
            <a:ext cx="1275054" cy="21602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9" idx="3"/>
            <a:endCxn id="7" idx="1"/>
          </p:cNvCxnSpPr>
          <p:nvPr/>
        </p:nvCxnSpPr>
        <p:spPr>
          <a:xfrm rot="5400000" flipH="1" flipV="1">
            <a:off x="2252830" y="2240868"/>
            <a:ext cx="770998" cy="115212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stCxn id="25" idx="1"/>
            <a:endCxn id="7" idx="0"/>
          </p:cNvCxnSpPr>
          <p:nvPr/>
        </p:nvCxnSpPr>
        <p:spPr>
          <a:xfrm rot="16200000" flipH="1">
            <a:off x="2296290" y="1477327"/>
            <a:ext cx="493511" cy="139361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5" idx="5"/>
            <a:endCxn id="9" idx="2"/>
          </p:cNvCxnSpPr>
          <p:nvPr/>
        </p:nvCxnSpPr>
        <p:spPr>
          <a:xfrm rot="16200000" flipH="1">
            <a:off x="1231085" y="2356336"/>
            <a:ext cx="262573" cy="137869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>
            <a:stCxn id="5" idx="5"/>
            <a:endCxn id="8" idx="2"/>
          </p:cNvCxnSpPr>
          <p:nvPr/>
        </p:nvCxnSpPr>
        <p:spPr>
          <a:xfrm rot="16200000" flipH="1">
            <a:off x="6949" y="3580472"/>
            <a:ext cx="1630725" cy="29857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>
            <a:stCxn id="8" idx="1"/>
            <a:endCxn id="9" idx="3"/>
          </p:cNvCxnSpPr>
          <p:nvPr/>
        </p:nvCxnSpPr>
        <p:spPr>
          <a:xfrm rot="5400000" flipH="1" flipV="1">
            <a:off x="863588" y="3320988"/>
            <a:ext cx="1317234" cy="10801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7" idx="1"/>
            <a:endCxn id="14" idx="2"/>
          </p:cNvCxnSpPr>
          <p:nvPr/>
        </p:nvCxnSpPr>
        <p:spPr>
          <a:xfrm rot="5400000" flipH="1" flipV="1">
            <a:off x="4085946" y="1513332"/>
            <a:ext cx="46549" cy="178965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9" idx="3"/>
            <a:endCxn id="11" idx="3"/>
          </p:cNvCxnSpPr>
          <p:nvPr/>
        </p:nvCxnSpPr>
        <p:spPr>
          <a:xfrm rot="16200000" flipH="1">
            <a:off x="1270177" y="3994519"/>
            <a:ext cx="1872208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>
            <a:stCxn id="8" idx="2"/>
            <a:endCxn id="11" idx="3"/>
          </p:cNvCxnSpPr>
          <p:nvPr/>
        </p:nvCxnSpPr>
        <p:spPr>
          <a:xfrm rot="10800000" flipH="1" flipV="1">
            <a:off x="971599" y="4545123"/>
            <a:ext cx="1378697" cy="52951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8" idx="3"/>
            <a:endCxn id="10" idx="2"/>
          </p:cNvCxnSpPr>
          <p:nvPr/>
        </p:nvCxnSpPr>
        <p:spPr>
          <a:xfrm rot="16200000" flipH="1">
            <a:off x="377534" y="5175193"/>
            <a:ext cx="1558717" cy="34949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10" idx="3"/>
            <a:endCxn id="11" idx="2"/>
          </p:cNvCxnSpPr>
          <p:nvPr/>
        </p:nvCxnSpPr>
        <p:spPr>
          <a:xfrm rot="5400000" flipH="1" flipV="1">
            <a:off x="1288178" y="5103186"/>
            <a:ext cx="1105579" cy="99756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10" idx="3"/>
            <a:endCxn id="12" idx="7"/>
          </p:cNvCxnSpPr>
          <p:nvPr/>
        </p:nvCxnSpPr>
        <p:spPr>
          <a:xfrm rot="16200000" flipH="1">
            <a:off x="2401215" y="5095729"/>
            <a:ext cx="93098" cy="221115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11" idx="1"/>
            <a:endCxn id="12" idx="6"/>
          </p:cNvCxnSpPr>
          <p:nvPr/>
        </p:nvCxnSpPr>
        <p:spPr>
          <a:xfrm rot="16200000" flipH="1">
            <a:off x="2332294" y="5041723"/>
            <a:ext cx="1249595" cy="121359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11" idx="1"/>
            <a:endCxn id="6" idx="2"/>
          </p:cNvCxnSpPr>
          <p:nvPr/>
        </p:nvCxnSpPr>
        <p:spPr>
          <a:xfrm rot="5400000" flipH="1" flipV="1">
            <a:off x="2177734" y="3565560"/>
            <a:ext cx="1630725" cy="128559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9" idx="3"/>
            <a:endCxn id="6" idx="2"/>
          </p:cNvCxnSpPr>
          <p:nvPr/>
        </p:nvCxnSpPr>
        <p:spPr>
          <a:xfrm rot="16200000" flipH="1">
            <a:off x="2753798" y="2510897"/>
            <a:ext cx="190565" cy="157363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>
            <a:stCxn id="7" idx="7"/>
            <a:endCxn id="6" idx="1"/>
          </p:cNvCxnSpPr>
          <p:nvPr/>
        </p:nvCxnSpPr>
        <p:spPr>
          <a:xfrm rot="16200000" flipH="1">
            <a:off x="2987824" y="2708920"/>
            <a:ext cx="936104" cy="38113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stCxn id="6" idx="3"/>
            <a:endCxn id="14" idx="1"/>
          </p:cNvCxnSpPr>
          <p:nvPr/>
        </p:nvCxnSpPr>
        <p:spPr>
          <a:xfrm rot="5400000" flipH="1" flipV="1">
            <a:off x="3801002" y="2204864"/>
            <a:ext cx="1059030" cy="136815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25" idx="1"/>
            <a:endCxn id="14" idx="1"/>
          </p:cNvCxnSpPr>
          <p:nvPr/>
        </p:nvCxnSpPr>
        <p:spPr>
          <a:xfrm rot="16200000" flipH="1">
            <a:off x="3214393" y="559225"/>
            <a:ext cx="432048" cy="316835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>
            <a:stCxn id="6" idx="3"/>
            <a:endCxn id="13" idx="0"/>
          </p:cNvCxnSpPr>
          <p:nvPr/>
        </p:nvCxnSpPr>
        <p:spPr>
          <a:xfrm rot="16200000" flipH="1">
            <a:off x="3401870" y="3663025"/>
            <a:ext cx="996953" cy="50781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13" idx="1"/>
            <a:endCxn id="16" idx="6"/>
          </p:cNvCxnSpPr>
          <p:nvPr/>
        </p:nvCxnSpPr>
        <p:spPr>
          <a:xfrm rot="5400000" flipH="1" flipV="1">
            <a:off x="4193958" y="3399840"/>
            <a:ext cx="960949" cy="109127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>
            <a:stCxn id="6" idx="3"/>
            <a:endCxn id="16" idx="6"/>
          </p:cNvCxnSpPr>
          <p:nvPr/>
        </p:nvCxnSpPr>
        <p:spPr>
          <a:xfrm rot="16200000" flipH="1">
            <a:off x="4409982" y="2654913"/>
            <a:ext cx="46549" cy="157363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>
            <a:stCxn id="14" idx="1"/>
            <a:endCxn id="16" idx="5"/>
          </p:cNvCxnSpPr>
          <p:nvPr/>
        </p:nvCxnSpPr>
        <p:spPr>
          <a:xfrm rot="16200000" flipH="1">
            <a:off x="4546541" y="2827477"/>
            <a:ext cx="1131038" cy="19493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>
            <a:stCxn id="14" idx="1"/>
            <a:endCxn id="15" idx="1"/>
          </p:cNvCxnSpPr>
          <p:nvPr/>
        </p:nvCxnSpPr>
        <p:spPr>
          <a:xfrm rot="16200000" flipH="1">
            <a:off x="5554653" y="1819365"/>
            <a:ext cx="648072" cy="172819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>
            <a:stCxn id="14" idx="1"/>
            <a:endCxn id="29" idx="7"/>
          </p:cNvCxnSpPr>
          <p:nvPr/>
        </p:nvCxnSpPr>
        <p:spPr>
          <a:xfrm rot="5400000" flipH="1" flipV="1">
            <a:off x="5508104" y="1289850"/>
            <a:ext cx="576064" cy="156308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>
            <a:stCxn id="17" idx="2"/>
            <a:endCxn id="15" idx="1"/>
          </p:cNvCxnSpPr>
          <p:nvPr/>
        </p:nvCxnSpPr>
        <p:spPr>
          <a:xfrm rot="10800000" flipV="1">
            <a:off x="6742786" y="2312875"/>
            <a:ext cx="1501623" cy="69462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>
            <a:stCxn id="29" idx="7"/>
            <a:endCxn id="15" idx="2"/>
          </p:cNvCxnSpPr>
          <p:nvPr/>
        </p:nvCxnSpPr>
        <p:spPr>
          <a:xfrm rot="16200000" flipH="1">
            <a:off x="6030161" y="2330878"/>
            <a:ext cx="1249595" cy="15456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>
            <a:stCxn id="29" idx="7"/>
            <a:endCxn id="17" idx="2"/>
          </p:cNvCxnSpPr>
          <p:nvPr/>
        </p:nvCxnSpPr>
        <p:spPr>
          <a:xfrm rot="16200000" flipH="1">
            <a:off x="7146285" y="1214754"/>
            <a:ext cx="529515" cy="166672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>
            <a:stCxn id="25" idx="1"/>
            <a:endCxn id="29" idx="0"/>
          </p:cNvCxnSpPr>
          <p:nvPr/>
        </p:nvCxnSpPr>
        <p:spPr>
          <a:xfrm rot="5400000" flipH="1" flipV="1">
            <a:off x="4121950" y="-502892"/>
            <a:ext cx="154561" cy="470597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>
            <a:stCxn id="16" idx="5"/>
            <a:endCxn id="15" idx="2"/>
          </p:cNvCxnSpPr>
          <p:nvPr/>
        </p:nvCxnSpPr>
        <p:spPr>
          <a:xfrm rot="5400000" flipH="1" flipV="1">
            <a:off x="5742129" y="2500353"/>
            <a:ext cx="457507" cy="152271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>
            <a:stCxn id="16" idx="5"/>
            <a:endCxn id="23" idx="1"/>
          </p:cNvCxnSpPr>
          <p:nvPr/>
        </p:nvCxnSpPr>
        <p:spPr>
          <a:xfrm rot="16200000" flipH="1">
            <a:off x="5209527" y="3490463"/>
            <a:ext cx="885186" cy="88518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>
            <a:stCxn id="23" idx="0"/>
            <a:endCxn id="15" idx="0"/>
          </p:cNvCxnSpPr>
          <p:nvPr/>
        </p:nvCxnSpPr>
        <p:spPr>
          <a:xfrm rot="5400000" flipH="1" flipV="1">
            <a:off x="5760132" y="3356992"/>
            <a:ext cx="1368152" cy="648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>
            <a:stCxn id="15" idx="1"/>
            <a:endCxn id="19" idx="6"/>
          </p:cNvCxnSpPr>
          <p:nvPr/>
        </p:nvCxnSpPr>
        <p:spPr>
          <a:xfrm rot="16200000" flipH="1">
            <a:off x="6711638" y="3038643"/>
            <a:ext cx="601523" cy="53923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>
            <a:stCxn id="23" idx="1"/>
            <a:endCxn id="19" idx="6"/>
          </p:cNvCxnSpPr>
          <p:nvPr/>
        </p:nvCxnSpPr>
        <p:spPr>
          <a:xfrm rot="5400000" flipH="1" flipV="1">
            <a:off x="6305050" y="3398684"/>
            <a:ext cx="766629" cy="118730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>
            <a:stCxn id="19" idx="7"/>
            <a:endCxn id="17" idx="2"/>
          </p:cNvCxnSpPr>
          <p:nvPr/>
        </p:nvCxnSpPr>
        <p:spPr>
          <a:xfrm rot="5400000" flipH="1" flipV="1">
            <a:off x="7124522" y="2463675"/>
            <a:ext cx="1270685" cy="96908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>
            <a:stCxn id="17" idx="1"/>
            <a:endCxn id="18" idx="4"/>
          </p:cNvCxnSpPr>
          <p:nvPr/>
        </p:nvCxnSpPr>
        <p:spPr>
          <a:xfrm rot="16200000" flipH="1" flipV="1">
            <a:off x="7300847" y="3122965"/>
            <a:ext cx="1789655" cy="11855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>
            <a:stCxn id="19" idx="7"/>
            <a:endCxn id="18" idx="3"/>
          </p:cNvCxnSpPr>
          <p:nvPr/>
        </p:nvCxnSpPr>
        <p:spPr>
          <a:xfrm rot="16200000" flipH="1">
            <a:off x="7451645" y="3407236"/>
            <a:ext cx="482966" cy="83561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čára 116"/>
          <p:cNvCxnSpPr>
            <a:stCxn id="19" idx="7"/>
            <a:endCxn id="24" idx="4"/>
          </p:cNvCxnSpPr>
          <p:nvPr/>
        </p:nvCxnSpPr>
        <p:spPr>
          <a:xfrm rot="16200000" flipH="1">
            <a:off x="6703018" y="4155862"/>
            <a:ext cx="1158351" cy="1374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>
            <a:stCxn id="24" idx="5"/>
            <a:endCxn id="18" idx="4"/>
          </p:cNvCxnSpPr>
          <p:nvPr/>
        </p:nvCxnSpPr>
        <p:spPr>
          <a:xfrm rot="5400000" flipH="1" flipV="1">
            <a:off x="7398313" y="3993285"/>
            <a:ext cx="654295" cy="82186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ovací čára 120"/>
          <p:cNvCxnSpPr>
            <a:stCxn id="23" idx="1"/>
            <a:endCxn id="24" idx="4"/>
          </p:cNvCxnSpPr>
          <p:nvPr/>
        </p:nvCxnSpPr>
        <p:spPr>
          <a:xfrm rot="16200000" flipH="1">
            <a:off x="6508758" y="3961603"/>
            <a:ext cx="366263" cy="119435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čára 122"/>
          <p:cNvCxnSpPr>
            <a:stCxn id="18" idx="5"/>
          </p:cNvCxnSpPr>
          <p:nvPr/>
        </p:nvCxnSpPr>
        <p:spPr>
          <a:xfrm rot="16200000" flipH="1">
            <a:off x="7621795" y="4606586"/>
            <a:ext cx="1234681" cy="15456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ovací čára 124"/>
          <p:cNvCxnSpPr>
            <a:stCxn id="24" idx="5"/>
            <a:endCxn id="26" idx="5"/>
          </p:cNvCxnSpPr>
          <p:nvPr/>
        </p:nvCxnSpPr>
        <p:spPr>
          <a:xfrm rot="16200000" flipH="1">
            <a:off x="7530551" y="4515343"/>
            <a:ext cx="559296" cy="9913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čára 127"/>
          <p:cNvCxnSpPr>
            <a:stCxn id="24" idx="5"/>
            <a:endCxn id="22" idx="7"/>
          </p:cNvCxnSpPr>
          <p:nvPr/>
        </p:nvCxnSpPr>
        <p:spPr>
          <a:xfrm rot="5400000">
            <a:off x="6655910" y="4869160"/>
            <a:ext cx="796410" cy="52082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ovací čára 129"/>
          <p:cNvCxnSpPr>
            <a:stCxn id="22" idx="6"/>
            <a:endCxn id="28" idx="3"/>
          </p:cNvCxnSpPr>
          <p:nvPr/>
        </p:nvCxnSpPr>
        <p:spPr>
          <a:xfrm>
            <a:off x="6804248" y="5553236"/>
            <a:ext cx="1234681" cy="81754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ovací čára 131"/>
          <p:cNvCxnSpPr>
            <a:endCxn id="28" idx="4"/>
          </p:cNvCxnSpPr>
          <p:nvPr/>
        </p:nvCxnSpPr>
        <p:spPr>
          <a:xfrm rot="5400000">
            <a:off x="7603793" y="5689795"/>
            <a:ext cx="1152128" cy="23093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čára 133"/>
          <p:cNvCxnSpPr>
            <a:stCxn id="22" idx="7"/>
            <a:endCxn id="26" idx="4"/>
          </p:cNvCxnSpPr>
          <p:nvPr/>
        </p:nvCxnSpPr>
        <p:spPr>
          <a:xfrm rot="5400000" flipH="1" flipV="1">
            <a:off x="7423773" y="4671139"/>
            <a:ext cx="226569" cy="148670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ovací čára 141"/>
          <p:cNvCxnSpPr>
            <a:stCxn id="22" idx="7"/>
            <a:endCxn id="27" idx="3"/>
          </p:cNvCxnSpPr>
          <p:nvPr/>
        </p:nvCxnSpPr>
        <p:spPr>
          <a:xfrm rot="16200000" flipH="1" flipV="1">
            <a:off x="6130717" y="5635789"/>
            <a:ext cx="770998" cy="55497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ovací čára 143"/>
          <p:cNvCxnSpPr>
            <a:stCxn id="27" idx="3"/>
            <a:endCxn id="28" idx="3"/>
          </p:cNvCxnSpPr>
          <p:nvPr/>
        </p:nvCxnSpPr>
        <p:spPr>
          <a:xfrm rot="16200000" flipH="1">
            <a:off x="7102825" y="5434679"/>
            <a:ext cx="72008" cy="18002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ovací čára 145"/>
          <p:cNvCxnSpPr>
            <a:stCxn id="24" idx="5"/>
            <a:endCxn id="21" idx="7"/>
          </p:cNvCxnSpPr>
          <p:nvPr/>
        </p:nvCxnSpPr>
        <p:spPr>
          <a:xfrm rot="5400000">
            <a:off x="6367878" y="4144144"/>
            <a:ext cx="359426" cy="15338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ovací čára 147"/>
          <p:cNvCxnSpPr>
            <a:stCxn id="21" idx="1"/>
            <a:endCxn id="22" idx="1"/>
          </p:cNvCxnSpPr>
          <p:nvPr/>
        </p:nvCxnSpPr>
        <p:spPr>
          <a:xfrm rot="16200000" flipH="1">
            <a:off x="6017769" y="4802761"/>
            <a:ext cx="436984" cy="101304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ovací čára 149"/>
          <p:cNvCxnSpPr>
            <a:stCxn id="23" idx="0"/>
            <a:endCxn id="21" idx="0"/>
          </p:cNvCxnSpPr>
          <p:nvPr/>
        </p:nvCxnSpPr>
        <p:spPr>
          <a:xfrm rot="16200000" flipH="1" flipV="1">
            <a:off x="5580112" y="4540188"/>
            <a:ext cx="715144" cy="36497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ovací čára 158"/>
          <p:cNvCxnSpPr>
            <a:stCxn id="23" idx="1"/>
            <a:endCxn id="13" idx="1"/>
          </p:cNvCxnSpPr>
          <p:nvPr/>
        </p:nvCxnSpPr>
        <p:spPr>
          <a:xfrm rot="16200000" flipH="1" flipV="1">
            <a:off x="5086601" y="3417841"/>
            <a:ext cx="50304" cy="19659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ovací čára 160"/>
          <p:cNvCxnSpPr>
            <a:stCxn id="13" idx="1"/>
            <a:endCxn id="21" idx="0"/>
          </p:cNvCxnSpPr>
          <p:nvPr/>
        </p:nvCxnSpPr>
        <p:spPr>
          <a:xfrm rot="16200000" flipH="1">
            <a:off x="4614846" y="3939899"/>
            <a:ext cx="654295" cy="162640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ovací čára 162"/>
          <p:cNvCxnSpPr>
            <a:stCxn id="13" idx="1"/>
            <a:endCxn id="20" idx="5"/>
          </p:cNvCxnSpPr>
          <p:nvPr/>
        </p:nvCxnSpPr>
        <p:spPr>
          <a:xfrm rot="16200000" flipH="1">
            <a:off x="3876765" y="4677981"/>
            <a:ext cx="1368766" cy="86471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ovací čára 164"/>
          <p:cNvCxnSpPr>
            <a:stCxn id="21" idx="1"/>
            <a:endCxn id="20" idx="6"/>
          </p:cNvCxnSpPr>
          <p:nvPr/>
        </p:nvCxnSpPr>
        <p:spPr>
          <a:xfrm rot="16200000" flipH="1" flipV="1">
            <a:off x="5027659" y="5067181"/>
            <a:ext cx="678467" cy="72568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ovací čára 166"/>
          <p:cNvCxnSpPr>
            <a:stCxn id="20" idx="5"/>
            <a:endCxn id="22" idx="1"/>
          </p:cNvCxnSpPr>
          <p:nvPr/>
        </p:nvCxnSpPr>
        <p:spPr>
          <a:xfrm rot="5400000" flipH="1" flipV="1">
            <a:off x="5734673" y="4786607"/>
            <a:ext cx="266942" cy="174928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ovací čára 168"/>
          <p:cNvCxnSpPr>
            <a:stCxn id="20" idx="5"/>
            <a:endCxn id="27" idx="5"/>
          </p:cNvCxnSpPr>
          <p:nvPr/>
        </p:nvCxnSpPr>
        <p:spPr>
          <a:xfrm rot="16200000" flipH="1">
            <a:off x="5389547" y="5398675"/>
            <a:ext cx="504056" cy="12961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ovací čára 172"/>
          <p:cNvCxnSpPr>
            <a:stCxn id="11" idx="1"/>
            <a:endCxn id="13" idx="1"/>
          </p:cNvCxnSpPr>
          <p:nvPr/>
        </p:nvCxnSpPr>
        <p:spPr>
          <a:xfrm rot="5400000" flipH="1" flipV="1">
            <a:off x="2940661" y="3835589"/>
            <a:ext cx="597768" cy="177849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ovací čára 174"/>
          <p:cNvCxnSpPr>
            <a:stCxn id="11" idx="1"/>
            <a:endCxn id="20" idx="5"/>
          </p:cNvCxnSpPr>
          <p:nvPr/>
        </p:nvCxnSpPr>
        <p:spPr>
          <a:xfrm rot="16200000" flipH="1">
            <a:off x="3286401" y="4087617"/>
            <a:ext cx="770998" cy="264320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ovací čára 176"/>
          <p:cNvCxnSpPr>
            <a:stCxn id="12" idx="7"/>
            <a:endCxn id="20" idx="4"/>
          </p:cNvCxnSpPr>
          <p:nvPr/>
        </p:nvCxnSpPr>
        <p:spPr>
          <a:xfrm rot="5400000" flipH="1" flipV="1">
            <a:off x="4039397" y="5319211"/>
            <a:ext cx="442593" cy="141470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ovací čára 178"/>
          <p:cNvCxnSpPr>
            <a:stCxn id="12" idx="7"/>
            <a:endCxn id="27" idx="3"/>
          </p:cNvCxnSpPr>
          <p:nvPr/>
        </p:nvCxnSpPr>
        <p:spPr>
          <a:xfrm rot="16200000" flipH="1">
            <a:off x="4870577" y="4930623"/>
            <a:ext cx="50918" cy="268538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ovací čára 180"/>
          <p:cNvCxnSpPr>
            <a:stCxn id="17" idx="1"/>
            <a:endCxn id="26" idx="5"/>
          </p:cNvCxnSpPr>
          <p:nvPr/>
        </p:nvCxnSpPr>
        <p:spPr>
          <a:xfrm rot="16200000" flipH="1">
            <a:off x="6778789" y="3763581"/>
            <a:ext cx="3003246" cy="5091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Vzniklo nám opravdu mnoho trojúhelníků, využili jsme všechny body. Teď si řekneme ještě něco o různých typech trojúhelníků.  K následujícím obrázkům přiřaď správný název: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8">
              <a:lnSpc>
                <a:spcPct val="220000"/>
              </a:lnSpc>
              <a:buNone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				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trojúhelník ostroúhlý</a:t>
            </a:r>
          </a:p>
          <a:p>
            <a:pPr lvl="8">
              <a:lnSpc>
                <a:spcPct val="220000"/>
              </a:lnSpc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				trojúhelník tupoúhlý</a:t>
            </a:r>
          </a:p>
          <a:p>
            <a:pPr lvl="8">
              <a:lnSpc>
                <a:spcPct val="220000"/>
              </a:lnSpc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				trojúhelník pravoúhlý</a:t>
            </a:r>
          </a:p>
          <a:p>
            <a:pPr lvl="8">
              <a:lnSpc>
                <a:spcPct val="220000"/>
              </a:lnSpc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			trojúhelník rovnoramenný</a:t>
            </a:r>
          </a:p>
          <a:p>
            <a:pPr lvl="8">
              <a:lnSpc>
                <a:spcPct val="220000"/>
              </a:lnSpc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			trojúhelník rovnostranný</a:t>
            </a:r>
          </a:p>
          <a:p>
            <a:pPr lvl="8"/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979712" y="2996952"/>
            <a:ext cx="1152128" cy="648072"/>
          </a:xfrm>
          <a:prstGeom prst="triangle">
            <a:avLst>
              <a:gd name="adj" fmla="val 804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259632" y="1988840"/>
            <a:ext cx="1584176" cy="648072"/>
          </a:xfrm>
          <a:prstGeom prst="triangle">
            <a:avLst>
              <a:gd name="adj" fmla="val 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1187624" y="4581128"/>
            <a:ext cx="15121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11560" y="3717032"/>
            <a:ext cx="2088232" cy="86409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16200000" flipV="1">
            <a:off x="467544" y="3861048"/>
            <a:ext cx="864096" cy="57606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ovnoramenný trojúhelník 39"/>
          <p:cNvSpPr/>
          <p:nvPr/>
        </p:nvSpPr>
        <p:spPr>
          <a:xfrm rot="4981304">
            <a:off x="815479" y="4921922"/>
            <a:ext cx="1060704" cy="914400"/>
          </a:xfrm>
          <a:prstGeom prst="triangl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2411760" y="5157192"/>
            <a:ext cx="648072" cy="1224136"/>
          </a:xfrm>
          <a:prstGeom prst="triangle">
            <a:avLst>
              <a:gd name="adj" fmla="val 4927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SPRÁVNÉ ŘEŠENÍ: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25000" lnSpcReduction="20000"/>
          </a:bodyPr>
          <a:lstStyle/>
          <a:p>
            <a:pPr lvl="8">
              <a:lnSpc>
                <a:spcPct val="120000"/>
              </a:lnSpc>
              <a:buNone/>
            </a:pPr>
            <a:r>
              <a:rPr lang="cs-CZ" sz="8600" b="1" dirty="0" smtClean="0">
                <a:solidFill>
                  <a:srgbClr val="FF0000"/>
                </a:solidFill>
              </a:rPr>
              <a:t>   </a:t>
            </a:r>
            <a:r>
              <a:rPr lang="cs-CZ" sz="9600" b="1" dirty="0" smtClean="0">
                <a:solidFill>
                  <a:srgbClr val="FFFF00"/>
                </a:solidFill>
              </a:rPr>
              <a:t>trojúhelník pravoúhlý – má jeden úhel pravý, tedy 90°</a:t>
            </a:r>
          </a:p>
          <a:p>
            <a:pPr lvl="8">
              <a:lnSpc>
                <a:spcPct val="120000"/>
              </a:lnSpc>
              <a:buNone/>
            </a:pPr>
            <a:r>
              <a:rPr lang="cs-CZ" sz="8600" dirty="0" smtClean="0">
                <a:solidFill>
                  <a:schemeClr val="bg2">
                    <a:lumMod val="10000"/>
                  </a:schemeClr>
                </a:solidFill>
              </a:rPr>
              <a:t>        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trojúhelník ostroúhlý – všechny vnitřní                </a:t>
            </a:r>
          </a:p>
          <a:p>
            <a:pPr lvl="8">
              <a:lnSpc>
                <a:spcPct val="120000"/>
              </a:lnSpc>
              <a:buNone/>
            </a:pP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           úhly jsou větší než 0° a menší než 90°</a:t>
            </a:r>
          </a:p>
          <a:p>
            <a:pPr lvl="8">
              <a:lnSpc>
                <a:spcPct val="120000"/>
              </a:lnSpc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	 </a:t>
            </a:r>
          </a:p>
          <a:p>
            <a:pPr lvl="8">
              <a:lnSpc>
                <a:spcPct val="120000"/>
              </a:lnSpc>
              <a:buNone/>
            </a:pPr>
            <a:r>
              <a:rPr lang="cs-CZ" sz="9600" b="1" dirty="0" smtClean="0">
                <a:solidFill>
                  <a:srgbClr val="FF0000"/>
                </a:solidFill>
              </a:rPr>
              <a:t>trojúhelník tupoúhlý – jeden z úhlů je větší  než 90°a menší než 180°(přímý úhel)</a:t>
            </a:r>
          </a:p>
          <a:p>
            <a:pPr lvl="8">
              <a:lnSpc>
                <a:spcPct val="120000"/>
              </a:lnSpc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	                                     </a:t>
            </a:r>
            <a:r>
              <a:rPr lang="cs-CZ" sz="9600" b="1" dirty="0" smtClean="0">
                <a:solidFill>
                  <a:schemeClr val="accent3">
                    <a:lumMod val="75000"/>
                  </a:schemeClr>
                </a:solidFill>
              </a:rPr>
              <a:t>t</a:t>
            </a:r>
            <a:r>
              <a:rPr lang="cs-CZ" sz="9600" b="1" dirty="0" smtClean="0">
                <a:solidFill>
                  <a:schemeClr val="accent3">
                    <a:lumMod val="75000"/>
                  </a:schemeClr>
                </a:solidFill>
              </a:rPr>
              <a:t>rojúhelník </a:t>
            </a:r>
            <a:r>
              <a:rPr lang="cs-CZ" sz="9600" b="1" dirty="0" smtClean="0">
                <a:solidFill>
                  <a:schemeClr val="accent3">
                    <a:lumMod val="75000"/>
                  </a:schemeClr>
                </a:solidFill>
              </a:rPr>
              <a:t>rovnostranný – všechny strany mají stejnou délku, stejná je i velikost všech úhlů, tedy 60°, má 3 podélné osy symetrie</a:t>
            </a:r>
          </a:p>
          <a:p>
            <a:pPr lvl="8">
              <a:lnSpc>
                <a:spcPct val="120000"/>
              </a:lnSpc>
              <a:buNone/>
            </a:pPr>
            <a:r>
              <a:rPr lang="cs-CZ" sz="9600" b="1" dirty="0" smtClean="0">
                <a:solidFill>
                  <a:schemeClr val="accent5">
                    <a:lumMod val="75000"/>
                  </a:schemeClr>
                </a:solidFill>
              </a:rPr>
              <a:t>trojúhelník rovnoramenný – dvě strany (ramena) mají stejnou délku, je vždy osově symetrický podle jedné osy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259632" y="1268760"/>
            <a:ext cx="1584176" cy="648072"/>
          </a:xfrm>
          <a:prstGeom prst="triangle">
            <a:avLst>
              <a:gd name="adj" fmla="val 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763688" y="2132856"/>
            <a:ext cx="1152128" cy="648072"/>
          </a:xfrm>
          <a:prstGeom prst="triangle">
            <a:avLst>
              <a:gd name="adj" fmla="val 804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4981304">
            <a:off x="1679575" y="3841801"/>
            <a:ext cx="1060704" cy="914400"/>
          </a:xfrm>
          <a:prstGeom prst="triangl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475656" y="5157192"/>
            <a:ext cx="648072" cy="1224136"/>
          </a:xfrm>
          <a:prstGeom prst="triangle">
            <a:avLst>
              <a:gd name="adj" fmla="val 4927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11560" y="2636912"/>
            <a:ext cx="2088232" cy="86409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115616" y="3501008"/>
            <a:ext cx="158417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V="1">
            <a:off x="431540" y="2816932"/>
            <a:ext cx="864096" cy="50405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492896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ÚKOL: </a:t>
            </a:r>
            <a:b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Zkuste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ve svém pracovním listu najít různé typy trojúhelníků a vybarvěte je vždy stejnou barvou.  Použijte úhloměr a pravítko. Například takto: červeně – pravoúhlý, modře – ostroúhlý a zeleně tupoúhlý 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trojúhelník.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96952"/>
            <a:ext cx="8229600" cy="3377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65844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VYUŽITÍ TROJÚHELNÍKU V PRAXI: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Znalostí z geometrie se využívá při zeměměřičství a vytváření map (geodézie). Na obrázku je trigonometrická síť bodů (mapa bývalého Československa), které se využívá v zeměměřičství.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Zástupný symbol pro obsah 4" descr="trigonosíť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2132856"/>
            <a:ext cx="6875445" cy="449389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cs-CZ" sz="1900" dirty="0" smtClean="0"/>
              <a:t>Tento výukový materiál bude využíván jako doplňkový materiál v hodině geometrie v 7. ročníku, bude následovat po výkladu teorie o trojúhelnících. Záměrem je zopakování látky zábavnou formou a uvědomění si všech souvislostí.</a:t>
            </a:r>
          </a:p>
          <a:p>
            <a:pPr>
              <a:lnSpc>
                <a:spcPct val="110000"/>
              </a:lnSpc>
            </a:pPr>
            <a:r>
              <a:rPr lang="cs-CZ" sz="1900" dirty="0" smtClean="0"/>
              <a:t>Na začátku hodiny dostane každý žák pracovní list s jednotlivými body, které bude spojovat do trojúhelníků. Každý bude pracovat sám a na tabuli budou žáci pracovat barevným popisovačem a pravítkem. U tabule se budou žáci střídat.</a:t>
            </a:r>
          </a:p>
          <a:p>
            <a:pPr>
              <a:lnSpc>
                <a:spcPct val="110000"/>
              </a:lnSpc>
            </a:pPr>
            <a:r>
              <a:rPr lang="cs-CZ" sz="1900" dirty="0" smtClean="0"/>
              <a:t>Pak si porovnáme řešení na tabuli s řešením na straně 3, které promítneme přes nakreslené řešení. Budeme diskutovat, proč je více možností řešení.</a:t>
            </a:r>
          </a:p>
          <a:p>
            <a:pPr>
              <a:lnSpc>
                <a:spcPct val="110000"/>
              </a:lnSpc>
            </a:pPr>
            <a:r>
              <a:rPr lang="cs-CZ" sz="1900" dirty="0" smtClean="0"/>
              <a:t>Následovat bude test na přiřazení názvů k jednotlivým typům trojúhelníků a společně budeme každý typ trojúhelníka definovat.</a:t>
            </a:r>
          </a:p>
          <a:p>
            <a:pPr>
              <a:lnSpc>
                <a:spcPct val="110000"/>
              </a:lnSpc>
            </a:pPr>
            <a:r>
              <a:rPr lang="cs-CZ" sz="1900" dirty="0" smtClean="0"/>
              <a:t>Poté si žáci ve svých pracovních listech najdou a vybarví různé typy trojúhelníků. Budou pracovat s pravítkem a úhloměrem. </a:t>
            </a:r>
          </a:p>
          <a:p>
            <a:pPr>
              <a:lnSpc>
                <a:spcPct val="110000"/>
              </a:lnSpc>
            </a:pPr>
            <a:r>
              <a:rPr lang="cs-CZ" sz="1900" dirty="0" smtClean="0"/>
              <a:t>Na závěr je zařazena ukázka praktického využití  geometrie v praxi. Nad obrázkem tzv. trigonometrické sítě budeme diskutovat o zeměměřičství, vytváření map a o geodetických bodech, se kterými se můžeme v praxi setkat.  Žáci si uvědomí mezipředmětové vztahy  a souvislost teoretické geometrie s praktickým využitím.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CITACE: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i="1" dirty="0" smtClean="0"/>
              <a:t> </a:t>
            </a:r>
            <a:r>
              <a:rPr lang="cs-CZ" sz="1700" i="1" dirty="0" smtClean="0"/>
              <a:t>obrázek na str.7</a:t>
            </a:r>
            <a:r>
              <a:rPr lang="cs-CZ" sz="17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1700" i="1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http://files.slavkovsky-les.cz/200000715-a600da6fa2/trigonos%C3%AD%C5%A5.jpg</a:t>
            </a:r>
            <a:r>
              <a:rPr lang="cs-CZ" sz="1700" i="1" dirty="0" smtClean="0"/>
              <a:t>, staženo 5.1.2012, v 17:50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482</TotalTime>
  <Words>349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GEOMETRIE 7</vt:lpstr>
      <vt:lpstr>Pokud spojíme 3 různé body v rovině, které neleží na přímce – vznikne TROJÚHELNÍK. Tento fakt si můžeme snadno ověřit:  na pracovním listě spojte 3 různé body, tak, aby se trojúhelníky nepřekrývaly.</vt:lpstr>
      <vt:lpstr>ŘEŠENÍ:  může být více řešení, tady je jedno z nich:  </vt:lpstr>
      <vt:lpstr>Vzniklo nám opravdu mnoho trojúhelníků, využili jsme všechny body. Teď si řekneme ještě něco o různých typech trojúhelníků.  K následujícím obrázkům přiřaď správný název:</vt:lpstr>
      <vt:lpstr>SPRÁVNÉ ŘEŠENÍ:</vt:lpstr>
      <vt:lpstr>ÚKOL:  Zkuste ve svém pracovním listu najít různé typy trojúhelníků a vybarvěte je vždy stejnou barvou.  Použijte úhloměr a pravítko. Například takto: červeně – pravoúhlý, modře – ostroúhlý a zeleně tupoúhlý  trojúhelník.</vt:lpstr>
      <vt:lpstr>VYUŽITÍ TROJÚHELNÍKU V PRAXI: Znalostí z geometrie se využívá při zeměměřičství a vytváření map (geodézie). Na obrázku je trigonometrická síť bodů (mapa bývalého Československa), které se využívá v zeměměřičství.</vt:lpstr>
      <vt:lpstr>     ANOTACE: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 – 7.ročník</dc:title>
  <dc:creator>Lubos</dc:creator>
  <cp:lastModifiedBy>expert</cp:lastModifiedBy>
  <cp:revision>98</cp:revision>
  <dcterms:created xsi:type="dcterms:W3CDTF">2011-11-27T20:43:59Z</dcterms:created>
  <dcterms:modified xsi:type="dcterms:W3CDTF">2012-03-19T10:22:34Z</dcterms:modified>
</cp:coreProperties>
</file>