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12"/>
  </p:notesMasterIdLst>
  <p:sldIdLst>
    <p:sldId id="265" r:id="rId2"/>
    <p:sldId id="256" r:id="rId3"/>
    <p:sldId id="266" r:id="rId4"/>
    <p:sldId id="257" r:id="rId5"/>
    <p:sldId id="258" r:id="rId6"/>
    <p:sldId id="262" r:id="rId7"/>
    <p:sldId id="263" r:id="rId8"/>
    <p:sldId id="267" r:id="rId9"/>
    <p:sldId id="259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9" d="100"/>
          <a:sy n="119" d="100"/>
        </p:scale>
        <p:origin x="-7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Stejskalová Hana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VY_32_INOVACE_11C_19_Sulfidy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Chemie 8. ročník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E44F377-996D-48A8-B8E6-9734F5BA2412}" type="presOf" srcId="{9F18DD90-522E-4A06-9EDB-3FF7C7EB6637}" destId="{D102FEF8-6917-41D2-AE5D-914C1EA8F84A}" srcOrd="0" destOrd="0" presId="urn:microsoft.com/office/officeart/2005/8/layout/target3"/>
    <dgm:cxn modelId="{2DF38211-1755-45FE-876A-AAE0FE9E82A9}" type="presOf" srcId="{0C6E1E16-08A6-4B86-AB9F-749A7749D4C9}" destId="{B7652895-8F40-40B1-8BC2-AD2A1592E4B6}" srcOrd="1" destOrd="0" presId="urn:microsoft.com/office/officeart/2005/8/layout/target3"/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0469C315-EDB7-4A09-8593-18BC526B17F5}" type="presOf" srcId="{39F8B381-5807-488E-AC22-73DD4140ED4A}" destId="{71045F8C-00FA-488E-A7BD-E2E6753D979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B3A25B8E-D692-4661-ADFB-446CDF339695}" type="presOf" srcId="{0C6E1E16-08A6-4B86-AB9F-749A7749D4C9}" destId="{D8344A4C-A59C-418B-AE84-1CF03F62012F}" srcOrd="0" destOrd="0" presId="urn:microsoft.com/office/officeart/2005/8/layout/target3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3F525892-742D-4964-94AD-E607DE043B6A}" type="presOf" srcId="{C73C7642-F245-4585-8F88-243F9FAEF6CA}" destId="{304CA11A-E17E-4999-A128-C72BF543B20D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F30B54F6-D038-4B0B-ACB0-9D49EFE2D41D}" type="presOf" srcId="{EBC41103-E2E5-4D48-9B4B-425520D3D098}" destId="{D3CEBA79-51F7-49AC-8104-9DE2B978BFF4}" srcOrd="1" destOrd="0" presId="urn:microsoft.com/office/officeart/2005/8/layout/target3"/>
    <dgm:cxn modelId="{35313589-4FBE-4AA0-8B50-184A52AD1B11}" type="presOf" srcId="{EBC41103-E2E5-4D48-9B4B-425520D3D098}" destId="{F732C171-B6A8-40AC-BE86-9061B3C3D3B8}" srcOrd="0" destOrd="0" presId="urn:microsoft.com/office/officeart/2005/8/layout/target3"/>
    <dgm:cxn modelId="{4A694C6A-51DF-4DE6-B5A3-B03D2421D9C1}" type="presOf" srcId="{019433A1-1324-4DE1-9E6F-32B851095F74}" destId="{CC1D5B29-8413-4412-9F6D-55E531B84639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EB99DBF4-68F4-4931-82B4-BF81D008B1E7}" type="presOf" srcId="{019433A1-1324-4DE1-9E6F-32B851095F74}" destId="{83FE2C4A-F11C-43B1-9923-1AFAA3244381}" srcOrd="1" destOrd="0" presId="urn:microsoft.com/office/officeart/2005/8/layout/target3"/>
    <dgm:cxn modelId="{FF827D47-42E8-4810-A8D0-2113F7DD0F2B}" type="presOf" srcId="{9F18DD90-522E-4A06-9EDB-3FF7C7EB6637}" destId="{932F2F5B-E5E6-4E00-9503-10413FFBA7E0}" srcOrd="1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A7FAC62E-E0C2-4C3B-B395-90F0302B3D3F}" type="presOf" srcId="{C73C7642-F245-4585-8F88-243F9FAEF6CA}" destId="{0E0F4EFC-82FA-4EC4-801E-BC2F931EC339}" srcOrd="1" destOrd="0" presId="urn:microsoft.com/office/officeart/2005/8/layout/target3"/>
    <dgm:cxn modelId="{7CBC6B2B-532A-4DF8-B64D-66C34626CCE3}" type="presOf" srcId="{445C7998-7549-48B0-BD68-D4F0167F02E5}" destId="{BC35EE03-4121-4EF9-923D-7CB6D30D358D}" srcOrd="0" destOrd="0" presId="urn:microsoft.com/office/officeart/2005/8/layout/target3"/>
    <dgm:cxn modelId="{E5C1620A-A530-414E-A0DC-F28534F06132}" type="presOf" srcId="{FBBFC3EA-9D9D-4F3A-BEA6-9C2C0E46BF20}" destId="{3F478621-DC04-4E99-8ED0-6EF817E39D4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62D69996-88AA-4E0C-A13D-BC30F7C7EF5F}" type="presOf" srcId="{FBBFC3EA-9D9D-4F3A-BEA6-9C2C0E46BF20}" destId="{601CDFA2-8205-4060-95D5-B0A001D0D0E3}" srcOrd="0" destOrd="0" presId="urn:microsoft.com/office/officeart/2005/8/layout/target3"/>
    <dgm:cxn modelId="{92FF8C4B-AF09-42BA-AAC5-F948FB008253}" type="presOf" srcId="{445C7998-7549-48B0-BD68-D4F0167F02E5}" destId="{4D19AB04-24FA-40C2-B203-52AE3D15E171}" srcOrd="1" destOrd="0" presId="urn:microsoft.com/office/officeart/2005/8/layout/target3"/>
    <dgm:cxn modelId="{40498B86-FA8A-403C-B475-3047029CC691}" type="presParOf" srcId="{71045F8C-00FA-488E-A7BD-E2E6753D979D}" destId="{3577EC6B-C980-4F34-8C69-4365E7B8FC8C}" srcOrd="0" destOrd="0" presId="urn:microsoft.com/office/officeart/2005/8/layout/target3"/>
    <dgm:cxn modelId="{57F3BD51-0F74-4811-8A36-189E0A59C9DB}" type="presParOf" srcId="{71045F8C-00FA-488E-A7BD-E2E6753D979D}" destId="{6940EB87-DC1D-4BC3-9408-9AC2E1FFC039}" srcOrd="1" destOrd="0" presId="urn:microsoft.com/office/officeart/2005/8/layout/target3"/>
    <dgm:cxn modelId="{9C185D85-6E87-4355-84B6-62F13C56F0AB}" type="presParOf" srcId="{71045F8C-00FA-488E-A7BD-E2E6753D979D}" destId="{BC35EE03-4121-4EF9-923D-7CB6D30D358D}" srcOrd="2" destOrd="0" presId="urn:microsoft.com/office/officeart/2005/8/layout/target3"/>
    <dgm:cxn modelId="{A1F679D5-CC3B-4673-AC68-56F09B722FA0}" type="presParOf" srcId="{71045F8C-00FA-488E-A7BD-E2E6753D979D}" destId="{D3840DFA-901C-4049-8AB2-27AC2BA34540}" srcOrd="3" destOrd="0" presId="urn:microsoft.com/office/officeart/2005/8/layout/target3"/>
    <dgm:cxn modelId="{DEDA6252-D17A-4954-9781-4D59100F0F5E}" type="presParOf" srcId="{71045F8C-00FA-488E-A7BD-E2E6753D979D}" destId="{5BDA8D49-C64C-4FDF-ACCF-171444A32B21}" srcOrd="4" destOrd="0" presId="urn:microsoft.com/office/officeart/2005/8/layout/target3"/>
    <dgm:cxn modelId="{9B1D996B-0A53-42AF-B8B5-A0EF3CFDF3F6}" type="presParOf" srcId="{71045F8C-00FA-488E-A7BD-E2E6753D979D}" destId="{D8344A4C-A59C-418B-AE84-1CF03F62012F}" srcOrd="5" destOrd="0" presId="urn:microsoft.com/office/officeart/2005/8/layout/target3"/>
    <dgm:cxn modelId="{E9679376-1832-44E7-A75F-154BF2054268}" type="presParOf" srcId="{71045F8C-00FA-488E-A7BD-E2E6753D979D}" destId="{57DDA582-354B-4295-AE97-083B34E96D1A}" srcOrd="6" destOrd="0" presId="urn:microsoft.com/office/officeart/2005/8/layout/target3"/>
    <dgm:cxn modelId="{BF92F4D1-3AC4-4A53-B60E-EF2F1D600FF2}" type="presParOf" srcId="{71045F8C-00FA-488E-A7BD-E2E6753D979D}" destId="{4A11C032-4DF2-44E5-8C80-1286B3D4B133}" srcOrd="7" destOrd="0" presId="urn:microsoft.com/office/officeart/2005/8/layout/target3"/>
    <dgm:cxn modelId="{457EFD80-6193-4ED5-81A8-FC0AFB047E50}" type="presParOf" srcId="{71045F8C-00FA-488E-A7BD-E2E6753D979D}" destId="{601CDFA2-8205-4060-95D5-B0A001D0D0E3}" srcOrd="8" destOrd="0" presId="urn:microsoft.com/office/officeart/2005/8/layout/target3"/>
    <dgm:cxn modelId="{8B3C7EB2-8BBC-447C-8F3D-7EE2720B92FA}" type="presParOf" srcId="{71045F8C-00FA-488E-A7BD-E2E6753D979D}" destId="{EA95FEE9-5F68-48C7-93BB-0F8C419DA96D}" srcOrd="9" destOrd="0" presId="urn:microsoft.com/office/officeart/2005/8/layout/target3"/>
    <dgm:cxn modelId="{6F4F3419-7D94-435E-9E9D-F3A00DA0459A}" type="presParOf" srcId="{71045F8C-00FA-488E-A7BD-E2E6753D979D}" destId="{BB3828A8-1683-43A3-8BCA-2995B7EAE8F3}" srcOrd="10" destOrd="0" presId="urn:microsoft.com/office/officeart/2005/8/layout/target3"/>
    <dgm:cxn modelId="{E04EAD81-0F47-4B25-8248-3219AD6FF74F}" type="presParOf" srcId="{71045F8C-00FA-488E-A7BD-E2E6753D979D}" destId="{CC1D5B29-8413-4412-9F6D-55E531B84639}" srcOrd="11" destOrd="0" presId="urn:microsoft.com/office/officeart/2005/8/layout/target3"/>
    <dgm:cxn modelId="{F542F3DD-8A0E-4B79-ADC0-196F1BE1B78C}" type="presParOf" srcId="{71045F8C-00FA-488E-A7BD-E2E6753D979D}" destId="{AEEDACE7-4427-455B-A155-2C3381828BD7}" srcOrd="12" destOrd="0" presId="urn:microsoft.com/office/officeart/2005/8/layout/target3"/>
    <dgm:cxn modelId="{CC2B5853-37B7-450A-A582-7BE7850CA8D2}" type="presParOf" srcId="{71045F8C-00FA-488E-A7BD-E2E6753D979D}" destId="{7C8531F2-00DF-4DB1-A6C6-AF46193E1BBF}" srcOrd="13" destOrd="0" presId="urn:microsoft.com/office/officeart/2005/8/layout/target3"/>
    <dgm:cxn modelId="{0D09BFCE-BA37-41FF-A7D5-BC90002C546F}" type="presParOf" srcId="{71045F8C-00FA-488E-A7BD-E2E6753D979D}" destId="{304CA11A-E17E-4999-A128-C72BF543B20D}" srcOrd="14" destOrd="0" presId="urn:microsoft.com/office/officeart/2005/8/layout/target3"/>
    <dgm:cxn modelId="{1915AC4F-E202-44C0-8450-A07CA954B8BF}" type="presParOf" srcId="{71045F8C-00FA-488E-A7BD-E2E6753D979D}" destId="{C67EF5F7-B425-49AF-82F9-2446588ED851}" srcOrd="15" destOrd="0" presId="urn:microsoft.com/office/officeart/2005/8/layout/target3"/>
    <dgm:cxn modelId="{CA772114-A0A4-4786-8EE4-C0A7C9E8DE18}" type="presParOf" srcId="{71045F8C-00FA-488E-A7BD-E2E6753D979D}" destId="{14E80F71-B028-4CCE-8C5A-7AE67F9A28C6}" srcOrd="16" destOrd="0" presId="urn:microsoft.com/office/officeart/2005/8/layout/target3"/>
    <dgm:cxn modelId="{60E5687C-B9AE-440F-8F0F-D430ACF79B0D}" type="presParOf" srcId="{71045F8C-00FA-488E-A7BD-E2E6753D979D}" destId="{F732C171-B6A8-40AC-BE86-9061B3C3D3B8}" srcOrd="17" destOrd="0" presId="urn:microsoft.com/office/officeart/2005/8/layout/target3"/>
    <dgm:cxn modelId="{4E0A56C1-F7C7-458A-A79A-308444C3D7E6}" type="presParOf" srcId="{71045F8C-00FA-488E-A7BD-E2E6753D979D}" destId="{D8C5187E-68B6-4E2E-86D0-57087190219B}" srcOrd="18" destOrd="0" presId="urn:microsoft.com/office/officeart/2005/8/layout/target3"/>
    <dgm:cxn modelId="{D5DFCDFF-30B1-4AA1-8328-C6588BCB3CD7}" type="presParOf" srcId="{71045F8C-00FA-488E-A7BD-E2E6753D979D}" destId="{1A909E4D-639C-4CB7-A7CE-FC1133FAA37E}" srcOrd="19" destOrd="0" presId="urn:microsoft.com/office/officeart/2005/8/layout/target3"/>
    <dgm:cxn modelId="{B18275AD-0A10-4950-8FEA-EAF69DC7A797}" type="presParOf" srcId="{71045F8C-00FA-488E-A7BD-E2E6753D979D}" destId="{D102FEF8-6917-41D2-AE5D-914C1EA8F84A}" srcOrd="20" destOrd="0" presId="urn:microsoft.com/office/officeart/2005/8/layout/target3"/>
    <dgm:cxn modelId="{E6FE847F-4ED8-4556-83C0-A271D8BECA22}" type="presParOf" srcId="{71045F8C-00FA-488E-A7BD-E2E6753D979D}" destId="{4D19AB04-24FA-40C2-B203-52AE3D15E171}" srcOrd="21" destOrd="0" presId="urn:microsoft.com/office/officeart/2005/8/layout/target3"/>
    <dgm:cxn modelId="{B913E9A7-40ED-4684-97F8-C2CB2FA1ECB7}" type="presParOf" srcId="{71045F8C-00FA-488E-A7BD-E2E6753D979D}" destId="{B7652895-8F40-40B1-8BC2-AD2A1592E4B6}" srcOrd="22" destOrd="0" presId="urn:microsoft.com/office/officeart/2005/8/layout/target3"/>
    <dgm:cxn modelId="{CCA7CA96-1F8D-495F-82DF-35ECBA5496C5}" type="presParOf" srcId="{71045F8C-00FA-488E-A7BD-E2E6753D979D}" destId="{3F478621-DC04-4E99-8ED0-6EF817E39D41}" srcOrd="23" destOrd="0" presId="urn:microsoft.com/office/officeart/2005/8/layout/target3"/>
    <dgm:cxn modelId="{39CECA65-64A7-45B3-9C01-DBB1E81AB4B1}" type="presParOf" srcId="{71045F8C-00FA-488E-A7BD-E2E6753D979D}" destId="{83FE2C4A-F11C-43B1-9923-1AFAA3244381}" srcOrd="24" destOrd="0" presId="urn:microsoft.com/office/officeart/2005/8/layout/target3"/>
    <dgm:cxn modelId="{3FE45B4C-77F7-426E-B83D-3E38F9B518C2}" type="presParOf" srcId="{71045F8C-00FA-488E-A7BD-E2E6753D979D}" destId="{0E0F4EFC-82FA-4EC4-801E-BC2F931EC339}" srcOrd="25" destOrd="0" presId="urn:microsoft.com/office/officeart/2005/8/layout/target3"/>
    <dgm:cxn modelId="{D238FF78-8075-4F4C-BC1D-D4ED4F03BD4C}" type="presParOf" srcId="{71045F8C-00FA-488E-A7BD-E2E6753D979D}" destId="{D3CEBA79-51F7-49AC-8104-9DE2B978BFF4}" srcOrd="26" destOrd="0" presId="urn:microsoft.com/office/officeart/2005/8/layout/target3"/>
    <dgm:cxn modelId="{1899EC50-E3BC-44FF-A72B-53489FA61366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6">
                <a:alpha val="90000"/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6">
                <a:alpha val="90000"/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6">
                <a:alpha val="90000"/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tint val="92000"/>
                <a:satMod val="170000"/>
              </a:schemeClr>
            </a:gs>
            <a:gs pos="15000">
              <a:schemeClr val="accent6">
                <a:alpha val="90000"/>
                <a:hueOff val="0"/>
                <a:satOff val="0"/>
                <a:lumOff val="0"/>
                <a:alphaOff val="-6667"/>
                <a:tint val="92000"/>
                <a:shade val="99000"/>
                <a:satMod val="170000"/>
              </a:schemeClr>
            </a:gs>
            <a:gs pos="62000">
              <a:schemeClr val="accent6">
                <a:alpha val="90000"/>
                <a:hueOff val="0"/>
                <a:satOff val="0"/>
                <a:lumOff val="0"/>
                <a:alphaOff val="-6667"/>
                <a:tint val="96000"/>
                <a:shade val="80000"/>
                <a:satMod val="170000"/>
              </a:schemeClr>
            </a:gs>
            <a:gs pos="97000">
              <a:schemeClr val="accent6">
                <a:alpha val="90000"/>
                <a:hueOff val="0"/>
                <a:satOff val="0"/>
                <a:lumOff val="0"/>
                <a:alphaOff val="-6667"/>
                <a:tint val="98000"/>
                <a:shade val="63000"/>
                <a:satMod val="17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tint val="92000"/>
                <a:satMod val="170000"/>
              </a:schemeClr>
            </a:gs>
            <a:gs pos="15000">
              <a:schemeClr val="accent6">
                <a:alpha val="90000"/>
                <a:hueOff val="0"/>
                <a:satOff val="0"/>
                <a:lumOff val="0"/>
                <a:alphaOff val="-13333"/>
                <a:tint val="92000"/>
                <a:shade val="99000"/>
                <a:satMod val="170000"/>
              </a:schemeClr>
            </a:gs>
            <a:gs pos="62000">
              <a:schemeClr val="accent6">
                <a:alpha val="90000"/>
                <a:hueOff val="0"/>
                <a:satOff val="0"/>
                <a:lumOff val="0"/>
                <a:alphaOff val="-13333"/>
                <a:tint val="96000"/>
                <a:shade val="80000"/>
                <a:satMod val="170000"/>
              </a:schemeClr>
            </a:gs>
            <a:gs pos="97000">
              <a:schemeClr val="accent6">
                <a:alpha val="90000"/>
                <a:hueOff val="0"/>
                <a:satOff val="0"/>
                <a:lumOff val="0"/>
                <a:alphaOff val="-13333"/>
                <a:tint val="98000"/>
                <a:shade val="63000"/>
                <a:satMod val="17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Autor: </a:t>
          </a:r>
          <a:r>
            <a:rPr lang="cs-CZ" sz="1900" kern="1200" dirty="0" smtClean="0"/>
            <a:t>Stejskalová Hana</a:t>
          </a:r>
          <a:endParaRPr lang="cs-CZ" sz="19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tint val="92000"/>
                <a:satMod val="170000"/>
              </a:schemeClr>
            </a:gs>
            <a:gs pos="15000">
              <a:schemeClr val="accent6">
                <a:alpha val="90000"/>
                <a:hueOff val="0"/>
                <a:satOff val="0"/>
                <a:lumOff val="0"/>
                <a:alphaOff val="-20000"/>
                <a:tint val="92000"/>
                <a:shade val="99000"/>
                <a:satMod val="170000"/>
              </a:schemeClr>
            </a:gs>
            <a:gs pos="62000">
              <a:schemeClr val="accent6">
                <a:alpha val="90000"/>
                <a:hueOff val="0"/>
                <a:satOff val="0"/>
                <a:lumOff val="0"/>
                <a:alphaOff val="-20000"/>
                <a:tint val="96000"/>
                <a:shade val="80000"/>
                <a:satMod val="170000"/>
              </a:schemeClr>
            </a:gs>
            <a:gs pos="97000">
              <a:schemeClr val="accent6">
                <a:alpha val="90000"/>
                <a:hueOff val="0"/>
                <a:satOff val="0"/>
                <a:lumOff val="0"/>
                <a:alphaOff val="-20000"/>
                <a:tint val="98000"/>
                <a:shade val="63000"/>
                <a:satMod val="17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Název : </a:t>
          </a:r>
          <a:r>
            <a:rPr lang="cs-CZ" sz="1900" kern="1200" dirty="0" smtClean="0"/>
            <a:t>VY_32_INOVACE_11C_19_Sulfidy</a:t>
          </a:r>
          <a:endParaRPr lang="cs-CZ" sz="19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tint val="92000"/>
                <a:satMod val="170000"/>
              </a:schemeClr>
            </a:gs>
            <a:gs pos="15000">
              <a:schemeClr val="accent6">
                <a:alpha val="90000"/>
                <a:hueOff val="0"/>
                <a:satOff val="0"/>
                <a:lumOff val="0"/>
                <a:alphaOff val="-26667"/>
                <a:tint val="92000"/>
                <a:shade val="99000"/>
                <a:satMod val="170000"/>
              </a:schemeClr>
            </a:gs>
            <a:gs pos="62000">
              <a:schemeClr val="accent6">
                <a:alpha val="90000"/>
                <a:hueOff val="0"/>
                <a:satOff val="0"/>
                <a:lumOff val="0"/>
                <a:alphaOff val="-26667"/>
                <a:tint val="96000"/>
                <a:shade val="80000"/>
                <a:satMod val="170000"/>
              </a:schemeClr>
            </a:gs>
            <a:gs pos="97000">
              <a:schemeClr val="accent6">
                <a:alpha val="90000"/>
                <a:hueOff val="0"/>
                <a:satOff val="0"/>
                <a:lumOff val="0"/>
                <a:alphaOff val="-26667"/>
                <a:tint val="98000"/>
                <a:shade val="63000"/>
                <a:satMod val="17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Téma: Chemie 8. ročník</a:t>
          </a:r>
          <a:endParaRPr lang="cs-CZ" sz="19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tint val="92000"/>
                <a:satMod val="170000"/>
              </a:schemeClr>
            </a:gs>
            <a:gs pos="15000">
              <a:schemeClr val="accent6">
                <a:alpha val="90000"/>
                <a:hueOff val="0"/>
                <a:satOff val="0"/>
                <a:lumOff val="0"/>
                <a:alphaOff val="-33333"/>
                <a:tint val="92000"/>
                <a:shade val="99000"/>
                <a:satMod val="170000"/>
              </a:schemeClr>
            </a:gs>
            <a:gs pos="62000">
              <a:schemeClr val="accent6">
                <a:alpha val="90000"/>
                <a:hueOff val="0"/>
                <a:satOff val="0"/>
                <a:lumOff val="0"/>
                <a:alphaOff val="-33333"/>
                <a:tint val="96000"/>
                <a:shade val="80000"/>
                <a:satMod val="170000"/>
              </a:schemeClr>
            </a:gs>
            <a:gs pos="97000">
              <a:schemeClr val="accent6">
                <a:alpha val="90000"/>
                <a:hueOff val="0"/>
                <a:satOff val="0"/>
                <a:lumOff val="0"/>
                <a:alphaOff val="-33333"/>
                <a:tint val="98000"/>
                <a:shade val="63000"/>
                <a:satMod val="17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Číslo projektu</a:t>
          </a:r>
          <a:r>
            <a:rPr lang="cs-CZ" sz="1900" kern="1200" dirty="0" smtClean="0"/>
            <a:t>: CZ.1.07/1.4.00/21.1431</a:t>
          </a:r>
          <a:endParaRPr lang="cs-CZ" sz="19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tint val="92000"/>
                <a:satMod val="170000"/>
              </a:schemeClr>
            </a:gs>
            <a:gs pos="15000">
              <a:schemeClr val="accent6">
                <a:alpha val="90000"/>
                <a:hueOff val="0"/>
                <a:satOff val="0"/>
                <a:lumOff val="0"/>
                <a:alphaOff val="-40000"/>
                <a:tint val="92000"/>
                <a:shade val="99000"/>
                <a:satMod val="170000"/>
              </a:schemeClr>
            </a:gs>
            <a:gs pos="62000">
              <a:schemeClr val="accent6">
                <a:alpha val="90000"/>
                <a:hueOff val="0"/>
                <a:satOff val="0"/>
                <a:lumOff val="0"/>
                <a:alphaOff val="-40000"/>
                <a:tint val="96000"/>
                <a:shade val="80000"/>
                <a:satMod val="170000"/>
              </a:schemeClr>
            </a:gs>
            <a:gs pos="97000">
              <a:schemeClr val="accent6">
                <a:alpha val="90000"/>
                <a:hueOff val="0"/>
                <a:satOff val="0"/>
                <a:lumOff val="0"/>
                <a:alphaOff val="-40000"/>
                <a:tint val="98000"/>
                <a:shade val="63000"/>
                <a:satMod val="17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E7C2D7B-E6A5-46C0-B33F-545BAAC8160D}" type="datetimeFigureOut">
              <a:rPr lang="cs-CZ" smtClean="0"/>
              <a:t>18.10.2013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372E43-9AC7-48C9-9AB7-B93C4697C9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16193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372E43-9AC7-48C9-9AB7-B93C4697C984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68374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79BC8C2-1B42-479C-9F2F-DFCDE10A4DEE}" type="datetimeFigureOut">
              <a:rPr lang="cs-CZ" smtClean="0"/>
              <a:t>18.10.2013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154E53E-042E-4BCE-9BF7-2A7A376F97D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cover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79BC8C2-1B42-479C-9F2F-DFCDE10A4DEE}" type="datetimeFigureOut">
              <a:rPr lang="cs-CZ" smtClean="0"/>
              <a:t>18.10.2013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154E53E-042E-4BCE-9BF7-2A7A376F97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79BC8C2-1B42-479C-9F2F-DFCDE10A4DEE}" type="datetimeFigureOut">
              <a:rPr lang="cs-CZ" smtClean="0"/>
              <a:t>18.10.2013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154E53E-042E-4BCE-9BF7-2A7A376F97D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cover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79BC8C2-1B42-479C-9F2F-DFCDE10A4DEE}" type="datetimeFigureOut">
              <a:rPr lang="cs-CZ" smtClean="0"/>
              <a:t>18.10.2013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154E53E-042E-4BCE-9BF7-2A7A376F97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79BC8C2-1B42-479C-9F2F-DFCDE10A4DEE}" type="datetimeFigureOut">
              <a:rPr lang="cs-CZ" smtClean="0"/>
              <a:t>18.10.2013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154E53E-042E-4BCE-9BF7-2A7A376F97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79BC8C2-1B42-479C-9F2F-DFCDE10A4DEE}" type="datetimeFigureOut">
              <a:rPr lang="cs-CZ" smtClean="0"/>
              <a:t>18.10.2013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154E53E-042E-4BCE-9BF7-2A7A376F97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79BC8C2-1B42-479C-9F2F-DFCDE10A4DEE}" type="datetimeFigureOut">
              <a:rPr lang="cs-CZ" smtClean="0"/>
              <a:t>18.10.2013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154E53E-042E-4BCE-9BF7-2A7A376F97D6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cover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79BC8C2-1B42-479C-9F2F-DFCDE10A4DEE}" type="datetimeFigureOut">
              <a:rPr lang="cs-CZ" smtClean="0"/>
              <a:t>18.10.2013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154E53E-042E-4BCE-9BF7-2A7A376F97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79BC8C2-1B42-479C-9F2F-DFCDE10A4DEE}" type="datetimeFigureOut">
              <a:rPr lang="cs-CZ" smtClean="0"/>
              <a:t>18.10.2013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154E53E-042E-4BCE-9BF7-2A7A376F97D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cover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79BC8C2-1B42-479C-9F2F-DFCDE10A4DEE}" type="datetimeFigureOut">
              <a:rPr lang="cs-CZ" smtClean="0"/>
              <a:t>18.10.2013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154E53E-042E-4BCE-9BF7-2A7A376F97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79BC8C2-1B42-479C-9F2F-DFCDE10A4DEE}" type="datetimeFigureOut">
              <a:rPr lang="cs-CZ" smtClean="0"/>
              <a:t>18.10.2013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154E53E-042E-4BCE-9BF7-2A7A376F97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679BC8C2-1B42-479C-9F2F-DFCDE10A4DEE}" type="datetimeFigureOut">
              <a:rPr lang="cs-CZ" smtClean="0"/>
              <a:t>18.10.2013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4154E53E-042E-4BCE-9BF7-2A7A376F97D6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ransition spd="slow">
    <p:cover/>
  </p:transition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513294657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7303042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Sulfidy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498329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Anotace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187624" y="1484784"/>
            <a:ext cx="763284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Prezentace je určena k výkladu a procvičování učiva Sulfidy v 8. ročníku a opakování učiva v 9. ročníku.</a:t>
            </a:r>
          </a:p>
          <a:p>
            <a:r>
              <a:rPr lang="cs-CZ" sz="2400" dirty="0" smtClean="0"/>
              <a:t>Žáci budou umět definovat skupinu látek sulfidy, budou vědět, že síra v sulfidech má oxidační číslo –II.</a:t>
            </a:r>
          </a:p>
          <a:p>
            <a:r>
              <a:rPr lang="cs-CZ" sz="2400" dirty="0" smtClean="0"/>
              <a:t>Vyjmenují důležité zástupce – galenit, sfalerit, pyrit, jejich použití, vzhled.</a:t>
            </a:r>
          </a:p>
          <a:p>
            <a:r>
              <a:rPr lang="cs-CZ" sz="2400" dirty="0" smtClean="0"/>
              <a:t>Určeno pro interaktivní výuku.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95079381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Obráze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658036"/>
            <a:ext cx="2160240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</a:t>
            </a:r>
            <a:r>
              <a:rPr lang="cs-CZ" dirty="0" smtClean="0"/>
              <a:t>ulfidy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03648" y="1556792"/>
            <a:ext cx="7272808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Dvouprvkové sloučeniny síry s jiným prvkem (často kovem nebo polokovem).</a:t>
            </a:r>
            <a:endParaRPr lang="cs-CZ" sz="24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V přírodě vytvářejí nerosty (suroviny pro výrobu kovů).</a:t>
            </a:r>
            <a:endParaRPr lang="cs-CZ" sz="24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Atomy síry oxidační číslo  -II.</a:t>
            </a: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V lomu Vršany u Mostu se nacházejí </a:t>
            </a:r>
            <a:r>
              <a:rPr lang="cs-CZ" sz="2400" dirty="0" err="1" smtClean="0"/>
              <a:t>vršanské</a:t>
            </a:r>
            <a:r>
              <a:rPr lang="cs-CZ" sz="2400" dirty="0" smtClean="0"/>
              <a:t> neboli bílinské koule. Tyto koule se samy otáčejí a nelze je rozbít ani rozříznout. Lidé si mysleli, že jsou mimozemského původu. Tyto koule jsou však ze zemského sulfidu -&gt; pyritu.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752401" y="6495110"/>
            <a:ext cx="9361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14537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Významné sulfidy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03648" y="1916832"/>
            <a:ext cx="7272808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Sulfid zinečnatý </a:t>
            </a:r>
            <a:r>
              <a:rPr lang="cs-CZ" sz="2400" dirty="0" smtClean="0"/>
              <a:t>– </a:t>
            </a:r>
            <a:r>
              <a:rPr lang="cs-CZ" sz="2400" dirty="0" err="1" smtClean="0"/>
              <a:t>ZnS</a:t>
            </a:r>
            <a:endParaRPr lang="cs-CZ" sz="2400" dirty="0" smtClean="0"/>
          </a:p>
          <a:p>
            <a:pPr marL="1657350" lvl="3" indent="-285750">
              <a:buFont typeface="Arial" pitchFamily="34" charset="0"/>
              <a:buChar char="•"/>
            </a:pPr>
            <a:r>
              <a:rPr lang="cs-CZ" sz="2400" dirty="0" smtClean="0"/>
              <a:t>Hnědý, žlutý, modravě černý, někdy i červený.</a:t>
            </a:r>
          </a:p>
          <a:p>
            <a:pPr marL="1657350" lvl="3" indent="-285750">
              <a:buFont typeface="Arial" pitchFamily="34" charset="0"/>
              <a:buChar char="•"/>
            </a:pPr>
            <a:r>
              <a:rPr lang="cs-CZ" sz="2400" dirty="0" smtClean="0"/>
              <a:t>Tvoří krychlové krystaly.</a:t>
            </a:r>
          </a:p>
          <a:p>
            <a:pPr marL="1657350" lvl="3" indent="-285750">
              <a:buFont typeface="Arial" pitchFamily="34" charset="0"/>
              <a:buChar char="•"/>
            </a:pPr>
            <a:r>
              <a:rPr lang="cs-CZ" sz="2400" dirty="0" smtClean="0"/>
              <a:t>Známý jako sfalerit.</a:t>
            </a:r>
            <a:r>
              <a:rPr lang="cs-CZ" sz="2400" dirty="0"/>
              <a:t>	</a:t>
            </a:r>
            <a:endParaRPr lang="cs-CZ" sz="2400" dirty="0" smtClean="0"/>
          </a:p>
          <a:p>
            <a:pPr marL="1657350" lvl="3" indent="-285750">
              <a:buFont typeface="Arial" pitchFamily="34" charset="0"/>
              <a:buChar char="•"/>
            </a:pPr>
            <a:r>
              <a:rPr lang="cs-CZ" sz="2400" dirty="0" smtClean="0"/>
              <a:t>Použití: výroba zinku,  luminoforů - látky, které pohlcují určité druhy záření, postupně ho vydávají ve formě světla (v zářivkách, výbojkách, televizních obrazovkách).</a:t>
            </a:r>
            <a:endParaRPr lang="cs-CZ" dirty="0"/>
          </a:p>
          <a:p>
            <a:r>
              <a:rPr lang="cs-CZ" dirty="0" smtClean="0"/>
              <a:t>                      </a:t>
            </a: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</p:txBody>
      </p:sp>
      <p:grpSp>
        <p:nvGrpSpPr>
          <p:cNvPr id="6" name="Skupina 5"/>
          <p:cNvGrpSpPr/>
          <p:nvPr/>
        </p:nvGrpSpPr>
        <p:grpSpPr>
          <a:xfrm>
            <a:off x="5798286" y="332656"/>
            <a:ext cx="2645871" cy="1800200"/>
            <a:chOff x="321378" y="3002337"/>
            <a:chExt cx="2645871" cy="1800200"/>
          </a:xfrm>
        </p:grpSpPr>
        <p:pic>
          <p:nvPicPr>
            <p:cNvPr id="1028" name="Picture 4" descr="http://nd01.jxs.cz/275/450/dab785e257_12767781_o2.jp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5536" y="3002337"/>
              <a:ext cx="2571713" cy="18002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321378" y="3002337"/>
              <a:ext cx="82758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Obr. 2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377419198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259632" y="1340768"/>
            <a:ext cx="720080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>
                <a:solidFill>
                  <a:schemeClr val="accent3">
                    <a:lumMod val="75000"/>
                  </a:schemeClr>
                </a:solidFill>
              </a:rPr>
              <a:t>Sulfid olovnatý </a:t>
            </a:r>
            <a:r>
              <a:rPr lang="cs-CZ" sz="2400" dirty="0"/>
              <a:t>– </a:t>
            </a:r>
            <a:r>
              <a:rPr lang="cs-CZ" sz="2400" dirty="0" err="1"/>
              <a:t>PbS</a:t>
            </a:r>
            <a:endParaRPr lang="cs-CZ" sz="2400" dirty="0"/>
          </a:p>
          <a:p>
            <a:pPr marL="1657350" lvl="3" indent="-285750">
              <a:buFont typeface="Arial" pitchFamily="34" charset="0"/>
              <a:buChar char="•"/>
            </a:pPr>
            <a:r>
              <a:rPr lang="cs-CZ" sz="2400" dirty="0"/>
              <a:t>Stříbřitě šedý.</a:t>
            </a:r>
          </a:p>
          <a:p>
            <a:pPr marL="1657350" lvl="3" indent="-285750">
              <a:buFont typeface="Arial" pitchFamily="34" charset="0"/>
              <a:buChar char="•"/>
            </a:pPr>
            <a:r>
              <a:rPr lang="cs-CZ" sz="2400" dirty="0"/>
              <a:t>Je krystalický.</a:t>
            </a:r>
          </a:p>
          <a:p>
            <a:pPr marL="1657350" lvl="3" indent="-285750">
              <a:buFont typeface="Arial" pitchFamily="34" charset="0"/>
              <a:buChar char="•"/>
            </a:pPr>
            <a:r>
              <a:rPr lang="cs-CZ" sz="2400" dirty="0"/>
              <a:t>Známý jako galenit.</a:t>
            </a:r>
          </a:p>
          <a:p>
            <a:pPr marL="1657350" lvl="3" indent="-285750">
              <a:buFont typeface="Arial" pitchFamily="34" charset="0"/>
              <a:buChar char="•"/>
            </a:pPr>
            <a:r>
              <a:rPr lang="cs-CZ" sz="2400" dirty="0"/>
              <a:t>Použití: výroba </a:t>
            </a:r>
            <a:r>
              <a:rPr lang="cs-CZ" sz="2400" dirty="0" smtClean="0"/>
              <a:t>olova (na výrobu akumulátorů, nábojů…).</a:t>
            </a:r>
            <a:r>
              <a:rPr lang="cs-CZ" dirty="0" smtClean="0"/>
              <a:t> </a:t>
            </a:r>
            <a:r>
              <a:rPr lang="cs-CZ" dirty="0"/>
              <a:t>	</a:t>
            </a:r>
          </a:p>
        </p:txBody>
      </p:sp>
      <p:grpSp>
        <p:nvGrpSpPr>
          <p:cNvPr id="4" name="Skupina 3"/>
          <p:cNvGrpSpPr/>
          <p:nvPr/>
        </p:nvGrpSpPr>
        <p:grpSpPr>
          <a:xfrm>
            <a:off x="5148064" y="3645024"/>
            <a:ext cx="2378818" cy="2200408"/>
            <a:chOff x="6732240" y="4617871"/>
            <a:chExt cx="2378818" cy="2200408"/>
          </a:xfrm>
        </p:grpSpPr>
        <p:pic>
          <p:nvPicPr>
            <p:cNvPr id="5" name="Picture 2" descr="http://www.zschemie.euweb.cz/sira/pyrit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32240" y="4617871"/>
              <a:ext cx="2378818" cy="220040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ovéPole 5"/>
            <p:cNvSpPr txBox="1"/>
            <p:nvPr/>
          </p:nvSpPr>
          <p:spPr>
            <a:xfrm>
              <a:off x="8028384" y="4617871"/>
              <a:ext cx="93610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Obr. 3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274949898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547664" y="1484784"/>
            <a:ext cx="684076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>
                <a:solidFill>
                  <a:schemeClr val="accent3">
                    <a:lumMod val="75000"/>
                  </a:schemeClr>
                </a:solidFill>
              </a:rPr>
              <a:t>Disulfid železnatý </a:t>
            </a:r>
            <a:r>
              <a:rPr lang="cs-CZ" sz="2400" dirty="0"/>
              <a:t>– FeS</a:t>
            </a:r>
            <a:r>
              <a:rPr lang="cs-CZ" sz="2400" baseline="-25000" dirty="0"/>
              <a:t>2</a:t>
            </a:r>
          </a:p>
          <a:p>
            <a:pPr marL="1657350" lvl="3" indent="-285750">
              <a:buFont typeface="Arial" pitchFamily="34" charset="0"/>
              <a:buChar char="•"/>
            </a:pPr>
            <a:r>
              <a:rPr lang="cs-CZ" sz="2400" dirty="0"/>
              <a:t>Zlatavá </a:t>
            </a:r>
            <a:r>
              <a:rPr lang="cs-CZ" sz="2400" dirty="0" smtClean="0"/>
              <a:t>barva (kočičí zlato).</a:t>
            </a:r>
            <a:endParaRPr lang="cs-CZ" sz="2400" dirty="0"/>
          </a:p>
          <a:p>
            <a:pPr marL="1657350" lvl="3" indent="-285750">
              <a:buFont typeface="Arial" pitchFamily="34" charset="0"/>
              <a:buChar char="•"/>
            </a:pPr>
            <a:r>
              <a:rPr lang="cs-CZ" sz="2400" dirty="0"/>
              <a:t>Křehký nerost.</a:t>
            </a:r>
          </a:p>
          <a:p>
            <a:pPr marL="1657350" lvl="3" indent="-285750">
              <a:buFont typeface="Arial" pitchFamily="34" charset="0"/>
              <a:buChar char="•"/>
            </a:pPr>
            <a:r>
              <a:rPr lang="cs-CZ" sz="2400" dirty="0"/>
              <a:t>Známý jako pyrit.</a:t>
            </a:r>
          </a:p>
          <a:p>
            <a:pPr marL="1657350" lvl="3" indent="-285750">
              <a:buFont typeface="Arial" pitchFamily="34" charset="0"/>
              <a:buChar char="•"/>
            </a:pPr>
            <a:r>
              <a:rPr lang="cs-CZ" sz="2400" dirty="0"/>
              <a:t>Použití:  výroba železa, dřív k výrobě kyseliny sírové.</a:t>
            </a:r>
          </a:p>
        </p:txBody>
      </p:sp>
      <p:grpSp>
        <p:nvGrpSpPr>
          <p:cNvPr id="4" name="Skupina 3"/>
          <p:cNvGrpSpPr/>
          <p:nvPr/>
        </p:nvGrpSpPr>
        <p:grpSpPr>
          <a:xfrm>
            <a:off x="5724128" y="3701371"/>
            <a:ext cx="3230538" cy="3052196"/>
            <a:chOff x="467544" y="2348880"/>
            <a:chExt cx="3230538" cy="3052196"/>
          </a:xfrm>
        </p:grpSpPr>
        <p:pic>
          <p:nvPicPr>
            <p:cNvPr id="5" name="Picture 2" descr="Soubor:Pyriteespagne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7544" y="2348880"/>
              <a:ext cx="3230538" cy="305219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ovéPole 5"/>
            <p:cNvSpPr txBox="1"/>
            <p:nvPr/>
          </p:nvSpPr>
          <p:spPr>
            <a:xfrm>
              <a:off x="2699792" y="2492896"/>
              <a:ext cx="86409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Obr. 4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571781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 k procvičování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Které látky řadíme mezi sulfidy?</a:t>
            </a:r>
          </a:p>
          <a:p>
            <a:r>
              <a:rPr lang="cs-CZ" sz="2400" dirty="0" smtClean="0">
                <a:solidFill>
                  <a:schemeClr val="accent3"/>
                </a:solidFill>
              </a:rPr>
              <a:t>Dvouprvkové sloučeniny síry s kovem nebo polokovem.</a:t>
            </a:r>
          </a:p>
          <a:p>
            <a:r>
              <a:rPr lang="cs-CZ" sz="2400" dirty="0" smtClean="0"/>
              <a:t>Napiš vzorec sfaleritu a uveď jeho využití.</a:t>
            </a:r>
          </a:p>
          <a:p>
            <a:r>
              <a:rPr lang="cs-CZ" sz="2400" dirty="0" err="1" smtClean="0">
                <a:solidFill>
                  <a:schemeClr val="accent3"/>
                </a:solidFill>
              </a:rPr>
              <a:t>ZnS</a:t>
            </a:r>
            <a:r>
              <a:rPr lang="cs-CZ" sz="2400" dirty="0" smtClean="0">
                <a:solidFill>
                  <a:schemeClr val="accent3"/>
                </a:solidFill>
              </a:rPr>
              <a:t>, na výrobu zinku, luminoforů. Zinek se používá k pozinkování, na výrobu mosazi.</a:t>
            </a:r>
          </a:p>
          <a:p>
            <a:r>
              <a:rPr lang="cs-CZ" sz="2400" dirty="0" smtClean="0"/>
              <a:t>Jaký je mineralogický název sulfidu olovnatého?</a:t>
            </a:r>
          </a:p>
          <a:p>
            <a:r>
              <a:rPr lang="cs-CZ" sz="2400" dirty="0" smtClean="0">
                <a:solidFill>
                  <a:schemeClr val="accent3"/>
                </a:solidFill>
              </a:rPr>
              <a:t>Galenit.</a:t>
            </a:r>
          </a:p>
          <a:p>
            <a:r>
              <a:rPr lang="cs-CZ" sz="2400" dirty="0" smtClean="0"/>
              <a:t>K čemu se používá pyrit? </a:t>
            </a:r>
            <a:endParaRPr lang="cs-CZ" sz="2400" dirty="0"/>
          </a:p>
          <a:p>
            <a:r>
              <a:rPr lang="cs-CZ" sz="2400" dirty="0" smtClean="0">
                <a:solidFill>
                  <a:schemeClr val="accent3"/>
                </a:solidFill>
              </a:rPr>
              <a:t>K výrobě železa.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89752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a citace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75656" y="1556792"/>
            <a:ext cx="712879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Obr. </a:t>
            </a:r>
            <a:r>
              <a:rPr lang="cs-CZ" dirty="0" smtClean="0"/>
              <a:t>1 </a:t>
            </a:r>
            <a:r>
              <a:rPr lang="pt-BR" dirty="0" smtClean="0"/>
              <a:t>AUTOR </a:t>
            </a:r>
            <a:r>
              <a:rPr lang="pt-BR" dirty="0"/>
              <a:t>NEUVEDEN. </a:t>
            </a:r>
            <a:r>
              <a:rPr lang="pt-BR" i="1" dirty="0"/>
              <a:t>www.orgo.cz</a:t>
            </a:r>
            <a:r>
              <a:rPr lang="pt-BR" dirty="0"/>
              <a:t> [online]. [cit. 18.10.2013]. Dostupný na WWW: http://www.minasgerais.cz/imgdata/D99-0201-300-2.jpg </a:t>
            </a: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Obr. 2  AUTOR </a:t>
            </a:r>
            <a:r>
              <a:rPr lang="cs-CZ" dirty="0"/>
              <a:t>NEUVEDEN. </a:t>
            </a:r>
            <a:r>
              <a:rPr lang="cs-CZ" i="1" dirty="0"/>
              <a:t>Chemický horoskop</a:t>
            </a:r>
            <a:r>
              <a:rPr lang="cs-CZ" dirty="0"/>
              <a:t> [online]. [cit. 22.1.2013]. Dostupný na WWW: http://nd01.jxs.cz/275/450/dab785e257_12767781_o2.jpg 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Obr. 3  </a:t>
            </a:r>
            <a:r>
              <a:rPr lang="cs-CZ" dirty="0"/>
              <a:t>AUTOR NEUVEDEN. </a:t>
            </a:r>
            <a:r>
              <a:rPr lang="cs-CZ" i="1" dirty="0"/>
              <a:t>Učebnice chemie pro 8. ročník ZŠ</a:t>
            </a:r>
            <a:r>
              <a:rPr lang="cs-CZ" dirty="0"/>
              <a:t> [online]. [cit. 22.1.2013]. Dostupný na WWW: http://</a:t>
            </a:r>
            <a:r>
              <a:rPr lang="cs-CZ" dirty="0" smtClean="0"/>
              <a:t>www.zschemie.euweb.cz/sira/pyrit.jpg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Obr. </a:t>
            </a:r>
            <a:r>
              <a:rPr lang="cs-CZ" dirty="0"/>
              <a:t>4</a:t>
            </a:r>
            <a:r>
              <a:rPr lang="cs-CZ" dirty="0" smtClean="0"/>
              <a:t>  </a:t>
            </a:r>
            <a:r>
              <a:rPr lang="cs-CZ" dirty="0"/>
              <a:t>DESCOUENS, </a:t>
            </a:r>
            <a:r>
              <a:rPr lang="cs-CZ" dirty="0" err="1"/>
              <a:t>Didier</a:t>
            </a:r>
            <a:r>
              <a:rPr lang="cs-CZ" dirty="0"/>
              <a:t>. </a:t>
            </a:r>
            <a:r>
              <a:rPr lang="cs-CZ" i="1" dirty="0"/>
              <a:t>Wikipedia.cz</a:t>
            </a:r>
            <a:r>
              <a:rPr lang="cs-CZ" dirty="0"/>
              <a:t> [online]. [cit. 22.1.2013]. Dostupný na WWW: http://upload.wikimedia.org/wikipedia/commons/0/04/Pyriteespagne.jpg 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441270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a citace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259632" y="2136339"/>
            <a:ext cx="7776864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>
                <a:solidFill>
                  <a:schemeClr val="tx1">
                    <a:lumMod val="85000"/>
                  </a:schemeClr>
                </a:solidFill>
              </a:rPr>
              <a:t>ŠKODA, Jiří; DOULÍK, Pavel. </a:t>
            </a:r>
            <a:r>
              <a:rPr lang="cs-CZ" i="1" dirty="0">
                <a:solidFill>
                  <a:schemeClr val="tx1">
                    <a:lumMod val="85000"/>
                  </a:schemeClr>
                </a:solidFill>
              </a:rPr>
              <a:t>Chemie 8 učebnice pro základní školy a víceletá gymnázia</a:t>
            </a:r>
            <a:r>
              <a:rPr lang="cs-CZ" dirty="0">
                <a:solidFill>
                  <a:schemeClr val="tx1">
                    <a:lumMod val="85000"/>
                  </a:schemeClr>
                </a:solidFill>
              </a:rPr>
              <a:t>. Plzeň: Fraus, 2006, ISBN 80-7238-442-2.</a:t>
            </a:r>
          </a:p>
          <a:p>
            <a:endParaRPr lang="cs-CZ" dirty="0">
              <a:solidFill>
                <a:schemeClr val="tx1">
                  <a:lumMod val="85000"/>
                </a:schemeClr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dirty="0">
                <a:solidFill>
                  <a:schemeClr val="tx1">
                    <a:lumMod val="85000"/>
                  </a:schemeClr>
                </a:solidFill>
              </a:rPr>
              <a:t>BENEŠ, Pavel; PUMPR, Václav; BANÝR, Jiří. </a:t>
            </a:r>
            <a:r>
              <a:rPr lang="cs-CZ" i="1" dirty="0">
                <a:solidFill>
                  <a:schemeClr val="tx1">
                    <a:lumMod val="85000"/>
                  </a:schemeClr>
                </a:solidFill>
              </a:rPr>
              <a:t>Základy chemie 1 pro 2. stupeň základní školy, nižší ročníky víceletých gymnázií a střední školy</a:t>
            </a:r>
            <a:r>
              <a:rPr lang="cs-CZ" dirty="0">
                <a:solidFill>
                  <a:schemeClr val="tx1">
                    <a:lumMod val="85000"/>
                  </a:schemeClr>
                </a:solidFill>
              </a:rPr>
              <a:t>. Praha: Fortuna, 1993, ISBN 80-7168-043-5. </a:t>
            </a:r>
          </a:p>
        </p:txBody>
      </p:sp>
    </p:spTree>
    <p:extLst>
      <p:ext uri="{BB962C8B-B14F-4D97-AF65-F5344CB8AC3E}">
        <p14:creationId xmlns:p14="http://schemas.microsoft.com/office/powerpoint/2010/main" val="27742040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209</TotalTime>
  <Words>490</Words>
  <Application>Microsoft Office PowerPoint</Application>
  <PresentationFormat>Předvádění na obrazovce (4:3)</PresentationFormat>
  <Paragraphs>60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Slunovrat</vt:lpstr>
      <vt:lpstr>Prezentace aplikace PowerPoint</vt:lpstr>
      <vt:lpstr>Sulfidy</vt:lpstr>
      <vt:lpstr>Anotace</vt:lpstr>
      <vt:lpstr>Sulfidy</vt:lpstr>
      <vt:lpstr>Významné sulfidy</vt:lpstr>
      <vt:lpstr>Prezentace aplikace PowerPoint</vt:lpstr>
      <vt:lpstr>Prezentace aplikace PowerPoint</vt:lpstr>
      <vt:lpstr>Úkoly k procvičování</vt:lpstr>
      <vt:lpstr>Zdroje a citace</vt:lpstr>
      <vt:lpstr>Zdroje a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Sulfidy</dc:title>
  <dc:creator>Káťa</dc:creator>
  <cp:lastModifiedBy>Kata</cp:lastModifiedBy>
  <cp:revision>41</cp:revision>
  <dcterms:created xsi:type="dcterms:W3CDTF">2013-01-21T22:05:49Z</dcterms:created>
  <dcterms:modified xsi:type="dcterms:W3CDTF">2013-10-18T17:07:28Z</dcterms:modified>
</cp:coreProperties>
</file>