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F7B1A-0202-4401-B168-5F4DF56C444E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2816A-5BE9-4C76-892F-2AB23FA4B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F7B1A-0202-4401-B168-5F4DF56C444E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2816A-5BE9-4C76-892F-2AB23FA4B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F7B1A-0202-4401-B168-5F4DF56C444E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2816A-5BE9-4C76-892F-2AB23FA4B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F7B1A-0202-4401-B168-5F4DF56C444E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2816A-5BE9-4C76-892F-2AB23FA4B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F7B1A-0202-4401-B168-5F4DF56C444E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2816A-5BE9-4C76-892F-2AB23FA4B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F7B1A-0202-4401-B168-5F4DF56C444E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2816A-5BE9-4C76-892F-2AB23FA4B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F7B1A-0202-4401-B168-5F4DF56C444E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2816A-5BE9-4C76-892F-2AB23FA4B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F7B1A-0202-4401-B168-5F4DF56C444E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2816A-5BE9-4C76-892F-2AB23FA4B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F7B1A-0202-4401-B168-5F4DF56C444E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2816A-5BE9-4C76-892F-2AB23FA4B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F7B1A-0202-4401-B168-5F4DF56C444E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2816A-5BE9-4C76-892F-2AB23FA4B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F7B1A-0202-4401-B168-5F4DF56C444E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2816A-5BE9-4C76-892F-2AB23FA4B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5F7B1A-0202-4401-B168-5F4DF56C444E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E2816A-5BE9-4C76-892F-2AB23FA4B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de.wikipedia.org/w/index.php?title=Datei:Koolbladroller_Clepis_spectrana_op_boerenkool_(Curly_kale).jpg&amp;filetimestamp=20050930144624" TargetMode="External"/><Relationship Id="rId2" Type="http://schemas.openxmlformats.org/officeDocument/2006/relationships/hyperlink" Target="http://cs.wikipedia.org/wiki/Soubor:Bactra.lancealana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Ips.typographu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Autor: Olga Kociánová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Datum ( období): listopad 2011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Ročník: 4. ročník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Oblast: Člověk a jeho svět. 1. stupeň. Člověk a jeho svět. Rozmanitost přírody. 1. období.</a:t>
            </a:r>
          </a:p>
          <a:p>
            <a:pPr>
              <a:buNone/>
            </a:pPr>
            <a:r>
              <a:rPr lang="cs-CZ" sz="2000" dirty="0" smtClean="0"/>
              <a:t> </a:t>
            </a:r>
          </a:p>
          <a:p>
            <a:pPr>
              <a:buNone/>
            </a:pPr>
            <a:r>
              <a:rPr lang="cs-CZ" sz="2000" dirty="0" smtClean="0"/>
              <a:t>Anotace: Materiál slouží k aktivnímu poznávání lesních škůdců.</a:t>
            </a:r>
            <a:endParaRPr lang="cs-CZ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Lesní škůdci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6" name="Obrázek 5" descr="Logo do prezenta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4500570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642910" y="571480"/>
            <a:ext cx="76438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VY_32_INOVACE_13_LESNÍ ŠKŮDCI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1000100" y="4643445"/>
          <a:ext cx="6797359" cy="975360"/>
        </p:xfrm>
        <a:graphic>
          <a:graphicData uri="http://schemas.openxmlformats.org/drawingml/2006/table">
            <a:tbl>
              <a:tblPr/>
              <a:tblGrid>
                <a:gridCol w="755262"/>
                <a:gridCol w="755262"/>
                <a:gridCol w="755262"/>
                <a:gridCol w="755262"/>
                <a:gridCol w="755263"/>
                <a:gridCol w="755262"/>
                <a:gridCol w="755262"/>
                <a:gridCol w="755262"/>
                <a:gridCol w="755262"/>
              </a:tblGrid>
              <a:tr h="500067">
                <a:tc>
                  <a:txBody>
                    <a:bodyPr/>
                    <a:lstStyle/>
                    <a:p>
                      <a:r>
                        <a:rPr lang="cs-CZ" sz="4000" b="1" dirty="0" smtClean="0"/>
                        <a:t> L</a:t>
                      </a:r>
                      <a:endParaRPr lang="cs-CZ" sz="4000" b="1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/>
                        <a:t> Ž</a:t>
                      </a:r>
                    </a:p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50" name="Picture 2" descr="Soubor:Ips.typographu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785794"/>
            <a:ext cx="5738810" cy="321471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1214203" y="4557010"/>
          <a:ext cx="6505734" cy="824459"/>
        </p:xfrm>
        <a:graphic>
          <a:graphicData uri="http://schemas.openxmlformats.org/drawingml/2006/table">
            <a:tbl>
              <a:tblPr/>
              <a:tblGrid>
                <a:gridCol w="1084289"/>
                <a:gridCol w="1084289"/>
                <a:gridCol w="1084289"/>
                <a:gridCol w="1084289"/>
                <a:gridCol w="1084289"/>
                <a:gridCol w="1084289"/>
              </a:tblGrid>
              <a:tr h="824459">
                <a:tc>
                  <a:txBody>
                    <a:bodyPr/>
                    <a:lstStyle/>
                    <a:p>
                      <a:r>
                        <a:rPr lang="cs-CZ" sz="4000" b="1" baseline="0" dirty="0" smtClean="0"/>
                        <a:t> </a:t>
                      </a:r>
                      <a:r>
                        <a:rPr lang="cs-CZ" sz="4000" b="1" dirty="0" smtClean="0"/>
                        <a:t>O</a:t>
                      </a:r>
                      <a:endParaRPr lang="cs-CZ" sz="4000" b="1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baseline="0" dirty="0" smtClean="0"/>
                        <a:t> </a:t>
                      </a:r>
                      <a:r>
                        <a:rPr lang="cs-CZ" sz="4000" b="1" dirty="0" smtClean="0"/>
                        <a:t>Č</a:t>
                      </a:r>
                      <a:endParaRPr lang="cs-CZ" sz="4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7410" name="Picture 2" descr="http://upload.wikimedia.org/wikipedia/commons/thumb/d/df/Koolbladroller_Clepis_spectrana_op_boerenkool_%28Curly_kale%29.jpg/220px-Koolbladroller_Clepis_spectrana_op_boerenkool_%28Curly_kale%2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6314" y="928670"/>
            <a:ext cx="2952756" cy="3000396"/>
          </a:xfrm>
          <a:prstGeom prst="rect">
            <a:avLst/>
          </a:prstGeom>
          <a:noFill/>
        </p:spPr>
      </p:pic>
      <p:pic>
        <p:nvPicPr>
          <p:cNvPr id="17412" name="Picture 4" descr="Obaleč sítinový (Bactra lancealana)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5852" y="928670"/>
            <a:ext cx="3243268" cy="304323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Lesní škůdci:</a:t>
            </a:r>
          </a:p>
          <a:p>
            <a:pPr>
              <a:buNone/>
            </a:pPr>
            <a:r>
              <a:rPr lang="cs-CZ" u="sng" dirty="0" smtClean="0">
                <a:solidFill>
                  <a:srgbClr val="00B050"/>
                </a:solidFill>
              </a:rPr>
              <a:t>Lýkožrout smrkový </a:t>
            </a:r>
            <a:r>
              <a:rPr lang="cs-CZ" dirty="0" smtClean="0"/>
              <a:t>– často nazývaný „ kůrovec“, se živí lýkem stromů, dokáže zahubit i celý strom</a:t>
            </a:r>
          </a:p>
          <a:p>
            <a:pPr>
              <a:buNone/>
            </a:pPr>
            <a:r>
              <a:rPr lang="cs-CZ" u="sng" dirty="0" smtClean="0">
                <a:solidFill>
                  <a:srgbClr val="00B050"/>
                </a:solidFill>
              </a:rPr>
              <a:t>Obaleči </a:t>
            </a:r>
            <a:r>
              <a:rPr lang="cs-CZ" dirty="0" smtClean="0"/>
              <a:t>– motýli, jejichž housenky okusují listy a strom potom uhyne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cs.wikipedia.org/wiki/Soubor:Bactra.lancealana.jpg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http://de.</a:t>
            </a:r>
            <a:r>
              <a:rPr lang="cs-CZ" dirty="0" err="1" smtClean="0">
                <a:hlinkClick r:id="rId3"/>
              </a:rPr>
              <a:t>wikipedia.org</a:t>
            </a:r>
            <a:r>
              <a:rPr lang="cs-CZ" dirty="0" smtClean="0">
                <a:hlinkClick r:id="rId3"/>
              </a:rPr>
              <a:t>/w/index.</a:t>
            </a:r>
            <a:r>
              <a:rPr lang="cs-CZ" dirty="0" err="1" smtClean="0">
                <a:hlinkClick r:id="rId3"/>
              </a:rPr>
              <a:t>php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title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Datei</a:t>
            </a:r>
            <a:r>
              <a:rPr lang="cs-CZ" dirty="0" smtClean="0">
                <a:hlinkClick r:id="rId3"/>
              </a:rPr>
              <a:t>:</a:t>
            </a:r>
            <a:r>
              <a:rPr lang="cs-CZ" dirty="0" err="1" smtClean="0">
                <a:hlinkClick r:id="rId3"/>
              </a:rPr>
              <a:t>Koolbladroller</a:t>
            </a:r>
            <a:r>
              <a:rPr lang="cs-CZ" dirty="0" smtClean="0">
                <a:hlinkClick r:id="rId3"/>
              </a:rPr>
              <a:t>_</a:t>
            </a:r>
            <a:r>
              <a:rPr lang="cs-CZ" dirty="0" err="1" smtClean="0">
                <a:hlinkClick r:id="rId3"/>
              </a:rPr>
              <a:t>Clepis</a:t>
            </a:r>
            <a:r>
              <a:rPr lang="cs-CZ" dirty="0" smtClean="0">
                <a:hlinkClick r:id="rId3"/>
              </a:rPr>
              <a:t>_</a:t>
            </a:r>
            <a:r>
              <a:rPr lang="cs-CZ" dirty="0" err="1" smtClean="0">
                <a:hlinkClick r:id="rId3"/>
              </a:rPr>
              <a:t>spectrana</a:t>
            </a:r>
            <a:r>
              <a:rPr lang="cs-CZ" dirty="0" smtClean="0">
                <a:hlinkClick r:id="rId3"/>
              </a:rPr>
              <a:t>_</a:t>
            </a:r>
            <a:r>
              <a:rPr lang="cs-CZ" dirty="0" err="1" smtClean="0">
                <a:hlinkClick r:id="rId3"/>
              </a:rPr>
              <a:t>op</a:t>
            </a:r>
            <a:r>
              <a:rPr lang="cs-CZ" dirty="0" smtClean="0">
                <a:hlinkClick r:id="rId3"/>
              </a:rPr>
              <a:t>_</a:t>
            </a:r>
            <a:r>
              <a:rPr lang="cs-CZ" dirty="0" err="1" smtClean="0">
                <a:hlinkClick r:id="rId3"/>
              </a:rPr>
              <a:t>boerenkool</a:t>
            </a:r>
            <a:r>
              <a:rPr lang="cs-CZ" dirty="0" smtClean="0">
                <a:hlinkClick r:id="rId3"/>
              </a:rPr>
              <a:t>_(</a:t>
            </a:r>
            <a:r>
              <a:rPr lang="cs-CZ" dirty="0" err="1" smtClean="0">
                <a:hlinkClick r:id="rId3"/>
              </a:rPr>
              <a:t>Curly</a:t>
            </a:r>
            <a:r>
              <a:rPr lang="cs-CZ" dirty="0" smtClean="0">
                <a:hlinkClick r:id="rId3"/>
              </a:rPr>
              <a:t>_kale).</a:t>
            </a:r>
            <a:r>
              <a:rPr lang="cs-CZ" dirty="0" err="1" smtClean="0">
                <a:hlinkClick r:id="rId3"/>
              </a:rPr>
              <a:t>jpg</a:t>
            </a:r>
            <a:r>
              <a:rPr lang="cs-CZ" dirty="0" smtClean="0">
                <a:hlinkClick r:id="rId3"/>
              </a:rPr>
              <a:t>&amp;</a:t>
            </a:r>
            <a:r>
              <a:rPr lang="cs-CZ" dirty="0" err="1" smtClean="0">
                <a:hlinkClick r:id="rId3"/>
              </a:rPr>
              <a:t>filetimestamp</a:t>
            </a:r>
            <a:r>
              <a:rPr lang="cs-CZ" dirty="0" smtClean="0">
                <a:hlinkClick r:id="rId3"/>
              </a:rPr>
              <a:t>=20050930144624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http://cs.wikipedia.org/wiki/Soubor:Ips.typographus.jpg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109</Words>
  <Application>Microsoft Office PowerPoint</Application>
  <PresentationFormat>Předvádění na obrazovce (4:3)</PresentationFormat>
  <Paragraphs>23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Lesní škůdci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Viktor</dc:creator>
  <cp:lastModifiedBy>Viktor</cp:lastModifiedBy>
  <cp:revision>5</cp:revision>
  <dcterms:created xsi:type="dcterms:W3CDTF">2012-01-03T17:46:04Z</dcterms:created>
  <dcterms:modified xsi:type="dcterms:W3CDTF">2012-01-03T23:41:32Z</dcterms:modified>
</cp:coreProperties>
</file>