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77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300" r:id="rId12"/>
    <p:sldId id="299" r:id="rId13"/>
    <p:sldId id="289" r:id="rId14"/>
    <p:sldId id="290" r:id="rId15"/>
    <p:sldId id="301" r:id="rId16"/>
    <p:sldId id="302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57" autoAdjust="0"/>
    <p:restoredTop sz="94660"/>
  </p:normalViewPr>
  <p:slideViewPr>
    <p:cSldViewPr>
      <p:cViewPr varScale="1">
        <p:scale>
          <a:sx n="73" d="100"/>
          <a:sy n="73" d="100"/>
        </p:scale>
        <p:origin x="-11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Historický vývoj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VY_32_INOVACE_Pravěké umění - paleolit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Historický vývoj umění v Evropě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VY_32_INOVACE_Pravěké umění - paleolit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aleolit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%C4%9Bstn%C3%AD_kl%C3%AD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%C4%9Bstonick%C3%A1_venu%C5%A1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dovky.cz/foto.aspx?foto1=BTT4912e6_vv_zena.jpg" TargetMode="External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2/2b/Altamira,_biso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1774810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k výuce výtvarné a estetické výchovy na 2. stupni základní školy. Jedná se o jednoduchý výklad s možnostmi rozšíření učiva přes hypertextový odkaz. Výklad je doplněn obrázky. Téma je průřezové, žáci se s ním setkávají v hodinách dějepisu, popřípadě v hodinách předmětu Člověk ve společnosti. V nich je možné materiál použít také. Závěrečný kvíz prověří získané znalosti žáků. Po odpovědi žáka se objeví  správná odpověď.</a:t>
            </a:r>
          </a:p>
          <a:p>
            <a:r>
              <a:rPr lang="cs-CZ" dirty="0" smtClean="0"/>
              <a:t>Materiál je určen pro interaktivní výuku.</a:t>
            </a:r>
          </a:p>
          <a:p>
            <a:r>
              <a:rPr lang="cs-CZ" dirty="0" smtClean="0"/>
              <a:t>Časová dotace 25 </a:t>
            </a:r>
            <a:r>
              <a:rPr lang="cs-CZ" smtClean="0"/>
              <a:t>minut.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r>
              <a:rPr lang="cs-CZ" sz="2800" dirty="0" smtClean="0"/>
              <a:t>Pravěké umění bylo objeveno teprve v polovině 19. století </a:t>
            </a:r>
          </a:p>
          <a:p>
            <a:pPr lvl="2"/>
            <a:r>
              <a:rPr lang="cs-CZ" sz="2800" dirty="0" smtClean="0"/>
              <a:t>Počátky umění spadají do období </a:t>
            </a:r>
            <a:r>
              <a:rPr lang="cs-CZ" sz="2800" dirty="0" smtClean="0">
                <a:hlinkClick r:id="rId2"/>
              </a:rPr>
              <a:t>paleolitu</a:t>
            </a:r>
            <a:endParaRPr lang="cs-CZ" sz="2800" dirty="0" smtClean="0"/>
          </a:p>
          <a:p>
            <a:pPr lvl="2"/>
            <a:r>
              <a:rPr lang="cs-CZ" sz="2800" dirty="0" smtClean="0"/>
              <a:t>3 mil. let – 10 tis. př.n.l.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Počátky umění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67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Homo </a:t>
            </a:r>
            <a:r>
              <a:rPr lang="cs-CZ" sz="2800" dirty="0" err="1" smtClean="0"/>
              <a:t>erectus</a:t>
            </a:r>
            <a:r>
              <a:rPr lang="cs-CZ" sz="2800" dirty="0" smtClean="0"/>
              <a:t> (člověk vzpřímený)</a:t>
            </a:r>
          </a:p>
          <a:p>
            <a:r>
              <a:rPr lang="cs-CZ" sz="2800" dirty="0" smtClean="0"/>
              <a:t>2 mil. let – 200 tis. let př. n. l.</a:t>
            </a:r>
          </a:p>
          <a:p>
            <a:r>
              <a:rPr lang="cs-CZ" sz="2800" dirty="0" smtClean="0"/>
              <a:t>Vyráběl kamenné nástroje –</a:t>
            </a:r>
            <a:r>
              <a:rPr lang="cs-CZ" sz="2800" dirty="0" smtClean="0">
                <a:hlinkClick r:id="rId2"/>
              </a:rPr>
              <a:t>pěstní klíny</a:t>
            </a:r>
            <a:endParaRPr lang="cs-CZ" sz="2800" dirty="0" smtClean="0"/>
          </a:p>
          <a:p>
            <a:r>
              <a:rPr lang="cs-CZ" sz="2800" dirty="0" smtClean="0"/>
              <a:t>Mandlovitý tvar, </a:t>
            </a:r>
            <a:r>
              <a:rPr lang="cs-CZ" sz="2800" dirty="0" err="1" smtClean="0"/>
              <a:t>aerodynamičnost</a:t>
            </a:r>
            <a:r>
              <a:rPr lang="cs-CZ" sz="2800" dirty="0" smtClean="0"/>
              <a:t> –estetická funkce vyplývá z funkce užitkové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doby paleolitu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78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4601" y="1916832"/>
            <a:ext cx="5554799" cy="37939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Pěstní klíny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092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Homo sapiens (člověk rozumný)</a:t>
            </a:r>
          </a:p>
          <a:p>
            <a:r>
              <a:rPr lang="cs-CZ" sz="2800" dirty="0" smtClean="0"/>
              <a:t>400 tis -  40 tis. let př. n. l. </a:t>
            </a:r>
          </a:p>
          <a:p>
            <a:r>
              <a:rPr lang="cs-CZ" sz="2800" dirty="0" smtClean="0"/>
              <a:t>Zpracovával kámen, dřevo, kůži</a:t>
            </a:r>
          </a:p>
          <a:p>
            <a:r>
              <a:rPr lang="cs-CZ" sz="2800" dirty="0" smtClean="0"/>
              <a:t>Homo sapiens </a:t>
            </a:r>
            <a:r>
              <a:rPr lang="cs-CZ" sz="2800" dirty="0" err="1" smtClean="0"/>
              <a:t>sapiens</a:t>
            </a:r>
            <a:r>
              <a:rPr lang="cs-CZ" sz="2800" dirty="0" smtClean="0"/>
              <a:t> (člověk dnešního typu)</a:t>
            </a:r>
          </a:p>
          <a:p>
            <a:r>
              <a:rPr lang="cs-CZ" sz="2800" dirty="0" smtClean="0"/>
              <a:t>Vyráběl nástroje z kamene, dřeva, šperky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doby paleolitu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115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První doklady uměleckého tvoření z doby před 35 tisíci lety: plastiky, rytiny, jeskynní malby</a:t>
            </a:r>
          </a:p>
          <a:p>
            <a:r>
              <a:rPr lang="cs-CZ" sz="2800" dirty="0" smtClean="0"/>
              <a:t>Největším nalezištěm jeskynních maleb je Francie a severní Španělsko</a:t>
            </a:r>
          </a:p>
          <a:p>
            <a:r>
              <a:rPr lang="cs-CZ" sz="2800" dirty="0" smtClean="0"/>
              <a:t>Na Moravě se zachovaly plastiky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doby paleolitu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223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522" y="1471996"/>
            <a:ext cx="8604956" cy="5232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Naleziště paleolitického umění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76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5409" y="1484784"/>
            <a:ext cx="5493183" cy="3738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Jeskynní malby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771800" y="5445224"/>
            <a:ext cx="39604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Koně (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</a:rPr>
              <a:t>Lascaux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, Francie)</a:t>
            </a:r>
          </a:p>
        </p:txBody>
      </p:sp>
    </p:spTree>
    <p:extLst>
      <p:ext uri="{BB962C8B-B14F-4D97-AF65-F5344CB8AC3E}">
        <p14:creationId xmlns:p14="http://schemas.microsoft.com/office/powerpoint/2010/main" val="25408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64" y="1522254"/>
            <a:ext cx="7848872" cy="41718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Jeskynní malby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31841" y="5949280"/>
            <a:ext cx="33123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Altamira (Španělsko)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259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Jeskynní malby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192" y="1460929"/>
            <a:ext cx="6705617" cy="40727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1259632" y="5733256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Zubr z jeskyně Altamira ve Španělsku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929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089" y="1432347"/>
            <a:ext cx="5373823" cy="34954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Jeskynní malby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5157192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30 – 32 tisíc let stará kresba nosorožce z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Chauvetovy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jeskyně v jižní Francii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8922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Námětem umění období paleolitu byla zvířata a ženy</a:t>
            </a:r>
          </a:p>
          <a:p>
            <a:r>
              <a:rPr lang="cs-CZ" sz="2800" dirty="0" smtClean="0"/>
              <a:t>Jednou z nejznámějších plastik je </a:t>
            </a:r>
            <a:r>
              <a:rPr lang="cs-CZ" sz="2800" dirty="0" smtClean="0">
                <a:hlinkClick r:id="rId2"/>
              </a:rPr>
              <a:t>Věstonická </a:t>
            </a:r>
            <a:r>
              <a:rPr lang="cs-CZ" sz="2800" dirty="0" err="1" smtClean="0">
                <a:hlinkClick r:id="rId2"/>
              </a:rPr>
              <a:t>venuše</a:t>
            </a:r>
            <a:endParaRPr lang="cs-CZ" sz="2800" dirty="0" smtClean="0"/>
          </a:p>
          <a:p>
            <a:r>
              <a:rPr lang="cs-CZ" sz="2800" dirty="0" smtClean="0"/>
              <a:t>Nalezena v Dolních Věstonicích na Moravě</a:t>
            </a:r>
          </a:p>
          <a:p>
            <a:r>
              <a:rPr lang="cs-CZ" sz="2800" dirty="0" smtClean="0"/>
              <a:t>Vznikla v období 29 tis. – 25 tis. let př. n. l.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paleolitu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947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313555"/>
            <a:ext cx="2520280" cy="4545740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Nálezy na našem území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932040" y="1412776"/>
            <a:ext cx="273630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Věstonická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venuše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byla nalezena v roce 1925 v Dolních Věstonicích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flipH="1">
            <a:off x="5076056" y="4005064"/>
            <a:ext cx="29523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Miniaturní portrét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ženy z Dolních Věstonic, starý 26 tisíc let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023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bylo objeveno pravěké umění?</a:t>
            </a:r>
          </a:p>
          <a:p>
            <a:r>
              <a:rPr lang="cs-CZ" dirty="0" smtClean="0"/>
              <a:t>V jakém období vzniká umění?</a:t>
            </a:r>
          </a:p>
          <a:p>
            <a:r>
              <a:rPr lang="cs-CZ" dirty="0" smtClean="0"/>
              <a:t>Jak se jmenují první kamenné nástroje zhotovené vesměs z pazourku?</a:t>
            </a:r>
          </a:p>
          <a:p>
            <a:r>
              <a:rPr lang="cs-CZ" dirty="0" smtClean="0"/>
              <a:t>V kterých zemích jsou největší naleziště jeskynních maleb?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268333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 19. století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3144995"/>
            <a:ext cx="1996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 paleolitu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5" y="3974030"/>
            <a:ext cx="1972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Pěstní klíny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4869160"/>
            <a:ext cx="37851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Francie a Španělsko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527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nálezy byly objeveny na Moravě?</a:t>
            </a:r>
          </a:p>
          <a:p>
            <a:r>
              <a:rPr lang="cs-CZ" dirty="0" smtClean="0"/>
              <a:t>Která je nejslavnější soška nalezená na Moravě?</a:t>
            </a:r>
          </a:p>
          <a:p>
            <a:endParaRPr lang="cs-CZ" dirty="0"/>
          </a:p>
          <a:p>
            <a:r>
              <a:rPr lang="cs-CZ" dirty="0" smtClean="0"/>
              <a:t>Jaká témata zobrazovali pravěcí umělci?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2703437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Plastiky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3528917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Věstonická </a:t>
            </a:r>
            <a:r>
              <a:rPr lang="cs-CZ" sz="2400" dirty="0" err="1" smtClean="0">
                <a:solidFill>
                  <a:srgbClr val="FF0000"/>
                </a:solidFill>
              </a:rPr>
              <a:t>venuše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4499992" y="4437111"/>
            <a:ext cx="39917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Zvířata a ženu - matku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22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70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pPr marL="0" indent="0">
              <a:buNone/>
            </a:pPr>
            <a:r>
              <a:rPr lang="cs-CZ" sz="1600" dirty="0"/>
              <a:t>DESCOUENS, </a:t>
            </a:r>
            <a:r>
              <a:rPr lang="cs-CZ" sz="1600" dirty="0" err="1"/>
              <a:t>Didier</a:t>
            </a:r>
            <a:r>
              <a:rPr lang="cs-CZ" sz="1600" dirty="0"/>
              <a:t>. </a:t>
            </a:r>
            <a:r>
              <a:rPr lang="cs-CZ" sz="1600" i="1" dirty="0"/>
              <a:t>wikimedia.org</a:t>
            </a:r>
            <a:r>
              <a:rPr lang="cs-CZ" sz="1600" dirty="0"/>
              <a:t> [online]. [cit. 13.10.2013]. Dostupný na WWW: http://cs.wikipedia.org/wiki/Soubor:Biface_Silex_Venerque_MHNT_PRE_.2009.0.194.1_Fond.jpg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MOURRE, Vincent; BENITO, José-Manuel. </a:t>
            </a:r>
            <a:r>
              <a:rPr lang="cs-CZ" sz="1600" i="1" dirty="0"/>
              <a:t>wikimedia.org</a:t>
            </a:r>
            <a:r>
              <a:rPr lang="cs-CZ" sz="1600" dirty="0"/>
              <a:t> [online]. [cit. 13.10.2013]. Dostupný na WWW: http://commons.wikimedia.org/wiki/File:Map_of_Palaeolithic_Art.png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80, Peter. </a:t>
            </a:r>
            <a:r>
              <a:rPr lang="cs-CZ" sz="1600" i="1" dirty="0"/>
              <a:t>wikimedia.org</a:t>
            </a:r>
            <a:r>
              <a:rPr lang="cs-CZ" sz="1600" dirty="0"/>
              <a:t> [online]. [cit. 13.10.2013]. Dostupný na WWW: http://upload.wikimedia.org/wikipedia/commons/d/db/Lascaux_03.jpg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KABEL, Matthias. </a:t>
            </a:r>
            <a:r>
              <a:rPr lang="cs-CZ" sz="1600" i="1" dirty="0"/>
              <a:t>wikimedia.org</a:t>
            </a:r>
            <a:r>
              <a:rPr lang="cs-CZ" sz="1600" dirty="0"/>
              <a:t> [online]. [cit. 13.10.2013]. Dostupný na WWW: http://upload.wikimedia.org/wikipedia/commons/b/b2/Reproduction_cave_of_Altamira_01.jpg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E, Ch. </a:t>
            </a:r>
            <a:r>
              <a:rPr lang="cs-CZ" sz="1600" i="1" dirty="0"/>
              <a:t>wikimedia.org</a:t>
            </a:r>
            <a:r>
              <a:rPr lang="cs-CZ" sz="1600" dirty="0"/>
              <a:t> [online]. [cit. 13.10.2013]. Dostupný na WWW: http://upload.wikimedia.org/wikipedia/commons/b/b8/Vestonicka_venuse_edit.jpg </a:t>
            </a:r>
            <a:endParaRPr lang="cs-CZ" sz="1600" dirty="0" smtClean="0"/>
          </a:p>
          <a:p>
            <a:pPr marL="0" indent="0">
              <a:buNone/>
            </a:pPr>
            <a:r>
              <a:rPr lang="pt-BR" sz="1600" dirty="0"/>
              <a:t>AUTOR, Neznámý. </a:t>
            </a:r>
            <a:r>
              <a:rPr lang="pt-BR" sz="1600" i="1" dirty="0"/>
              <a:t>wikimedia.org</a:t>
            </a:r>
            <a:r>
              <a:rPr lang="pt-BR" sz="1600" dirty="0"/>
              <a:t> [online]. [cit. 13.10.2013]. Dostupný na WWW: </a:t>
            </a:r>
            <a:r>
              <a:rPr lang="pt-BR" sz="1600" dirty="0">
                <a:hlinkClick r:id="rId2"/>
              </a:rPr>
              <a:t>http://</a:t>
            </a:r>
            <a:r>
              <a:rPr lang="pt-BR" sz="1600" dirty="0" smtClean="0">
                <a:hlinkClick r:id="rId2"/>
              </a:rPr>
              <a:t>upload.wikimedia.org/wikipedia/commons/2/2b/Altamira%2C_bison.jpg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FR.WIKIPEDIA, </a:t>
            </a:r>
            <a:r>
              <a:rPr lang="cs-CZ" sz="1600" dirty="0" err="1"/>
              <a:t>Inocybe</a:t>
            </a:r>
            <a:r>
              <a:rPr lang="cs-CZ" sz="1600" dirty="0"/>
              <a:t>. </a:t>
            </a:r>
            <a:r>
              <a:rPr lang="cs-CZ" sz="1600" i="1" dirty="0"/>
              <a:t>wikimedia.org</a:t>
            </a:r>
            <a:r>
              <a:rPr lang="cs-CZ" sz="1600" dirty="0"/>
              <a:t> [online]. [cit. 13.10.2013]. Dostupný na WWW: http://upload.wikimedia.org/wikipedia/commons/6/6f/Rhinoc%C3%A9ros_grotte_Chauvet.jpg</a:t>
            </a:r>
            <a:endParaRPr lang="cs-CZ" sz="1600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1042</TotalTime>
  <Words>639</Words>
  <Application>Microsoft Office PowerPoint</Application>
  <PresentationFormat>Předvádění na obrazovce (4:3)</PresentationFormat>
  <Paragraphs>94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Počátky umění</vt:lpstr>
      <vt:lpstr>Umění doby paleolitu</vt:lpstr>
      <vt:lpstr>Pěstní klíny</vt:lpstr>
      <vt:lpstr>Umění doby paleolitu</vt:lpstr>
      <vt:lpstr>Umění doby paleolitu</vt:lpstr>
      <vt:lpstr>Naleziště paleolitického umění</vt:lpstr>
      <vt:lpstr>Jeskynní malby</vt:lpstr>
      <vt:lpstr>Jeskynní malby</vt:lpstr>
      <vt:lpstr>Jeskynní malby</vt:lpstr>
      <vt:lpstr>Jeskynní malby</vt:lpstr>
      <vt:lpstr>Umění paleolitu</vt:lpstr>
      <vt:lpstr>Nálezy na našem území</vt:lpstr>
      <vt:lpstr>Závěrečný kvíz</vt:lpstr>
      <vt:lpstr>Závěrečný kvíz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125</cp:revision>
  <dcterms:created xsi:type="dcterms:W3CDTF">2013-05-10T12:01:16Z</dcterms:created>
  <dcterms:modified xsi:type="dcterms:W3CDTF">2013-10-19T20:53:13Z</dcterms:modified>
</cp:coreProperties>
</file>