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0"/>
  </p:notesMasterIdLst>
  <p:sldIdLst>
    <p:sldId id="256" r:id="rId2"/>
    <p:sldId id="262" r:id="rId3"/>
    <p:sldId id="291" r:id="rId4"/>
    <p:sldId id="292" r:id="rId5"/>
    <p:sldId id="296" r:id="rId6"/>
    <p:sldId id="298" r:id="rId7"/>
    <p:sldId id="295" r:id="rId8"/>
    <p:sldId id="294" r:id="rId9"/>
    <p:sldId id="293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57" autoAdjust="0"/>
    <p:restoredTop sz="94660"/>
  </p:normalViewPr>
  <p:slideViewPr>
    <p:cSldViewPr>
      <p:cViewPr varScale="1">
        <p:scale>
          <a:sx n="73" d="100"/>
          <a:sy n="73" d="100"/>
        </p:scale>
        <p:origin x="-11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Historický vývoj umění v Evropě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VY_32_INOVACE_Pravěké umění – neolit, doba bronzová, železná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Historický vývoj umění v Evropě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VY_32_INOVACE_Pravěké umění – neolit, doba bronzová, železná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799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19.10.2013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19.10.2013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19.10.2013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eolit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Doba_bronzov%C3%A1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%C3%A1rodn%C3%AD_muzeum" TargetMode="External"/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eltov%C3%A9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yciskala.cz/MaRS/index.php?show=clanek&amp;id=494" TargetMode="External"/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8477284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5" y="2276872"/>
            <a:ext cx="7452816" cy="3849291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Materiál je určen k výuce výtvarné a estetické výchovy na 2. stupni základní školy. Jedná se o jednoduchý výklad s možnostmi rozšíření učiva přes hypertextový odkaz. Výklad je doplněn obrázky. Téma je průřezové, žáci se s ním setkávají v hodinách dějepisu, popřípadě v hodinách předmětu Člověk ve společnosti. V nich je možné materiál použít také. Závěrečný kvíz prověří získané znalosti žáků. Po odpovědi žáka se objeví  správná odpověď.</a:t>
            </a:r>
          </a:p>
          <a:p>
            <a:r>
              <a:rPr lang="cs-CZ" dirty="0" smtClean="0"/>
              <a:t>Materiál je určen pro interaktivní výuku.</a:t>
            </a:r>
          </a:p>
          <a:p>
            <a:r>
              <a:rPr lang="cs-CZ" dirty="0" smtClean="0"/>
              <a:t>Časová dotace 25 minut.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132856"/>
            <a:ext cx="7380808" cy="3993307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Neolit</a:t>
            </a:r>
            <a:r>
              <a:rPr lang="cs-CZ" dirty="0" smtClean="0"/>
              <a:t> – mladší doba kamenná </a:t>
            </a:r>
          </a:p>
          <a:p>
            <a:r>
              <a:rPr lang="cs-CZ" dirty="0" smtClean="0"/>
              <a:t>Po ústupu ledovce v Evropě (asi 10 tis. let př. n. l.) se mění klimatické podmínky</a:t>
            </a:r>
            <a:endParaRPr lang="cs-CZ" dirty="0"/>
          </a:p>
          <a:p>
            <a:r>
              <a:rPr lang="cs-CZ" dirty="0" smtClean="0"/>
              <a:t>Lidé začínají žít na jednom místě, věnovat se zemědělství</a:t>
            </a:r>
          </a:p>
          <a:p>
            <a:r>
              <a:rPr lang="cs-CZ" dirty="0" smtClean="0"/>
              <a:t>Vyrábějí různě zdobenou keramiku</a:t>
            </a:r>
          </a:p>
          <a:p>
            <a:r>
              <a:rPr lang="cs-CZ" dirty="0" smtClean="0"/>
              <a:t>Ornament znamená přechod od zvěrného realistického umění k abstrakci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Umění neolitu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8322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Evropě byla rozšířena v 6. tis. př. n. l. tzv. lineární keramika, název podle výzdoby rovnými nebo zavinutými čarami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Neolitická keramika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232" y="1599944"/>
            <a:ext cx="7249537" cy="36581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 flipH="1">
            <a:off x="1123789" y="5276473"/>
            <a:ext cx="68964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Lineární keramika – Evropa, 6. tis. př. n. l., výzdoba rovnými nebo zavinutými čarami, u nás např. Mohelnice u Zábřehu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4770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5576" y="1628800"/>
            <a:ext cx="4951229" cy="50215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Neolitická keramika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084168" y="3356992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Zvoncovitý pohár, Španělsko 2. tisíciletí př. n. l.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776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Hroby a chrámy z velkých kamenů</a:t>
            </a:r>
          </a:p>
          <a:p>
            <a:r>
              <a:rPr lang="cs-CZ" sz="2800" dirty="0" smtClean="0"/>
              <a:t>Jednotlivé kameny: </a:t>
            </a:r>
            <a:r>
              <a:rPr lang="cs-CZ" sz="2800" dirty="0" smtClean="0">
                <a:solidFill>
                  <a:srgbClr val="FF0000"/>
                </a:solidFill>
              </a:rPr>
              <a:t>MENHIR</a:t>
            </a:r>
          </a:p>
          <a:p>
            <a:r>
              <a:rPr lang="cs-CZ" sz="2800" dirty="0" smtClean="0"/>
              <a:t>Kruhy z kamenů: </a:t>
            </a:r>
            <a:r>
              <a:rPr lang="cs-CZ" sz="2800" dirty="0" smtClean="0">
                <a:solidFill>
                  <a:srgbClr val="FF0000"/>
                </a:solidFill>
              </a:rPr>
              <a:t>KROMLECH</a:t>
            </a:r>
          </a:p>
          <a:p>
            <a:r>
              <a:rPr lang="cs-CZ" sz="2800" dirty="0" smtClean="0"/>
              <a:t>Řady kamenů: </a:t>
            </a:r>
            <a:r>
              <a:rPr lang="cs-CZ" sz="2800" dirty="0" smtClean="0">
                <a:solidFill>
                  <a:srgbClr val="FF0000"/>
                </a:solidFill>
              </a:rPr>
              <a:t>CARNAC</a:t>
            </a:r>
          </a:p>
          <a:p>
            <a:r>
              <a:rPr lang="cs-CZ" sz="2800" dirty="0" smtClean="0"/>
              <a:t>Ploché kameny na sloupech: </a:t>
            </a:r>
            <a:r>
              <a:rPr lang="cs-CZ" sz="2800" dirty="0" smtClean="0">
                <a:solidFill>
                  <a:srgbClr val="FF0000"/>
                </a:solidFill>
              </a:rPr>
              <a:t>DOLMEN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Neolitická architektura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77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2384" y="1288331"/>
            <a:ext cx="6579232" cy="4281339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Neolitická architektura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2915815" y="5733256"/>
            <a:ext cx="45677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Stonehenge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- Anglie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65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Neolitická architektura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360339"/>
            <a:ext cx="6601965" cy="4137323"/>
          </a:xfrm>
        </p:spPr>
      </p:pic>
      <p:sp>
        <p:nvSpPr>
          <p:cNvPr id="10" name="TextovéPole 9"/>
          <p:cNvSpPr txBox="1"/>
          <p:nvPr/>
        </p:nvSpPr>
        <p:spPr>
          <a:xfrm flipH="1">
            <a:off x="2524483" y="5805264"/>
            <a:ext cx="39197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Dolmen v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Soumont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-  Francie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108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2204864"/>
            <a:ext cx="7308800" cy="4065315"/>
          </a:xfrm>
        </p:spPr>
        <p:txBody>
          <a:bodyPr/>
          <a:lstStyle/>
          <a:p>
            <a:r>
              <a:rPr lang="cs-CZ" sz="3200" dirty="0" smtClean="0"/>
              <a:t>Doba </a:t>
            </a:r>
            <a:r>
              <a:rPr lang="cs-CZ" sz="3200" dirty="0" smtClean="0">
                <a:hlinkClick r:id="rId2"/>
              </a:rPr>
              <a:t>bronzová</a:t>
            </a:r>
            <a:r>
              <a:rPr lang="cs-CZ" sz="3200" dirty="0" smtClean="0"/>
              <a:t> asi od roku 2000 př. n. l.</a:t>
            </a:r>
          </a:p>
          <a:p>
            <a:r>
              <a:rPr lang="cs-CZ" sz="3200" dirty="0" smtClean="0"/>
              <a:t>Výroba z mědi, cínu a bronzu – nástroje, šperky</a:t>
            </a:r>
          </a:p>
          <a:p>
            <a:r>
              <a:rPr lang="cs-CZ" sz="3200" dirty="0" smtClean="0"/>
              <a:t>Skleněné korálky</a:t>
            </a:r>
          </a:p>
          <a:p>
            <a:r>
              <a:rPr lang="cs-CZ" sz="3200" dirty="0"/>
              <a:t>Platidlo </a:t>
            </a:r>
            <a:r>
              <a:rPr lang="cs-CZ" sz="3200" dirty="0" smtClean="0"/>
              <a:t>–hřivny (bronzové tyčinky)</a:t>
            </a:r>
          </a:p>
          <a:p>
            <a:endParaRPr lang="cs-CZ" sz="3200" dirty="0"/>
          </a:p>
          <a:p>
            <a:r>
              <a:rPr lang="cs-CZ" sz="3200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bronzová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4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662962"/>
            <a:ext cx="4752528" cy="35320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Užité umění doby bronzové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1331640" y="5299221"/>
            <a:ext cx="63679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Bronzový pohár z Jenišovic, dnes v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Národním muzeu v Praze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798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68351"/>
            <a:ext cx="7283477" cy="39212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Šperky z doby bronzové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5589240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Spona, dnes v Muzeu v Hradci Králové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4381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8811" y="4391024"/>
            <a:ext cx="114316" cy="19053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Šperky z doby bronzové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800" y="1342477"/>
            <a:ext cx="5406400" cy="41730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971600" y="5661248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Bronzový náramek z Jenišovic, dnes v Národním muzeu v Praze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8416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Ve střední Evropě od 8. století př. n. l.</a:t>
            </a:r>
          </a:p>
          <a:p>
            <a:r>
              <a:rPr lang="cs-CZ" sz="3200" dirty="0" smtClean="0"/>
              <a:t>Starší doba železná Halštat</a:t>
            </a:r>
          </a:p>
          <a:p>
            <a:r>
              <a:rPr lang="cs-CZ" sz="3200" dirty="0" smtClean="0"/>
              <a:t>Mladší doba železná Latén (kultura </a:t>
            </a:r>
            <a:r>
              <a:rPr lang="cs-CZ" sz="3200" dirty="0" smtClean="0">
                <a:hlinkClick r:id="rId2"/>
              </a:rPr>
              <a:t>Keltů </a:t>
            </a:r>
            <a:r>
              <a:rPr lang="cs-CZ" sz="3200" dirty="0" smtClean="0"/>
              <a:t>na našem území)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železná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3834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772816"/>
            <a:ext cx="3525074" cy="34512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Umění starší doby železné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4788024" y="2852936"/>
            <a:ext cx="35283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Bronzová socha býčka z 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Býčí skály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754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56792"/>
            <a:ext cx="4095041" cy="44973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Umění mladší doby železné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5076056" y="3573016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Kamenná hlava keltského hrdiny nebo boha ze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Mšeckých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Žehrovic u Slaného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8505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jakém výrobku se v neolitu uplatňuje ornament?</a:t>
            </a:r>
          </a:p>
          <a:p>
            <a:endParaRPr lang="cs-CZ" dirty="0"/>
          </a:p>
          <a:p>
            <a:r>
              <a:rPr lang="cs-CZ" dirty="0" smtClean="0"/>
              <a:t>Vysvětli pojem Lineární keramika!</a:t>
            </a:r>
          </a:p>
          <a:p>
            <a:endParaRPr lang="cs-CZ" dirty="0"/>
          </a:p>
          <a:p>
            <a:r>
              <a:rPr lang="cs-CZ" dirty="0" smtClean="0"/>
              <a:t>Co je dolmen?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314096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 keramice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0800000" flipH="1" flipV="1">
            <a:off x="1259632" y="39588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Zdobená liniemi, čarami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4866199"/>
            <a:ext cx="59121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Stavba z velkých kamenů, plochý kámen na sloupech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314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jakých materiálů vyráběli lidé doby bronzové?</a:t>
            </a:r>
          </a:p>
          <a:p>
            <a:endParaRPr lang="cs-CZ" dirty="0"/>
          </a:p>
          <a:p>
            <a:r>
              <a:rPr lang="cs-CZ" dirty="0" smtClean="0"/>
              <a:t>Uveď příklady užitého umění doby bronzové!</a:t>
            </a:r>
          </a:p>
          <a:p>
            <a:endParaRPr lang="cs-CZ" dirty="0"/>
          </a:p>
          <a:p>
            <a:r>
              <a:rPr lang="cs-CZ" dirty="0" smtClean="0"/>
              <a:t>Jaké obyvatelstvo žilo v mladší době kamenné na našem území?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2996952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 mědi, cínu, bronzu, skla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04743" y="4013218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Nástroje, šperky, skleněné korálky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04743" y="5229200"/>
            <a:ext cx="29072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Keltové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358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62500" lnSpcReduction="20000"/>
          </a:bodyPr>
          <a:lstStyle/>
          <a:p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pPr marL="0" indent="0">
              <a:buNone/>
            </a:pPr>
            <a:r>
              <a:rPr lang="cs-CZ" sz="1400" dirty="0" smtClean="0"/>
              <a:t> </a:t>
            </a:r>
            <a:r>
              <a:rPr lang="cs-CZ" sz="1900" dirty="0"/>
              <a:t>LILY, 15. </a:t>
            </a:r>
            <a:r>
              <a:rPr lang="cs-CZ" sz="1900" i="1" dirty="0"/>
              <a:t>Wikimedia.org</a:t>
            </a:r>
            <a:r>
              <a:rPr lang="cs-CZ" sz="1900" dirty="0"/>
              <a:t> [online]. [cit. 13.10.2013]. Dostupný na WWW: http://</a:t>
            </a:r>
            <a:r>
              <a:rPr lang="cs-CZ" sz="1900" dirty="0" smtClean="0"/>
              <a:t>upload.wikimedia.org/wikipedia/commons/a/aa/Linear_pottery_culture.jpg</a:t>
            </a:r>
          </a:p>
          <a:p>
            <a:pPr marL="0" indent="0">
              <a:buNone/>
            </a:pPr>
            <a:r>
              <a:rPr lang="cs-CZ" sz="1900" dirty="0"/>
              <a:t>BENITO ÁLVAREZ, José Manuel. </a:t>
            </a:r>
            <a:r>
              <a:rPr lang="cs-CZ" sz="1900" i="1" dirty="0"/>
              <a:t>Wikimedia.org</a:t>
            </a:r>
            <a:r>
              <a:rPr lang="cs-CZ" sz="1900" dirty="0"/>
              <a:t> [online]. [cit. 13.10.2013]. Dostupný na WWW: http://upload.wikimedia.org/wikipedia/commons/0/0b/Vaso_Campaniforme_Ciempozuelos.jpg </a:t>
            </a:r>
            <a:endParaRPr lang="cs-CZ" sz="1900" dirty="0" smtClean="0"/>
          </a:p>
          <a:p>
            <a:pPr marL="0" indent="0">
              <a:buNone/>
            </a:pPr>
            <a:r>
              <a:rPr lang="cs-CZ" sz="1800" dirty="0"/>
              <a:t>AUTOR, Neuveden. </a:t>
            </a:r>
            <a:r>
              <a:rPr lang="cs-CZ" sz="1800" i="1" dirty="0"/>
              <a:t>Wikimedia.org</a:t>
            </a:r>
            <a:r>
              <a:rPr lang="cs-CZ" sz="1800" dirty="0"/>
              <a:t> [online]. [cit. 13.10.2013]. Dostupný na WWW: http://upload.wikimedia.org/wikipedia/commons/1/1e/Stonehenge.jpg </a:t>
            </a:r>
            <a:endParaRPr lang="cs-CZ" sz="2000" dirty="0" smtClean="0"/>
          </a:p>
          <a:p>
            <a:pPr marL="0" indent="0">
              <a:buNone/>
            </a:pPr>
            <a:r>
              <a:rPr lang="cs-CZ" sz="1800" dirty="0"/>
              <a:t>MYRABELLA. </a:t>
            </a:r>
            <a:r>
              <a:rPr lang="cs-CZ" sz="1800" i="1" dirty="0"/>
              <a:t>wikimedia.org</a:t>
            </a:r>
            <a:r>
              <a:rPr lang="cs-CZ" sz="1800" dirty="0"/>
              <a:t> [online]. [cit. 13.10.2013]. Dostupný na WWW: http://upload.wikimedia.org/wikipedia/commons/7/76/Dolmen_Coste-Rouge_Soumont.jpg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1700" dirty="0"/>
              <a:t>KOZUCH. </a:t>
            </a:r>
            <a:r>
              <a:rPr lang="cs-CZ" sz="1700" i="1" dirty="0"/>
              <a:t>wikipedia.org</a:t>
            </a:r>
            <a:r>
              <a:rPr lang="cs-CZ" sz="1700" dirty="0"/>
              <a:t> [online]. [cit. 13.10.2013]. Dostupný na WWW: http://upload.wikimedia.org/wikipedia/commons/8/80/Prehistoric_Times_of_Bohemia%2C_Moravia_and_Slovakia_-_NM_Prague_18.JPG 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/>
              <a:t>KOZUCH. </a:t>
            </a:r>
            <a:r>
              <a:rPr lang="cs-CZ" sz="1700" i="1" dirty="0"/>
              <a:t>wikipedia.org</a:t>
            </a:r>
            <a:r>
              <a:rPr lang="cs-CZ" sz="1700" dirty="0"/>
              <a:t> [online]. [cit. 13.10.2013]. Dostupný na WWW: http://upload.wikimedia.org/wikipedia/commons/f/fd/Museum_Hradec_Kr%C3%A1lov%C3%A9_295.JPG 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/>
              <a:t>KOZUCH. </a:t>
            </a:r>
            <a:r>
              <a:rPr lang="cs-CZ" sz="1700" i="1" dirty="0"/>
              <a:t>Wikimedia.org</a:t>
            </a:r>
            <a:r>
              <a:rPr lang="cs-CZ" sz="1700" dirty="0"/>
              <a:t> [online]. [cit. 13.10.2013]. Dostupný na WWW: http://upload.wikimedia.org/wikipedia/commons/3/33/Prehistoric_Times_of_Bohemia%2C_Moravia_and_Slovakia_-_NM_Prague_17.JPG 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/>
              <a:t>LASY. </a:t>
            </a:r>
            <a:r>
              <a:rPr lang="cs-CZ" sz="1700" i="1" dirty="0"/>
              <a:t>Wikimedia.org</a:t>
            </a:r>
            <a:r>
              <a:rPr lang="cs-CZ" sz="1700" dirty="0"/>
              <a:t> [online]. [cit. 13.10.2013]. Dostupný na WWW: http://upload.wikimedia.org/wikipedia/commons/7/73/Bronze_statue_of_a_bull_%28Byci_skala%29.JPG </a:t>
            </a:r>
            <a:endParaRPr lang="cs-CZ" sz="1700" dirty="0" smtClean="0"/>
          </a:p>
          <a:p>
            <a:pPr marL="0" indent="0">
              <a:buNone/>
            </a:pPr>
            <a:r>
              <a:rPr lang="cs-CZ" sz="1200" dirty="0"/>
              <a:t>CESTU. </a:t>
            </a:r>
            <a:r>
              <a:rPr lang="cs-CZ" sz="1200" i="1" dirty="0"/>
              <a:t>Wikimedia.org</a:t>
            </a:r>
            <a:r>
              <a:rPr lang="cs-CZ" sz="1200" dirty="0"/>
              <a:t> [online]. [cit. 13.10.2013]. Dostupný na WWW: http://upload.wikimedia.org/wikipedia/commons/2/20/Stone_sculpture_of_celtic_hero.jpg </a:t>
            </a:r>
            <a:endParaRPr lang="cs-CZ" sz="1700" dirty="0" smtClean="0"/>
          </a:p>
          <a:p>
            <a:pPr lvl="0">
              <a:buClr>
                <a:srgbClr val="31B6FD"/>
              </a:buClr>
            </a:pPr>
            <a:endParaRPr lang="cs-CZ" sz="1700" i="1" u="sng" dirty="0" smtClean="0">
              <a:solidFill>
                <a:srgbClr val="073E87"/>
              </a:solidFill>
            </a:endParaRPr>
          </a:p>
          <a:p>
            <a:pPr lvl="0">
              <a:buClr>
                <a:srgbClr val="31B6FD"/>
              </a:buClr>
            </a:pP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1114</TotalTime>
  <Words>712</Words>
  <Application>Microsoft Office PowerPoint</Application>
  <PresentationFormat>Předvádění na obrazovce (4:3)</PresentationFormat>
  <Paragraphs>103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Umění neolitu</vt:lpstr>
      <vt:lpstr>Neolitická keramika</vt:lpstr>
      <vt:lpstr>Neolitická keramika</vt:lpstr>
      <vt:lpstr>Neolitická architektura</vt:lpstr>
      <vt:lpstr>Neolitická architektura</vt:lpstr>
      <vt:lpstr>Neolitická architektura</vt:lpstr>
      <vt:lpstr>Doba bronzová</vt:lpstr>
      <vt:lpstr>Užité umění doby bronzové</vt:lpstr>
      <vt:lpstr>Šperky z doby bronzové</vt:lpstr>
      <vt:lpstr>Šperky z doby bronzové</vt:lpstr>
      <vt:lpstr>Doba železná</vt:lpstr>
      <vt:lpstr>Umění starší doby železné</vt:lpstr>
      <vt:lpstr>Umění mladší doby železné</vt:lpstr>
      <vt:lpstr>Závěrečný kvíz</vt:lpstr>
      <vt:lpstr>Závěrečný kvíz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135</cp:revision>
  <dcterms:created xsi:type="dcterms:W3CDTF">2013-05-10T12:01:16Z</dcterms:created>
  <dcterms:modified xsi:type="dcterms:W3CDTF">2013-10-19T21:02:34Z</dcterms:modified>
</cp:coreProperties>
</file>