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71" r:id="rId4"/>
    <p:sldId id="275" r:id="rId5"/>
    <p:sldId id="272" r:id="rId6"/>
    <p:sldId id="273" r:id="rId7"/>
    <p:sldId id="274" r:id="rId8"/>
    <p:sldId id="276" r:id="rId9"/>
    <p:sldId id="27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6" autoAdjust="0"/>
    <p:restoredTop sz="94660"/>
  </p:normalViewPr>
  <p:slideViewPr>
    <p:cSldViewPr>
      <p:cViewPr varScale="1">
        <p:scale>
          <a:sx n="68" d="100"/>
          <a:sy n="68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1.xlsx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Pt>
            <c:idx val="0"/>
            <c:spPr>
              <a:blipFill dpi="0" rotWithShape="1">
                <a:blip xmlns:r="http://schemas.openxmlformats.org/officeDocument/2006/relationships" r:embed="rId1"/>
                <a:srcRect/>
                <a:tile tx="31750" ty="0" sx="100000" sy="100000" flip="none" algn="tl"/>
              </a:blipFill>
            </c:spPr>
          </c:dPt>
          <c:dPt>
            <c:idx val="1"/>
            <c:spPr>
              <a:blipFill>
                <a:blip xmlns:r="http://schemas.openxmlformats.org/officeDocument/2006/relationships" r:embed="rId1"/>
                <a:tile tx="31750" ty="0" sx="100000" sy="100000" flip="none" algn="tl"/>
              </a:blipFill>
            </c:spPr>
          </c:dPt>
          <c:dPt>
            <c:idx val="2"/>
            <c:spPr>
              <a:blipFill>
                <a:blip xmlns:r="http://schemas.openxmlformats.org/officeDocument/2006/relationships" r:embed="rId1"/>
                <a:tile tx="31750" ty="0" sx="100000" sy="100000" flip="none" algn="tl"/>
              </a:blipFill>
            </c:spPr>
          </c:dPt>
          <c:dPt>
            <c:idx val="3"/>
            <c:spPr>
              <a:blipFill>
                <a:blip xmlns:r="http://schemas.openxmlformats.org/officeDocument/2006/relationships" r:embed="rId2"/>
                <a:tile tx="0" ty="0" sx="100000" sy="100000" flip="none" algn="tl"/>
              </a:blipFill>
            </c:spPr>
          </c:dPt>
          <c:cat>
            <c:strRef>
              <c:f>List1!$A$2:$A$5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15</c:v>
                </c:pt>
                <c:pt idx="1">
                  <c:v>11</c:v>
                </c:pt>
                <c:pt idx="2">
                  <c:v>15</c:v>
                </c:pt>
                <c:pt idx="3">
                  <c:v>15</c:v>
                </c:pt>
              </c:numCache>
            </c:numRef>
          </c:val>
        </c:ser>
        <c:firstSliceAng val="0"/>
      </c:pieChart>
      <c:spPr>
        <a:noFill/>
        <a:ln>
          <a:noFill/>
        </a:ln>
      </c:spPr>
    </c:plotArea>
    <c:plotVisOnly val="1"/>
  </c:chart>
  <c:txPr>
    <a:bodyPr/>
    <a:lstStyle/>
    <a:p>
      <a:pPr algn="just">
        <a:defRPr sz="1800"/>
      </a:pPr>
      <a:endParaRPr lang="cs-CZ"/>
    </a:p>
  </c:txPr>
  <c:externalData r:id="rId3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cover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oloredBlankMap-World-10E.sv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y_of_Fundy_High_Tide.jpg" TargetMode="External"/><Relationship Id="rId5" Type="http://schemas.openxmlformats.org/officeDocument/2006/relationships/hyperlink" Target="http://cs.wikipedia.org/wiki/Soubor:Bay_of_Fundy_Low_Tide.jpg" TargetMode="External"/><Relationship Id="rId4" Type="http://schemas.openxmlformats.org/officeDocument/2006/relationships/hyperlink" Target="http://en.wikipedia.org/wiki/File:Waves_in_pacifica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96752"/>
            <a:ext cx="7978820" cy="496855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VY__32_INOVACE_03_IV_Z9_oceány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Svět – světadíly a oceány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700808"/>
            <a:ext cx="8229600" cy="4873728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400" dirty="0" smtClean="0"/>
              <a:t>Prezentace je určena pro žáky 9. ročníku praktické ZŠ, </a:t>
            </a:r>
            <a:r>
              <a:rPr lang="cs-CZ" sz="2400" dirty="0" err="1" smtClean="0"/>
              <a:t>pr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výuku </a:t>
            </a:r>
            <a:r>
              <a:rPr lang="cs-CZ" sz="2400" dirty="0" smtClean="0"/>
              <a:t>zeměpisu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400" dirty="0" smtClean="0"/>
              <a:t>světě a oceánech, poměru vody a pevniny ve světě,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tabLst/>
              <a:defRPr/>
            </a:pPr>
            <a:r>
              <a:rPr lang="cs-CZ" sz="2400" dirty="0" smtClean="0"/>
              <a:t>    s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trana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9 je určena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 opakování formou testu pravda x lež.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 ano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x ne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Oceány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7776864" cy="4389120"/>
          </a:xfrm>
        </p:spPr>
        <p:txBody>
          <a:bodyPr/>
          <a:lstStyle/>
          <a:p>
            <a:r>
              <a:rPr lang="cs-CZ" dirty="0" smtClean="0"/>
              <a:t>Zabírají téměř ¾ plochy Země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Slaná voda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Světový oceán tvoří: Tichý, Atlantský, Indický a Severní ledový oceán</a:t>
            </a:r>
          </a:p>
          <a:p>
            <a:endParaRPr lang="cs-CZ" dirty="0"/>
          </a:p>
        </p:txBody>
      </p:sp>
      <p:graphicFrame>
        <p:nvGraphicFramePr>
          <p:cNvPr id="15" name="Graf 14"/>
          <p:cNvGraphicFramePr/>
          <p:nvPr/>
        </p:nvGraphicFramePr>
        <p:xfrm>
          <a:off x="5580112" y="1844824"/>
          <a:ext cx="3168352" cy="19442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3074" name="Picture 2" descr="C:\Users\Erika Pospíšilová\AppData\Local\Microsoft\Windows\Temporary Internet Files\Content.IE5\45NIFKJW\MC9003490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924944"/>
            <a:ext cx="1363145" cy="157468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 descr="svě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412776"/>
            <a:ext cx="7776864" cy="4824536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611560" y="1412776"/>
            <a:ext cx="7776864" cy="2919694"/>
            <a:chOff x="1232109" y="2708921"/>
            <a:chExt cx="5284107" cy="1752142"/>
          </a:xfrm>
        </p:grpSpPr>
        <p:sp>
          <p:nvSpPr>
            <p:cNvPr id="6" name="TextovéPole 5"/>
            <p:cNvSpPr txBox="1"/>
            <p:nvPr/>
          </p:nvSpPr>
          <p:spPr>
            <a:xfrm>
              <a:off x="1232109" y="4091731"/>
              <a:ext cx="1512168" cy="369332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r>
                <a:rPr lang="cs-CZ" dirty="0" smtClean="0"/>
                <a:t>Tichý oceán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699917" y="3443539"/>
              <a:ext cx="978538" cy="387871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r>
                <a:rPr lang="cs-CZ" dirty="0" smtClean="0"/>
                <a:t>Atlantský oceán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411760" y="2708921"/>
              <a:ext cx="4104456" cy="369332"/>
            </a:xfrm>
            <a:prstGeom prst="rect">
              <a:avLst/>
            </a:prstGeom>
            <a:noFill/>
          </p:spPr>
          <p:txBody>
            <a:bodyPr vert="horz" wrap="square" rtlCol="0">
              <a:noAutofit/>
            </a:bodyPr>
            <a:lstStyle/>
            <a:p>
              <a:pPr algn="ctr"/>
              <a:r>
                <a:rPr lang="cs-CZ" spc="600" dirty="0" smtClean="0"/>
                <a:t>Severní ledový oceán</a:t>
              </a:r>
              <a:endParaRPr lang="cs-CZ" spc="600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5580112" y="3789040"/>
            <a:ext cx="108012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dirty="0" smtClean="0"/>
              <a:t>Indický oceán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68344" y="5949280"/>
            <a:ext cx="925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mapa 1.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18473" y="2996952"/>
            <a:ext cx="2225527" cy="615439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dirty="0" smtClean="0"/>
              <a:t>Tichý oceán</a:t>
            </a:r>
            <a:endParaRPr lang="cs-CZ" dirty="0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Oceán je neustále v pohybu</a:t>
            </a:r>
            <a:endParaRPr lang="cs-CZ" dirty="0"/>
          </a:p>
        </p:txBody>
      </p:sp>
      <p:pic>
        <p:nvPicPr>
          <p:cNvPr id="4" name="Obrázek 3" descr="vlny.jpg"/>
          <p:cNvPicPr>
            <a:picLocks noChangeAspect="1"/>
          </p:cNvPicPr>
          <p:nvPr/>
        </p:nvPicPr>
        <p:blipFill>
          <a:blip r:embed="rId2" cstate="print"/>
          <a:srcRect t="7430" r="3614" b="23228"/>
          <a:stretch>
            <a:fillRect/>
          </a:stretch>
        </p:blipFill>
        <p:spPr>
          <a:xfrm>
            <a:off x="3635896" y="1844824"/>
            <a:ext cx="4680520" cy="1638182"/>
          </a:xfrm>
          <a:prstGeom prst="rect">
            <a:avLst/>
          </a:prstGeom>
        </p:spPr>
      </p:pic>
      <p:sp>
        <p:nvSpPr>
          <p:cNvPr id="5" name="Mrak 4"/>
          <p:cNvSpPr/>
          <p:nvPr/>
        </p:nvSpPr>
        <p:spPr>
          <a:xfrm>
            <a:off x="611560" y="1988840"/>
            <a:ext cx="1584176" cy="1080120"/>
          </a:xfrm>
          <a:prstGeom prst="cloud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1331640" y="2276872"/>
            <a:ext cx="396044" cy="396044"/>
            <a:chOff x="1331640" y="2276872"/>
            <a:chExt cx="396044" cy="396044"/>
          </a:xfrm>
          <a:solidFill>
            <a:schemeClr val="tx2"/>
          </a:solidFill>
        </p:grpSpPr>
        <p:sp>
          <p:nvSpPr>
            <p:cNvPr id="6" name="Elipsa 5"/>
            <p:cNvSpPr/>
            <p:nvPr/>
          </p:nvSpPr>
          <p:spPr>
            <a:xfrm>
              <a:off x="1331640" y="2348880"/>
              <a:ext cx="72008" cy="144016"/>
            </a:xfrm>
            <a:prstGeom prst="ellipse">
              <a:avLst/>
            </a:prstGeom>
            <a:grp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1619672" y="2276872"/>
              <a:ext cx="72008" cy="144016"/>
            </a:xfrm>
            <a:prstGeom prst="ellipse">
              <a:avLst/>
            </a:prstGeom>
            <a:grpFill/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655676" y="2528900"/>
              <a:ext cx="72008" cy="144016"/>
            </a:xfrm>
            <a:custGeom>
              <a:avLst/>
              <a:gdLst>
                <a:gd name="connsiteX0" fmla="*/ 159434 w 180536"/>
                <a:gd name="connsiteY0" fmla="*/ 9379 h 166468"/>
                <a:gd name="connsiteX1" fmla="*/ 4689 w 180536"/>
                <a:gd name="connsiteY1" fmla="*/ 93785 h 166468"/>
                <a:gd name="connsiteX2" fmla="*/ 131298 w 180536"/>
                <a:gd name="connsiteY2" fmla="*/ 150056 h 166468"/>
                <a:gd name="connsiteX3" fmla="*/ 159434 w 180536"/>
                <a:gd name="connsiteY3" fmla="*/ 9379 h 16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0536" h="166468">
                  <a:moveTo>
                    <a:pt x="159434" y="9379"/>
                  </a:moveTo>
                  <a:cubicBezTo>
                    <a:pt x="138332" y="0"/>
                    <a:pt x="9378" y="70339"/>
                    <a:pt x="4689" y="93785"/>
                  </a:cubicBezTo>
                  <a:cubicBezTo>
                    <a:pt x="0" y="117231"/>
                    <a:pt x="105507" y="166468"/>
                    <a:pt x="131298" y="150056"/>
                  </a:cubicBezTo>
                  <a:cubicBezTo>
                    <a:pt x="157089" y="133644"/>
                    <a:pt x="180536" y="18758"/>
                    <a:pt x="159434" y="9379"/>
                  </a:cubicBezTo>
                  <a:close/>
                </a:path>
              </a:pathLst>
            </a:custGeom>
            <a:grpFill/>
            <a:ln>
              <a:solidFill>
                <a:srgbClr val="C00000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Volný tvar 10"/>
          <p:cNvSpPr/>
          <p:nvPr/>
        </p:nvSpPr>
        <p:spPr>
          <a:xfrm rot="21085995">
            <a:off x="1859734" y="2069001"/>
            <a:ext cx="1106659" cy="405618"/>
          </a:xfrm>
          <a:custGeom>
            <a:avLst/>
            <a:gdLst>
              <a:gd name="connsiteX0" fmla="*/ 0 w 1106659"/>
              <a:gd name="connsiteY0" fmla="*/ 391550 h 405618"/>
              <a:gd name="connsiteX1" fmla="*/ 506437 w 1106659"/>
              <a:gd name="connsiteY1" fmla="*/ 349347 h 405618"/>
              <a:gd name="connsiteX2" fmla="*/ 1012874 w 1106659"/>
              <a:gd name="connsiteY2" fmla="*/ 53926 h 405618"/>
              <a:gd name="connsiteX3" fmla="*/ 1069145 w 1106659"/>
              <a:gd name="connsiteY3" fmla="*/ 25790 h 405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6659" h="405618">
                <a:moveTo>
                  <a:pt x="0" y="391550"/>
                </a:moveTo>
                <a:cubicBezTo>
                  <a:pt x="168812" y="398584"/>
                  <a:pt x="337625" y="405618"/>
                  <a:pt x="506437" y="349347"/>
                </a:cubicBezTo>
                <a:cubicBezTo>
                  <a:pt x="675249" y="293076"/>
                  <a:pt x="919089" y="107852"/>
                  <a:pt x="1012874" y="53926"/>
                </a:cubicBezTo>
                <a:cubicBezTo>
                  <a:pt x="1106659" y="0"/>
                  <a:pt x="1069145" y="25790"/>
                  <a:pt x="1069145" y="2579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835696" y="2708920"/>
            <a:ext cx="1512168" cy="720080"/>
          </a:xfrm>
          <a:custGeom>
            <a:avLst/>
            <a:gdLst>
              <a:gd name="connsiteX0" fmla="*/ 0 w 1010529"/>
              <a:gd name="connsiteY0" fmla="*/ 0 h 607255"/>
              <a:gd name="connsiteX1" fmla="*/ 407963 w 1010529"/>
              <a:gd name="connsiteY1" fmla="*/ 351692 h 607255"/>
              <a:gd name="connsiteX2" fmla="*/ 942535 w 1010529"/>
              <a:gd name="connsiteY2" fmla="*/ 576775 h 607255"/>
              <a:gd name="connsiteX3" fmla="*/ 815926 w 1010529"/>
              <a:gd name="connsiteY3" fmla="*/ 534572 h 607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0529" h="607255">
                <a:moveTo>
                  <a:pt x="0" y="0"/>
                </a:moveTo>
                <a:cubicBezTo>
                  <a:pt x="125437" y="127781"/>
                  <a:pt x="250874" y="255563"/>
                  <a:pt x="407963" y="351692"/>
                </a:cubicBezTo>
                <a:cubicBezTo>
                  <a:pt x="565052" y="447821"/>
                  <a:pt x="874541" y="546295"/>
                  <a:pt x="942535" y="576775"/>
                </a:cubicBezTo>
                <a:cubicBezTo>
                  <a:pt x="1010529" y="607255"/>
                  <a:pt x="913227" y="570913"/>
                  <a:pt x="815926" y="534572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1907704" y="2348880"/>
            <a:ext cx="1408438" cy="288032"/>
          </a:xfrm>
          <a:custGeom>
            <a:avLst/>
            <a:gdLst>
              <a:gd name="connsiteX0" fmla="*/ 0 w 1336430"/>
              <a:gd name="connsiteY0" fmla="*/ 239151 h 250873"/>
              <a:gd name="connsiteX1" fmla="*/ 675249 w 1336430"/>
              <a:gd name="connsiteY1" fmla="*/ 211015 h 250873"/>
              <a:gd name="connsiteX2" fmla="*/ 1336430 w 1336430"/>
              <a:gd name="connsiteY2" fmla="*/ 0 h 25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36430" h="250873">
                <a:moveTo>
                  <a:pt x="0" y="239151"/>
                </a:moveTo>
                <a:cubicBezTo>
                  <a:pt x="226255" y="245012"/>
                  <a:pt x="452511" y="250873"/>
                  <a:pt x="675249" y="211015"/>
                </a:cubicBezTo>
                <a:cubicBezTo>
                  <a:pt x="897987" y="171157"/>
                  <a:pt x="1117208" y="85578"/>
                  <a:pt x="1336430" y="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2321169" y="2180492"/>
            <a:ext cx="703385" cy="365760"/>
          </a:xfrm>
          <a:custGeom>
            <a:avLst/>
            <a:gdLst>
              <a:gd name="connsiteX0" fmla="*/ 0 w 703385"/>
              <a:gd name="connsiteY0" fmla="*/ 365760 h 365760"/>
              <a:gd name="connsiteX1" fmla="*/ 309489 w 703385"/>
              <a:gd name="connsiteY1" fmla="*/ 253219 h 365760"/>
              <a:gd name="connsiteX2" fmla="*/ 703385 w 703385"/>
              <a:gd name="connsiteY2" fmla="*/ 0 h 365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03385" h="365760">
                <a:moveTo>
                  <a:pt x="0" y="365760"/>
                </a:moveTo>
                <a:cubicBezTo>
                  <a:pt x="96129" y="339969"/>
                  <a:pt x="192258" y="314179"/>
                  <a:pt x="309489" y="253219"/>
                </a:cubicBezTo>
                <a:cubicBezTo>
                  <a:pt x="426720" y="192259"/>
                  <a:pt x="565052" y="96129"/>
                  <a:pt x="703385" y="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082018" y="2785403"/>
            <a:ext cx="1383324" cy="318867"/>
          </a:xfrm>
          <a:custGeom>
            <a:avLst/>
            <a:gdLst>
              <a:gd name="connsiteX0" fmla="*/ 0 w 1383324"/>
              <a:gd name="connsiteY0" fmla="*/ 0 h 318867"/>
              <a:gd name="connsiteX1" fmla="*/ 506437 w 1383324"/>
              <a:gd name="connsiteY1" fmla="*/ 267286 h 318867"/>
              <a:gd name="connsiteX2" fmla="*/ 1252025 w 1383324"/>
              <a:gd name="connsiteY2" fmla="*/ 309489 h 318867"/>
              <a:gd name="connsiteX3" fmla="*/ 1294228 w 1383324"/>
              <a:gd name="connsiteY3" fmla="*/ 309489 h 318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83324" h="318867">
                <a:moveTo>
                  <a:pt x="0" y="0"/>
                </a:moveTo>
                <a:cubicBezTo>
                  <a:pt x="148883" y="107852"/>
                  <a:pt x="297766" y="215705"/>
                  <a:pt x="506437" y="267286"/>
                </a:cubicBezTo>
                <a:cubicBezTo>
                  <a:pt x="715108" y="318867"/>
                  <a:pt x="1120727" y="302455"/>
                  <a:pt x="1252025" y="309489"/>
                </a:cubicBezTo>
                <a:cubicBezTo>
                  <a:pt x="1383324" y="316523"/>
                  <a:pt x="1338776" y="313006"/>
                  <a:pt x="1294228" y="309489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2391508" y="2799471"/>
            <a:ext cx="844061" cy="187569"/>
          </a:xfrm>
          <a:custGeom>
            <a:avLst/>
            <a:gdLst>
              <a:gd name="connsiteX0" fmla="*/ 0 w 844061"/>
              <a:gd name="connsiteY0" fmla="*/ 0 h 187569"/>
              <a:gd name="connsiteX1" fmla="*/ 351692 w 844061"/>
              <a:gd name="connsiteY1" fmla="*/ 168812 h 187569"/>
              <a:gd name="connsiteX2" fmla="*/ 844061 w 844061"/>
              <a:gd name="connsiteY2" fmla="*/ 112541 h 187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44061" h="187569">
                <a:moveTo>
                  <a:pt x="0" y="0"/>
                </a:moveTo>
                <a:cubicBezTo>
                  <a:pt x="105507" y="75027"/>
                  <a:pt x="211015" y="150055"/>
                  <a:pt x="351692" y="168812"/>
                </a:cubicBezTo>
                <a:cubicBezTo>
                  <a:pt x="492369" y="187569"/>
                  <a:pt x="668215" y="150055"/>
                  <a:pt x="844061" y="112541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194560" y="2686929"/>
            <a:ext cx="1181686" cy="70339"/>
          </a:xfrm>
          <a:custGeom>
            <a:avLst/>
            <a:gdLst>
              <a:gd name="connsiteX0" fmla="*/ 0 w 1181686"/>
              <a:gd name="connsiteY0" fmla="*/ 28136 h 70339"/>
              <a:gd name="connsiteX1" fmla="*/ 450166 w 1181686"/>
              <a:gd name="connsiteY1" fmla="*/ 70339 h 70339"/>
              <a:gd name="connsiteX2" fmla="*/ 928468 w 1181686"/>
              <a:gd name="connsiteY2" fmla="*/ 28136 h 70339"/>
              <a:gd name="connsiteX3" fmla="*/ 1181686 w 1181686"/>
              <a:gd name="connsiteY3" fmla="*/ 0 h 70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81686" h="70339">
                <a:moveTo>
                  <a:pt x="0" y="28136"/>
                </a:moveTo>
                <a:cubicBezTo>
                  <a:pt x="147710" y="49237"/>
                  <a:pt x="295421" y="70339"/>
                  <a:pt x="450166" y="70339"/>
                </a:cubicBezTo>
                <a:cubicBezTo>
                  <a:pt x="604911" y="70339"/>
                  <a:pt x="806548" y="39859"/>
                  <a:pt x="928468" y="28136"/>
                </a:cubicBezTo>
                <a:cubicBezTo>
                  <a:pt x="1050388" y="16413"/>
                  <a:pt x="1116037" y="8206"/>
                  <a:pt x="1181686" y="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99592" y="3429001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pc="1000" dirty="0" smtClean="0"/>
              <a:t>Vítr         vlny</a:t>
            </a:r>
            <a:endParaRPr lang="cs-CZ" sz="2400" spc="1000" dirty="0"/>
          </a:p>
        </p:txBody>
      </p:sp>
      <p:sp>
        <p:nvSpPr>
          <p:cNvPr id="27" name="Šipka doprava 26"/>
          <p:cNvSpPr/>
          <p:nvPr/>
        </p:nvSpPr>
        <p:spPr>
          <a:xfrm>
            <a:off x="3059832" y="3645024"/>
            <a:ext cx="504056" cy="216024"/>
          </a:xfrm>
          <a:prstGeom prst="rightArrow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Obrázek 28" descr="odliv.jpg"/>
          <p:cNvPicPr>
            <a:picLocks noChangeAspect="1"/>
          </p:cNvPicPr>
          <p:nvPr/>
        </p:nvPicPr>
        <p:blipFill>
          <a:blip r:embed="rId3" cstate="print"/>
          <a:srcRect t="5462" b="20808"/>
          <a:stretch>
            <a:fillRect/>
          </a:stretch>
        </p:blipFill>
        <p:spPr>
          <a:xfrm>
            <a:off x="4499992" y="4077072"/>
            <a:ext cx="1829949" cy="2023854"/>
          </a:xfrm>
          <a:prstGeom prst="rect">
            <a:avLst/>
          </a:prstGeom>
        </p:spPr>
      </p:pic>
      <p:pic>
        <p:nvPicPr>
          <p:cNvPr id="30" name="Obrázek 29" descr="příliv.jpg"/>
          <p:cNvPicPr>
            <a:picLocks noChangeAspect="1"/>
          </p:cNvPicPr>
          <p:nvPr/>
        </p:nvPicPr>
        <p:blipFill>
          <a:blip r:embed="rId4" cstate="print"/>
          <a:srcRect l="8300" t="7747" r="22530" b="40606"/>
          <a:stretch>
            <a:fillRect/>
          </a:stretch>
        </p:blipFill>
        <p:spPr>
          <a:xfrm>
            <a:off x="6444208" y="4077072"/>
            <a:ext cx="1800200" cy="2016224"/>
          </a:xfrm>
          <a:prstGeom prst="rect">
            <a:avLst/>
          </a:prstGeom>
        </p:spPr>
      </p:pic>
      <p:sp>
        <p:nvSpPr>
          <p:cNvPr id="31" name="Měsíc 30"/>
          <p:cNvSpPr/>
          <p:nvPr/>
        </p:nvSpPr>
        <p:spPr>
          <a:xfrm>
            <a:off x="755576" y="4509120"/>
            <a:ext cx="792088" cy="1368152"/>
          </a:xfrm>
          <a:prstGeom prst="moon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2483768" y="4365104"/>
            <a:ext cx="1440160" cy="151216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ousměrná vodorovná šipka 32"/>
          <p:cNvSpPr/>
          <p:nvPr/>
        </p:nvSpPr>
        <p:spPr>
          <a:xfrm>
            <a:off x="1691680" y="5301208"/>
            <a:ext cx="648072" cy="216024"/>
          </a:xfrm>
          <a:prstGeom prst="left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539552" y="6165304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Přitažlivost  Slunce  a  Měsíce              odliv  a  příliv</a:t>
            </a:r>
            <a:endParaRPr lang="cs-CZ" sz="2400" dirty="0"/>
          </a:p>
        </p:txBody>
      </p:sp>
      <p:sp>
        <p:nvSpPr>
          <p:cNvPr id="36" name="Šipka doprava 35"/>
          <p:cNvSpPr/>
          <p:nvPr/>
        </p:nvSpPr>
        <p:spPr>
          <a:xfrm>
            <a:off x="4716016" y="6309320"/>
            <a:ext cx="504056" cy="216024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7668344" y="3501008"/>
            <a:ext cx="5270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740352" y="6237312"/>
            <a:ext cx="7033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Obr.2, 3</a:t>
            </a:r>
            <a:endParaRPr lang="cs-CZ" sz="1200" dirty="0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lidé oceán využívají?</a:t>
            </a:r>
            <a:endParaRPr lang="cs-CZ" dirty="0"/>
          </a:p>
        </p:txBody>
      </p:sp>
      <p:pic>
        <p:nvPicPr>
          <p:cNvPr id="1030" name="Picture 6" descr="C:\Users\Erika Pospíšilová\AppData\Local\Microsoft\Windows\Temporary Internet Files\Content.IE5\XV5R0Y2A\MC900212907[1].wmf"/>
          <p:cNvPicPr>
            <a:picLocks noChangeAspect="1" noChangeArrowheads="1"/>
          </p:cNvPicPr>
          <p:nvPr/>
        </p:nvPicPr>
        <p:blipFill>
          <a:blip r:embed="rId2" cstate="print"/>
          <a:srcRect l="8511"/>
          <a:stretch>
            <a:fillRect/>
          </a:stretch>
        </p:blipFill>
        <p:spPr bwMode="auto">
          <a:xfrm flipH="1">
            <a:off x="1043608" y="3140968"/>
            <a:ext cx="3096344" cy="2982134"/>
          </a:xfrm>
          <a:prstGeom prst="rect">
            <a:avLst/>
          </a:prstGeom>
          <a:noFill/>
        </p:spPr>
      </p:pic>
      <p:pic>
        <p:nvPicPr>
          <p:cNvPr id="1037" name="Picture 13" descr="C:\Users\Erika Pospíšilová\AppData\Local\Microsoft\Windows\Temporary Internet Files\Content.IE5\FJHWHAIH\MC9003295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197008" flipH="1">
            <a:off x="3834441" y="6451348"/>
            <a:ext cx="1818238" cy="813303"/>
          </a:xfrm>
          <a:prstGeom prst="rect">
            <a:avLst/>
          </a:prstGeom>
          <a:noFill/>
        </p:spPr>
      </p:pic>
      <p:pic>
        <p:nvPicPr>
          <p:cNvPr id="1044" name="Picture 20" descr="C:\Users\Erika Pospíšilová\AppData\Local\Microsoft\Windows\Temporary Internet Files\Content.IE5\LDXX2J34\MC9003825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708920"/>
            <a:ext cx="3632448" cy="3632448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971600" y="2204864"/>
            <a:ext cx="3384376" cy="40011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Rybolov</a:t>
            </a:r>
            <a:endParaRPr lang="cs-CZ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4139952" y="3284984"/>
            <a:ext cx="0" cy="29523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148064" y="2276872"/>
            <a:ext cx="3384376" cy="40011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doprava</a:t>
            </a:r>
            <a:endParaRPr lang="cs-CZ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56 -0.13576 L -0.02656 -0.2576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lidé oceán využívají?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04864"/>
            <a:ext cx="7344816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Těžba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 descr="C:\Users\Erika Pospíšilová\AppData\Local\Microsoft\Windows\Temporary Internet Files\Content.IE5\VKYE4EX0\MC9003490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284984"/>
            <a:ext cx="1579169" cy="1824228"/>
          </a:xfrm>
          <a:prstGeom prst="rect">
            <a:avLst/>
          </a:prstGeom>
          <a:noFill/>
        </p:spPr>
      </p:pic>
      <p:pic>
        <p:nvPicPr>
          <p:cNvPr id="2051" name="Picture 3" descr="C:\Users\Erika Pospíšilová\AppData\Local\Microsoft\Windows\Temporary Internet Files\Content.IE5\3B01Q8AO\MC9003111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356992"/>
            <a:ext cx="2394806" cy="1961357"/>
          </a:xfrm>
          <a:prstGeom prst="rect">
            <a:avLst/>
          </a:prstGeom>
          <a:noFill/>
        </p:spPr>
      </p:pic>
      <p:pic>
        <p:nvPicPr>
          <p:cNvPr id="2058" name="Picture 10" descr="C:\Users\Erika Pospíšilová\AppData\Local\Microsoft\Windows\Temporary Internet Files\Content.IE5\3B01Q8AO\MC9003985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3212976"/>
            <a:ext cx="1953158" cy="210677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971600" y="5589240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ropy			        kovů	                         soli</a:t>
            </a:r>
            <a:endParaRPr lang="cs-CZ" dirty="0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svět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980728"/>
            <a:ext cx="9144000" cy="4714875"/>
          </a:xfrm>
        </p:spPr>
      </p:pic>
      <p:sp>
        <p:nvSpPr>
          <p:cNvPr id="5" name="TextovéPole 4"/>
          <p:cNvSpPr txBox="1"/>
          <p:nvPr/>
        </p:nvSpPr>
        <p:spPr>
          <a:xfrm>
            <a:off x="1043608" y="6021288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mapě ukaž, kde se nachází Severní ledový oceán. </a:t>
            </a:r>
            <a:endParaRPr lang="cs-CZ" sz="2000" b="1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763688" y="1052736"/>
            <a:ext cx="5616624" cy="432048"/>
            <a:chOff x="1763688" y="1052736"/>
            <a:chExt cx="5616624" cy="432048"/>
          </a:xfrm>
        </p:grpSpPr>
        <p:sp>
          <p:nvSpPr>
            <p:cNvPr id="6" name="Veselý obličej 5"/>
            <p:cNvSpPr/>
            <p:nvPr/>
          </p:nvSpPr>
          <p:spPr>
            <a:xfrm>
              <a:off x="1763688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eselý obličej 6"/>
            <p:cNvSpPr/>
            <p:nvPr/>
          </p:nvSpPr>
          <p:spPr>
            <a:xfrm>
              <a:off x="2339752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eselý obličej 7"/>
            <p:cNvSpPr/>
            <p:nvPr/>
          </p:nvSpPr>
          <p:spPr>
            <a:xfrm>
              <a:off x="2915816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eselý obličej 8"/>
            <p:cNvSpPr/>
            <p:nvPr/>
          </p:nvSpPr>
          <p:spPr>
            <a:xfrm>
              <a:off x="3491880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eselý obličej 9"/>
            <p:cNvSpPr/>
            <p:nvPr/>
          </p:nvSpPr>
          <p:spPr>
            <a:xfrm>
              <a:off x="4067944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eselý obličej 10"/>
            <p:cNvSpPr/>
            <p:nvPr/>
          </p:nvSpPr>
          <p:spPr>
            <a:xfrm>
              <a:off x="4644008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eselý obličej 11"/>
            <p:cNvSpPr/>
            <p:nvPr/>
          </p:nvSpPr>
          <p:spPr>
            <a:xfrm>
              <a:off x="5220072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eselý obličej 12"/>
            <p:cNvSpPr/>
            <p:nvPr/>
          </p:nvSpPr>
          <p:spPr>
            <a:xfrm>
              <a:off x="5796136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eselý obličej 13"/>
            <p:cNvSpPr/>
            <p:nvPr/>
          </p:nvSpPr>
          <p:spPr>
            <a:xfrm>
              <a:off x="6372200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eselý obličej 14"/>
            <p:cNvSpPr/>
            <p:nvPr/>
          </p:nvSpPr>
          <p:spPr>
            <a:xfrm>
              <a:off x="6948264" y="1052736"/>
              <a:ext cx="432048" cy="432048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1043608" y="6021288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mapě ukaž, kde se nachází Tichý oceán.</a:t>
            </a:r>
            <a:endParaRPr lang="cs-CZ" sz="2000" b="1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323528" y="1988840"/>
            <a:ext cx="8424936" cy="2880320"/>
            <a:chOff x="323528" y="1988840"/>
            <a:chExt cx="8424936" cy="2880320"/>
          </a:xfrm>
        </p:grpSpPr>
        <p:grpSp>
          <p:nvGrpSpPr>
            <p:cNvPr id="35" name="Skupina 34"/>
            <p:cNvGrpSpPr/>
            <p:nvPr/>
          </p:nvGrpSpPr>
          <p:grpSpPr>
            <a:xfrm>
              <a:off x="323528" y="2348880"/>
              <a:ext cx="1656184" cy="2520280"/>
              <a:chOff x="323528" y="2348880"/>
              <a:chExt cx="1656184" cy="2520280"/>
            </a:xfrm>
            <a:solidFill>
              <a:srgbClr val="00B050"/>
            </a:solidFill>
          </p:grpSpPr>
          <p:sp>
            <p:nvSpPr>
              <p:cNvPr id="30" name="Veselý obličej 29"/>
              <p:cNvSpPr/>
              <p:nvPr/>
            </p:nvSpPr>
            <p:spPr>
              <a:xfrm>
                <a:off x="467544" y="2348880"/>
                <a:ext cx="504056" cy="504056"/>
              </a:xfrm>
              <a:prstGeom prst="smileyFace">
                <a:avLst/>
              </a:prstGeom>
              <a:grp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Veselý obličej 30"/>
              <p:cNvSpPr/>
              <p:nvPr/>
            </p:nvSpPr>
            <p:spPr>
              <a:xfrm>
                <a:off x="1475656" y="3861048"/>
                <a:ext cx="504056" cy="504056"/>
              </a:xfrm>
              <a:prstGeom prst="smileyFace">
                <a:avLst/>
              </a:prstGeom>
              <a:grp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Veselý obličej 31"/>
              <p:cNvSpPr/>
              <p:nvPr/>
            </p:nvSpPr>
            <p:spPr>
              <a:xfrm>
                <a:off x="323528" y="3429000"/>
                <a:ext cx="504056" cy="504056"/>
              </a:xfrm>
              <a:prstGeom prst="smileyFace">
                <a:avLst/>
              </a:prstGeom>
              <a:grp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Veselý obličej 32"/>
              <p:cNvSpPr/>
              <p:nvPr/>
            </p:nvSpPr>
            <p:spPr>
              <a:xfrm>
                <a:off x="1043608" y="3068960"/>
                <a:ext cx="504056" cy="504056"/>
              </a:xfrm>
              <a:prstGeom prst="smileyFace">
                <a:avLst>
                  <a:gd name="adj" fmla="val 4653"/>
                </a:avLst>
              </a:prstGeom>
              <a:grp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Veselý obličej 33"/>
              <p:cNvSpPr/>
              <p:nvPr/>
            </p:nvSpPr>
            <p:spPr>
              <a:xfrm>
                <a:off x="827584" y="4365104"/>
                <a:ext cx="504056" cy="504056"/>
              </a:xfrm>
              <a:prstGeom prst="smileyFace">
                <a:avLst>
                  <a:gd name="adj" fmla="val 4653"/>
                </a:avLst>
              </a:prstGeom>
              <a:grp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6" name="Veselý obličej 35"/>
            <p:cNvSpPr/>
            <p:nvPr/>
          </p:nvSpPr>
          <p:spPr>
            <a:xfrm>
              <a:off x="8028384" y="1988840"/>
              <a:ext cx="504056" cy="504056"/>
            </a:xfrm>
            <a:prstGeom prst="smileyFace">
              <a:avLst/>
            </a:prstGeom>
            <a:solidFill>
              <a:srgbClr val="00B05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eselý obličej 36"/>
            <p:cNvSpPr/>
            <p:nvPr/>
          </p:nvSpPr>
          <p:spPr>
            <a:xfrm>
              <a:off x="8028384" y="2780928"/>
              <a:ext cx="504056" cy="504056"/>
            </a:xfrm>
            <a:prstGeom prst="smileyFace">
              <a:avLst>
                <a:gd name="adj" fmla="val 4653"/>
              </a:avLst>
            </a:prstGeom>
            <a:solidFill>
              <a:srgbClr val="00B05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eselý obličej 37"/>
            <p:cNvSpPr/>
            <p:nvPr/>
          </p:nvSpPr>
          <p:spPr>
            <a:xfrm>
              <a:off x="8244408" y="3645024"/>
              <a:ext cx="504056" cy="504056"/>
            </a:xfrm>
            <a:prstGeom prst="smileyFace">
              <a:avLst/>
            </a:prstGeom>
            <a:solidFill>
              <a:srgbClr val="00B05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0" name="TextovéPole 39"/>
          <p:cNvSpPr txBox="1"/>
          <p:nvPr/>
        </p:nvSpPr>
        <p:spPr>
          <a:xfrm>
            <a:off x="1043608" y="6021288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mapě ukaž, kde se nachází Atlantský oceán.</a:t>
            </a:r>
            <a:endParaRPr lang="cs-CZ" sz="2000" b="1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3203848" y="2204864"/>
            <a:ext cx="936104" cy="2448272"/>
            <a:chOff x="3203848" y="2204864"/>
            <a:chExt cx="936104" cy="2448272"/>
          </a:xfrm>
        </p:grpSpPr>
        <p:sp>
          <p:nvSpPr>
            <p:cNvPr id="41" name="Veselý obličej 40"/>
            <p:cNvSpPr/>
            <p:nvPr/>
          </p:nvSpPr>
          <p:spPr>
            <a:xfrm>
              <a:off x="3203848" y="2204864"/>
              <a:ext cx="504056" cy="504056"/>
            </a:xfrm>
            <a:prstGeom prst="smileyFac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eselý obličej 41"/>
            <p:cNvSpPr/>
            <p:nvPr/>
          </p:nvSpPr>
          <p:spPr>
            <a:xfrm>
              <a:off x="3635896" y="3212976"/>
              <a:ext cx="504056" cy="504056"/>
            </a:xfrm>
            <a:prstGeom prst="smileyFace">
              <a:avLst>
                <a:gd name="adj" fmla="val 4653"/>
              </a:avLst>
            </a:prstGeom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eselý obličej 42"/>
            <p:cNvSpPr/>
            <p:nvPr/>
          </p:nvSpPr>
          <p:spPr>
            <a:xfrm>
              <a:off x="3563888" y="4149080"/>
              <a:ext cx="504056" cy="504056"/>
            </a:xfrm>
            <a:prstGeom prst="smileyFace">
              <a:avLst>
                <a:gd name="adj" fmla="val 4653"/>
              </a:avLst>
            </a:prstGeom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1043608" y="6021288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mapě ukaž, kde se nachází Indický oceán.</a:t>
            </a:r>
            <a:endParaRPr lang="cs-CZ" sz="2000" b="1" dirty="0"/>
          </a:p>
        </p:txBody>
      </p:sp>
      <p:grpSp>
        <p:nvGrpSpPr>
          <p:cNvPr id="48" name="Skupina 47"/>
          <p:cNvGrpSpPr/>
          <p:nvPr/>
        </p:nvGrpSpPr>
        <p:grpSpPr>
          <a:xfrm>
            <a:off x="5652120" y="3501008"/>
            <a:ext cx="1080120" cy="1152128"/>
            <a:chOff x="5652120" y="3501008"/>
            <a:chExt cx="1080120" cy="1152128"/>
          </a:xfrm>
          <a:solidFill>
            <a:srgbClr val="FF0000"/>
          </a:solidFill>
        </p:grpSpPr>
        <p:sp>
          <p:nvSpPr>
            <p:cNvPr id="46" name="Veselý obličej 45"/>
            <p:cNvSpPr/>
            <p:nvPr/>
          </p:nvSpPr>
          <p:spPr>
            <a:xfrm>
              <a:off x="6228184" y="3501008"/>
              <a:ext cx="504056" cy="504056"/>
            </a:xfrm>
            <a:prstGeom prst="smileyFac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eselý obličej 46"/>
            <p:cNvSpPr/>
            <p:nvPr/>
          </p:nvSpPr>
          <p:spPr>
            <a:xfrm>
              <a:off x="5652120" y="4149080"/>
              <a:ext cx="504056" cy="504056"/>
            </a:xfrm>
            <a:prstGeom prst="smileyFace">
              <a:avLst>
                <a:gd name="adj" fmla="val 4653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29" grpId="0"/>
      <p:bldP spid="29" grpId="1"/>
      <p:bldP spid="40" grpId="0"/>
      <p:bldP spid="40" grpId="1"/>
      <p:bldP spid="4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Pravda nebo lež?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Mezi oceány patří Rajský oceán.</a:t>
            </a:r>
          </a:p>
          <a:p>
            <a:r>
              <a:rPr lang="cs-CZ" dirty="0" smtClean="0"/>
              <a:t>Vlny způsobuje vítr.</a:t>
            </a:r>
          </a:p>
          <a:p>
            <a:r>
              <a:rPr lang="cs-CZ" dirty="0" smtClean="0"/>
              <a:t>V oceánech se nerybaří- nežijí zde ryby.</a:t>
            </a:r>
          </a:p>
          <a:p>
            <a:r>
              <a:rPr lang="cs-CZ" dirty="0" smtClean="0"/>
              <a:t>Voda v oceánech je kyselá.</a:t>
            </a:r>
          </a:p>
          <a:p>
            <a:r>
              <a:rPr lang="cs-CZ" dirty="0" smtClean="0"/>
              <a:t>Severní ledový oceán omývá Afriku.</a:t>
            </a:r>
          </a:p>
          <a:p>
            <a:r>
              <a:rPr lang="cs-CZ" dirty="0" smtClean="0"/>
              <a:t>Tichý oceán omývá Ameriku.</a:t>
            </a:r>
          </a:p>
          <a:p>
            <a:r>
              <a:rPr lang="cs-CZ" dirty="0" smtClean="0"/>
              <a:t>V oceánech se nic netěží.</a:t>
            </a:r>
          </a:p>
          <a:p>
            <a:r>
              <a:rPr lang="cs-CZ" dirty="0" smtClean="0"/>
              <a:t>Oceány zabírají jen 1/3 plochy Země.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372200" y="1412776"/>
          <a:ext cx="2304256" cy="39604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187766"/>
                <a:gridCol w="1116490"/>
              </a:tblGrid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PRAVDA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LEŽ</a:t>
                      </a:r>
                      <a:endParaRPr lang="cs-CZ" b="1" dirty="0"/>
                    </a:p>
                  </a:txBody>
                  <a:tcPr anchor="ctr"/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PRAVDA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LEŽ</a:t>
                      </a:r>
                      <a:endParaRPr lang="cs-CZ" b="1" dirty="0"/>
                    </a:p>
                  </a:txBody>
                  <a:tcPr anchor="ctr"/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PRAVDA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LEŽ</a:t>
                      </a:r>
                      <a:endParaRPr lang="cs-CZ" b="1" dirty="0"/>
                    </a:p>
                  </a:txBody>
                  <a:tcPr anchor="ctr"/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PRAVDA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LEŽ</a:t>
                      </a:r>
                      <a:endParaRPr lang="cs-CZ" b="1" dirty="0"/>
                    </a:p>
                  </a:txBody>
                  <a:tcPr anchor="ctr"/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PRAVDA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LEŽ</a:t>
                      </a:r>
                      <a:endParaRPr lang="cs-CZ" b="1" dirty="0"/>
                    </a:p>
                  </a:txBody>
                  <a:tcPr anchor="ctr"/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PRAVDA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LEŽ</a:t>
                      </a:r>
                      <a:endParaRPr lang="cs-CZ" b="1" dirty="0"/>
                    </a:p>
                  </a:txBody>
                  <a:tcPr anchor="ctr"/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PRAVDA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LEŽ</a:t>
                      </a:r>
                      <a:endParaRPr lang="cs-CZ" b="1" dirty="0"/>
                    </a:p>
                  </a:txBody>
                  <a:tcPr anchor="ctr"/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PRAVDA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LEŽ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Veselý obličej 5"/>
          <p:cNvSpPr/>
          <p:nvPr/>
        </p:nvSpPr>
        <p:spPr>
          <a:xfrm>
            <a:off x="7884368" y="1484784"/>
            <a:ext cx="504056" cy="43204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876256" y="1988840"/>
            <a:ext cx="504056" cy="43204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884368" y="2492896"/>
            <a:ext cx="504056" cy="43204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884368" y="2924944"/>
            <a:ext cx="504056" cy="43204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884368" y="3429000"/>
            <a:ext cx="504056" cy="43204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732240" y="3861048"/>
            <a:ext cx="504056" cy="43204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956376" y="4293096"/>
            <a:ext cx="504056" cy="43204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956376" y="4869160"/>
            <a:ext cx="504056" cy="432048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660232" y="1484784"/>
            <a:ext cx="792088" cy="43204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7668344" y="1988840"/>
            <a:ext cx="792088" cy="43204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6588224" y="2420888"/>
            <a:ext cx="792088" cy="43204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6660232" y="2924944"/>
            <a:ext cx="792088" cy="43204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6660232" y="3356992"/>
            <a:ext cx="792088" cy="43204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740352" y="3861048"/>
            <a:ext cx="792088" cy="43204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660232" y="4437112"/>
            <a:ext cx="792088" cy="43204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6660232" y="4869160"/>
            <a:ext cx="792088" cy="43204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357158" y="428604"/>
            <a:ext cx="8229600" cy="61436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Použité zdroje: </a:t>
            </a:r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r>
              <a:rPr lang="cs-CZ" sz="1200" dirty="0" smtClean="0"/>
              <a:t>Slánka (00349011.wmf), hrnec s drahými kameny (00398599.wmf),  ropná plošina (00311186.wmf), rybář (00212907.wmf), loď (00382589.jpg) Dostupné z WWW : </a:t>
            </a:r>
            <a:r>
              <a:rPr lang="cs-CZ" sz="1100" dirty="0" smtClean="0"/>
              <a:t>klipart</a:t>
            </a:r>
          </a:p>
          <a:p>
            <a:pPr>
              <a:buNone/>
            </a:pP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r>
              <a:rPr lang="cs-CZ" sz="1200" dirty="0" smtClean="0"/>
              <a:t>Mapa 1.: CANUCKGUY.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http://en.wikipedia.org/wiki/File:ColoredBlankMap-World-10E.svg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Obr. 1 - BOCKEN INAGLORY.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http://en.wikipedia.org/wiki/File:Waves_in_pacifica_1.jpg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Obr. 2- </a:t>
            </a:r>
            <a:r>
              <a:rPr lang="nl-NL" sz="1200" dirty="0" smtClean="0"/>
              <a:t>SAMUEL WANTMAN. </a:t>
            </a:r>
            <a:r>
              <a:rPr lang="nl-NL" sz="1200" i="1" dirty="0" smtClean="0"/>
              <a:t>wikipedia</a:t>
            </a:r>
            <a:r>
              <a:rPr lang="nl-NL" sz="1200" dirty="0" smtClean="0"/>
              <a:t> [online]. Dostupný na WWW: </a:t>
            </a:r>
            <a:r>
              <a:rPr lang="nl-NL" sz="1200" dirty="0" smtClean="0">
                <a:hlinkClick r:id="rId5"/>
              </a:rPr>
              <a:t>http://cs.wikipedia.org/wiki/Soubor:Bay_of_Fundy_Low_Tide.jpg</a:t>
            </a:r>
            <a:r>
              <a:rPr lang="cs-CZ" sz="1200" dirty="0" smtClean="0"/>
              <a:t> </a:t>
            </a:r>
            <a:r>
              <a:rPr lang="nl-NL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Obr.3- </a:t>
            </a:r>
            <a:r>
              <a:rPr lang="nl-NL" sz="1200" dirty="0" smtClean="0"/>
              <a:t>SAMUEL WANTMAN. </a:t>
            </a:r>
            <a:r>
              <a:rPr lang="nl-NL" sz="1200" i="1" dirty="0" smtClean="0"/>
              <a:t>wikipedia</a:t>
            </a:r>
            <a:r>
              <a:rPr lang="nl-NL" sz="1200" dirty="0" smtClean="0"/>
              <a:t> [online]. Dostupný na WWW: </a:t>
            </a:r>
            <a:r>
              <a:rPr lang="nl-NL" sz="1200" dirty="0" smtClean="0">
                <a:hlinkClick r:id="rId6"/>
              </a:rPr>
              <a:t>http://cs.wikipedia.org/wiki/Soubor:Bay_of_Fundy_High_Tide.jpg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Ostatní obrázky- vlastní tvorba</a:t>
            </a:r>
          </a:p>
          <a:p>
            <a:endParaRPr lang="cs-CZ" sz="1200" dirty="0" smtClean="0"/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Zeměpis - Svět</a:t>
            </a:r>
            <a:r>
              <a:rPr lang="cs-CZ" sz="1200" dirty="0" smtClean="0"/>
              <a:t>. Praha: PARTA, s.r.o., 2008, ISBN 978-80-7320-130-2. </a:t>
            </a:r>
          </a:p>
          <a:p>
            <a:endParaRPr lang="cs-CZ" sz="1200" dirty="0" smtClean="0"/>
          </a:p>
          <a:p>
            <a:r>
              <a:rPr lang="cs-CZ" sz="1200" dirty="0" smtClean="0"/>
              <a:t>Vše citováno dne: </a:t>
            </a:r>
            <a:r>
              <a:rPr lang="cs-CZ" sz="1200" smtClean="0"/>
              <a:t>[2012-09-09</a:t>
            </a:r>
            <a:r>
              <a:rPr lang="cs-CZ" sz="1200" dirty="0" smtClean="0"/>
              <a:t>]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620</TotalTime>
  <Words>401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Název školy: Speciální základní škola,Louny Poděbradova640, příspěvková organizace  Autor: Mgr. Erika Pospíšilová Název materiálu: VY__32_INOVACE_03_IV_Z9_oceány Téma : Svět – světadíly a oceány  Číslo projektu:  CZ.1.07/1.4.00/21.3407 </vt:lpstr>
      <vt:lpstr>ANOTACE</vt:lpstr>
      <vt:lpstr>Oceány</vt:lpstr>
      <vt:lpstr>Snímek 4</vt:lpstr>
      <vt:lpstr>Oceán je neustále v pohybu</vt:lpstr>
      <vt:lpstr>Jak lidé oceán využívají?</vt:lpstr>
      <vt:lpstr>Jak lidé oceán využívají?</vt:lpstr>
      <vt:lpstr>Snímek 8</vt:lpstr>
      <vt:lpstr>Pravda nebo lež?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75</cp:revision>
  <dcterms:created xsi:type="dcterms:W3CDTF">2012-02-19T15:41:47Z</dcterms:created>
  <dcterms:modified xsi:type="dcterms:W3CDTF">2013-10-06T17:46:36Z</dcterms:modified>
</cp:coreProperties>
</file>