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71" r:id="rId4"/>
    <p:sldId id="279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92" autoAdjust="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ypogymnia_physodes_010108.jpg" TargetMode="External"/><Relationship Id="rId3" Type="http://schemas.openxmlformats.org/officeDocument/2006/relationships/hyperlink" Target="http://upload.wikimedia.org/wikipedia/commons/archive/9/92/20090711063231!Arctic_(orthographic_projection).svg" TargetMode="External"/><Relationship Id="rId7" Type="http://schemas.openxmlformats.org/officeDocument/2006/relationships/hyperlink" Target="http://cs.wikipedia.org/wiki/Soubor:Mossopolis.jpg" TargetMode="External"/><Relationship Id="rId2" Type="http://schemas.openxmlformats.org/officeDocument/2006/relationships/hyperlink" Target="http://en.wikipedia.org/wiki/File:World_map_with_major_latitude_circle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Kongsfjorden_from_Blomstrandhalvoja.jpg" TargetMode="External"/><Relationship Id="rId5" Type="http://schemas.openxmlformats.org/officeDocument/2006/relationships/hyperlink" Target="http://en.wikipedia.org/wiki/File:800px-Map-Tundra.png" TargetMode="External"/><Relationship Id="rId10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Antarctica_(orthographic_projection).svg" TargetMode="External"/><Relationship Id="rId9" Type="http://schemas.openxmlformats.org/officeDocument/2006/relationships/hyperlink" Target="http://cs.wikipedia.org/wiki/Soubor:Antarctica_6400px_from_Blue_Marb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427762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 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Člověk a příroda_zeměpis_svět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32_INOVACE_05_IV_Z6_Polární_pás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polární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pás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–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základní údaje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praktické základní školy, </a:t>
            </a:r>
            <a:r>
              <a:rPr lang="cs-CZ" sz="2600" dirty="0" err="1" smtClean="0"/>
              <a:t>pr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výuku </a:t>
            </a:r>
            <a:r>
              <a:rPr lang="cs-CZ" sz="2600" dirty="0" smtClean="0"/>
              <a:t>zeměpisu 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</a:t>
            </a:r>
            <a:r>
              <a:rPr lang="cs-CZ" sz="2600" dirty="0" smtClean="0"/>
              <a:t>o přírodních oblastech světa – polárním pásu, základní informace o poloze, povrchu, životních podmínkách, obyvatelstvu, fauně a floře.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10. je určena  opakování – testu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formou doplňování / tisk/.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POLÁRNÍ PÁS</a:t>
            </a:r>
            <a:endParaRPr lang="cs-CZ" sz="5400" b="1" dirty="0">
              <a:ln w="10541" cmpd="sng">
                <a:solidFill>
                  <a:schemeClr val="bg2">
                    <a:lumMod val="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World_map_with_major_latitude_circles_svg.png"/>
          <p:cNvPicPr>
            <a:picLocks noChangeAspect="1"/>
          </p:cNvPicPr>
          <p:nvPr/>
        </p:nvPicPr>
        <p:blipFill>
          <a:blip r:embed="rId2" cstate="print"/>
          <a:srcRect l="3308" t="1464" r="2611" b="1944"/>
          <a:stretch>
            <a:fillRect/>
          </a:stretch>
        </p:blipFill>
        <p:spPr>
          <a:xfrm>
            <a:off x="0" y="1700808"/>
            <a:ext cx="9144000" cy="4752528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0" y="1700808"/>
            <a:ext cx="9144000" cy="707886"/>
            <a:chOff x="0" y="1700808"/>
            <a:chExt cx="9144000" cy="707886"/>
          </a:xfrm>
        </p:grpSpPr>
        <p:sp>
          <p:nvSpPr>
            <p:cNvPr id="5" name="Obdélník 4"/>
            <p:cNvSpPr/>
            <p:nvPr/>
          </p:nvSpPr>
          <p:spPr>
            <a:xfrm>
              <a:off x="0" y="1700808"/>
              <a:ext cx="9144000" cy="648072"/>
            </a:xfrm>
            <a:prstGeom prst="rect">
              <a:avLst/>
            </a:prstGeom>
            <a:solidFill>
              <a:schemeClr val="accent1">
                <a:alpha val="52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595611" y="1700808"/>
              <a:ext cx="195277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Arktida</a:t>
              </a:r>
              <a:endPara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0" y="5733256"/>
            <a:ext cx="9144000" cy="720080"/>
            <a:chOff x="0" y="5733256"/>
            <a:chExt cx="9144000" cy="720080"/>
          </a:xfrm>
        </p:grpSpPr>
        <p:sp>
          <p:nvSpPr>
            <p:cNvPr id="6" name="Obdélník 5"/>
            <p:cNvSpPr/>
            <p:nvPr/>
          </p:nvSpPr>
          <p:spPr>
            <a:xfrm>
              <a:off x="0" y="5733256"/>
              <a:ext cx="9144000" cy="720080"/>
            </a:xfrm>
            <a:prstGeom prst="rect">
              <a:avLst/>
            </a:prstGeom>
            <a:solidFill>
              <a:schemeClr val="accent1">
                <a:alpha val="52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210890" y="5733256"/>
              <a:ext cx="27222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Antarktida</a:t>
              </a:r>
              <a:endPara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Antarktida vs. Arktida</a:t>
            </a:r>
          </a:p>
        </p:txBody>
      </p:sp>
      <p:pic>
        <p:nvPicPr>
          <p:cNvPr id="4" name="Obrázek 3" descr="arktid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700808"/>
            <a:ext cx="3888432" cy="3888432"/>
          </a:xfrm>
          <a:prstGeom prst="rect">
            <a:avLst/>
          </a:prstGeom>
        </p:spPr>
      </p:pic>
      <p:pic>
        <p:nvPicPr>
          <p:cNvPr id="5" name="Obrázek 4" descr="Antarctic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1771" y="1916832"/>
            <a:ext cx="3679259" cy="36724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47165" y="6021288"/>
            <a:ext cx="4649671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Arktida je 2x větší než Antarktida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Arktida – oblast u Severního pólu</a:t>
            </a:r>
            <a:endParaRPr lang="cs-CZ" sz="4400" b="1" dirty="0">
              <a:ln w="10541" cmpd="sng">
                <a:solidFill>
                  <a:schemeClr val="bg2">
                    <a:lumMod val="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tundr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14256" b="66822"/>
          <a:stretch>
            <a:fillRect/>
          </a:stretch>
        </p:blipFill>
        <p:spPr>
          <a:xfrm>
            <a:off x="1" y="3933056"/>
            <a:ext cx="9143999" cy="1728191"/>
          </a:xfrm>
        </p:spPr>
      </p:pic>
      <p:sp>
        <p:nvSpPr>
          <p:cNvPr id="5" name="Volný tvar 4"/>
          <p:cNvSpPr/>
          <p:nvPr/>
        </p:nvSpPr>
        <p:spPr>
          <a:xfrm>
            <a:off x="3131840" y="4005064"/>
            <a:ext cx="1084263" cy="704851"/>
          </a:xfrm>
          <a:custGeom>
            <a:avLst/>
            <a:gdLst>
              <a:gd name="connsiteX0" fmla="*/ 89694 w 1084263"/>
              <a:gd name="connsiteY0" fmla="*/ 76200 h 704851"/>
              <a:gd name="connsiteX1" fmla="*/ 8731 w 1084263"/>
              <a:gd name="connsiteY1" fmla="*/ 138113 h 704851"/>
              <a:gd name="connsiteX2" fmla="*/ 37306 w 1084263"/>
              <a:gd name="connsiteY2" fmla="*/ 161925 h 704851"/>
              <a:gd name="connsiteX3" fmla="*/ 123031 w 1084263"/>
              <a:gd name="connsiteY3" fmla="*/ 252413 h 704851"/>
              <a:gd name="connsiteX4" fmla="*/ 161131 w 1084263"/>
              <a:gd name="connsiteY4" fmla="*/ 338138 h 704851"/>
              <a:gd name="connsiteX5" fmla="*/ 156369 w 1084263"/>
              <a:gd name="connsiteY5" fmla="*/ 409575 h 704851"/>
              <a:gd name="connsiteX6" fmla="*/ 127794 w 1084263"/>
              <a:gd name="connsiteY6" fmla="*/ 447675 h 704851"/>
              <a:gd name="connsiteX7" fmla="*/ 46831 w 1084263"/>
              <a:gd name="connsiteY7" fmla="*/ 481013 h 704851"/>
              <a:gd name="connsiteX8" fmla="*/ 61119 w 1084263"/>
              <a:gd name="connsiteY8" fmla="*/ 533400 h 704851"/>
              <a:gd name="connsiteX9" fmla="*/ 37306 w 1084263"/>
              <a:gd name="connsiteY9" fmla="*/ 571500 h 704851"/>
              <a:gd name="connsiteX10" fmla="*/ 75406 w 1084263"/>
              <a:gd name="connsiteY10" fmla="*/ 666750 h 704851"/>
              <a:gd name="connsiteX11" fmla="*/ 165894 w 1084263"/>
              <a:gd name="connsiteY11" fmla="*/ 690563 h 704851"/>
              <a:gd name="connsiteX12" fmla="*/ 242094 w 1084263"/>
              <a:gd name="connsiteY12" fmla="*/ 581025 h 704851"/>
              <a:gd name="connsiteX13" fmla="*/ 323056 w 1084263"/>
              <a:gd name="connsiteY13" fmla="*/ 504825 h 704851"/>
              <a:gd name="connsiteX14" fmla="*/ 451644 w 1084263"/>
              <a:gd name="connsiteY14" fmla="*/ 509588 h 704851"/>
              <a:gd name="connsiteX15" fmla="*/ 537369 w 1084263"/>
              <a:gd name="connsiteY15" fmla="*/ 419100 h 704851"/>
              <a:gd name="connsiteX16" fmla="*/ 613569 w 1084263"/>
              <a:gd name="connsiteY16" fmla="*/ 433388 h 704851"/>
              <a:gd name="connsiteX17" fmla="*/ 675481 w 1084263"/>
              <a:gd name="connsiteY17" fmla="*/ 409575 h 704851"/>
              <a:gd name="connsiteX18" fmla="*/ 761206 w 1084263"/>
              <a:gd name="connsiteY18" fmla="*/ 385763 h 704851"/>
              <a:gd name="connsiteX19" fmla="*/ 737394 w 1084263"/>
              <a:gd name="connsiteY19" fmla="*/ 366713 h 704851"/>
              <a:gd name="connsiteX20" fmla="*/ 689769 w 1084263"/>
              <a:gd name="connsiteY20" fmla="*/ 371475 h 704851"/>
              <a:gd name="connsiteX21" fmla="*/ 723106 w 1084263"/>
              <a:gd name="connsiteY21" fmla="*/ 300038 h 704851"/>
              <a:gd name="connsiteX22" fmla="*/ 780256 w 1084263"/>
              <a:gd name="connsiteY22" fmla="*/ 366713 h 704851"/>
              <a:gd name="connsiteX23" fmla="*/ 804069 w 1084263"/>
              <a:gd name="connsiteY23" fmla="*/ 333375 h 704851"/>
              <a:gd name="connsiteX24" fmla="*/ 737394 w 1084263"/>
              <a:gd name="connsiteY24" fmla="*/ 295275 h 704851"/>
              <a:gd name="connsiteX25" fmla="*/ 846931 w 1084263"/>
              <a:gd name="connsiteY25" fmla="*/ 252413 h 704851"/>
              <a:gd name="connsiteX26" fmla="*/ 918369 w 1084263"/>
              <a:gd name="connsiteY26" fmla="*/ 147638 h 704851"/>
              <a:gd name="connsiteX27" fmla="*/ 932656 w 1084263"/>
              <a:gd name="connsiteY27" fmla="*/ 114300 h 704851"/>
              <a:gd name="connsiteX28" fmla="*/ 961231 w 1084263"/>
              <a:gd name="connsiteY28" fmla="*/ 90488 h 704851"/>
              <a:gd name="connsiteX29" fmla="*/ 1051719 w 1084263"/>
              <a:gd name="connsiteY29" fmla="*/ 61913 h 704851"/>
              <a:gd name="connsiteX30" fmla="*/ 1070769 w 1084263"/>
              <a:gd name="connsiteY30" fmla="*/ 47625 h 704851"/>
              <a:gd name="connsiteX31" fmla="*/ 970756 w 1084263"/>
              <a:gd name="connsiteY31" fmla="*/ 61913 h 704851"/>
              <a:gd name="connsiteX32" fmla="*/ 923131 w 1084263"/>
              <a:gd name="connsiteY32" fmla="*/ 23813 h 704851"/>
              <a:gd name="connsiteX33" fmla="*/ 856456 w 1084263"/>
              <a:gd name="connsiteY33" fmla="*/ 14288 h 704851"/>
              <a:gd name="connsiteX34" fmla="*/ 818356 w 1084263"/>
              <a:gd name="connsiteY34" fmla="*/ 14288 h 704851"/>
              <a:gd name="connsiteX35" fmla="*/ 794544 w 1084263"/>
              <a:gd name="connsiteY35" fmla="*/ 0 h 704851"/>
              <a:gd name="connsiteX36" fmla="*/ 765969 w 1084263"/>
              <a:gd name="connsiteY36" fmla="*/ 14288 h 704851"/>
              <a:gd name="connsiteX37" fmla="*/ 651669 w 1084263"/>
              <a:gd name="connsiteY37" fmla="*/ 19050 h 704851"/>
              <a:gd name="connsiteX38" fmla="*/ 580231 w 1084263"/>
              <a:gd name="connsiteY38" fmla="*/ 19050 h 704851"/>
              <a:gd name="connsiteX39" fmla="*/ 489744 w 1084263"/>
              <a:gd name="connsiteY39" fmla="*/ 28575 h 704851"/>
              <a:gd name="connsiteX40" fmla="*/ 432594 w 1084263"/>
              <a:gd name="connsiteY40" fmla="*/ 47625 h 704851"/>
              <a:gd name="connsiteX41" fmla="*/ 356394 w 1084263"/>
              <a:gd name="connsiteY41" fmla="*/ 52388 h 704851"/>
              <a:gd name="connsiteX42" fmla="*/ 256381 w 1084263"/>
              <a:gd name="connsiteY42" fmla="*/ 47625 h 704851"/>
              <a:gd name="connsiteX43" fmla="*/ 180181 w 1084263"/>
              <a:gd name="connsiteY43" fmla="*/ 42863 h 704851"/>
              <a:gd name="connsiteX44" fmla="*/ 89694 w 1084263"/>
              <a:gd name="connsiteY44" fmla="*/ 76200 h 704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84263" h="704851">
                <a:moveTo>
                  <a:pt x="89694" y="76200"/>
                </a:moveTo>
                <a:cubicBezTo>
                  <a:pt x="61119" y="92075"/>
                  <a:pt x="17462" y="123826"/>
                  <a:pt x="8731" y="138113"/>
                </a:cubicBezTo>
                <a:cubicBezTo>
                  <a:pt x="0" y="152400"/>
                  <a:pt x="18256" y="142875"/>
                  <a:pt x="37306" y="161925"/>
                </a:cubicBezTo>
                <a:cubicBezTo>
                  <a:pt x="56356" y="180975"/>
                  <a:pt x="102394" y="223044"/>
                  <a:pt x="123031" y="252413"/>
                </a:cubicBezTo>
                <a:cubicBezTo>
                  <a:pt x="143668" y="281782"/>
                  <a:pt x="155575" y="311944"/>
                  <a:pt x="161131" y="338138"/>
                </a:cubicBezTo>
                <a:cubicBezTo>
                  <a:pt x="166687" y="364332"/>
                  <a:pt x="161925" y="391319"/>
                  <a:pt x="156369" y="409575"/>
                </a:cubicBezTo>
                <a:cubicBezTo>
                  <a:pt x="150813" y="427831"/>
                  <a:pt x="146050" y="435769"/>
                  <a:pt x="127794" y="447675"/>
                </a:cubicBezTo>
                <a:cubicBezTo>
                  <a:pt x="109538" y="459581"/>
                  <a:pt x="57944" y="466726"/>
                  <a:pt x="46831" y="481013"/>
                </a:cubicBezTo>
                <a:cubicBezTo>
                  <a:pt x="35719" y="495301"/>
                  <a:pt x="62706" y="518319"/>
                  <a:pt x="61119" y="533400"/>
                </a:cubicBezTo>
                <a:cubicBezTo>
                  <a:pt x="59532" y="548481"/>
                  <a:pt x="34925" y="549275"/>
                  <a:pt x="37306" y="571500"/>
                </a:cubicBezTo>
                <a:cubicBezTo>
                  <a:pt x="39687" y="593725"/>
                  <a:pt x="53975" y="646906"/>
                  <a:pt x="75406" y="666750"/>
                </a:cubicBezTo>
                <a:cubicBezTo>
                  <a:pt x="96837" y="686594"/>
                  <a:pt x="138113" y="704851"/>
                  <a:pt x="165894" y="690563"/>
                </a:cubicBezTo>
                <a:cubicBezTo>
                  <a:pt x="193675" y="676275"/>
                  <a:pt x="215900" y="611981"/>
                  <a:pt x="242094" y="581025"/>
                </a:cubicBezTo>
                <a:cubicBezTo>
                  <a:pt x="268288" y="550069"/>
                  <a:pt x="288131" y="516731"/>
                  <a:pt x="323056" y="504825"/>
                </a:cubicBezTo>
                <a:cubicBezTo>
                  <a:pt x="357981" y="492919"/>
                  <a:pt x="415925" y="523875"/>
                  <a:pt x="451644" y="509588"/>
                </a:cubicBezTo>
                <a:cubicBezTo>
                  <a:pt x="487363" y="495301"/>
                  <a:pt x="510382" y="431800"/>
                  <a:pt x="537369" y="419100"/>
                </a:cubicBezTo>
                <a:cubicBezTo>
                  <a:pt x="564356" y="406400"/>
                  <a:pt x="590550" y="434975"/>
                  <a:pt x="613569" y="433388"/>
                </a:cubicBezTo>
                <a:cubicBezTo>
                  <a:pt x="636588" y="431801"/>
                  <a:pt x="650875" y="417512"/>
                  <a:pt x="675481" y="409575"/>
                </a:cubicBezTo>
                <a:cubicBezTo>
                  <a:pt x="700087" y="401638"/>
                  <a:pt x="750887" y="392907"/>
                  <a:pt x="761206" y="385763"/>
                </a:cubicBezTo>
                <a:cubicBezTo>
                  <a:pt x="771525" y="378619"/>
                  <a:pt x="749300" y="369094"/>
                  <a:pt x="737394" y="366713"/>
                </a:cubicBezTo>
                <a:cubicBezTo>
                  <a:pt x="725488" y="364332"/>
                  <a:pt x="692150" y="382587"/>
                  <a:pt x="689769" y="371475"/>
                </a:cubicBezTo>
                <a:cubicBezTo>
                  <a:pt x="687388" y="360363"/>
                  <a:pt x="708025" y="300832"/>
                  <a:pt x="723106" y="300038"/>
                </a:cubicBezTo>
                <a:cubicBezTo>
                  <a:pt x="738187" y="299244"/>
                  <a:pt x="766762" y="361157"/>
                  <a:pt x="780256" y="366713"/>
                </a:cubicBezTo>
                <a:cubicBezTo>
                  <a:pt x="793750" y="372269"/>
                  <a:pt x="811213" y="345281"/>
                  <a:pt x="804069" y="333375"/>
                </a:cubicBezTo>
                <a:cubicBezTo>
                  <a:pt x="796925" y="321469"/>
                  <a:pt x="730250" y="308769"/>
                  <a:pt x="737394" y="295275"/>
                </a:cubicBezTo>
                <a:cubicBezTo>
                  <a:pt x="744538" y="281781"/>
                  <a:pt x="816769" y="277019"/>
                  <a:pt x="846931" y="252413"/>
                </a:cubicBezTo>
                <a:cubicBezTo>
                  <a:pt x="877094" y="227807"/>
                  <a:pt x="904082" y="170657"/>
                  <a:pt x="918369" y="147638"/>
                </a:cubicBezTo>
                <a:cubicBezTo>
                  <a:pt x="932656" y="124619"/>
                  <a:pt x="925512" y="123825"/>
                  <a:pt x="932656" y="114300"/>
                </a:cubicBezTo>
                <a:cubicBezTo>
                  <a:pt x="939800" y="104775"/>
                  <a:pt x="941387" y="99219"/>
                  <a:pt x="961231" y="90488"/>
                </a:cubicBezTo>
                <a:cubicBezTo>
                  <a:pt x="981075" y="81757"/>
                  <a:pt x="1033463" y="69057"/>
                  <a:pt x="1051719" y="61913"/>
                </a:cubicBezTo>
                <a:cubicBezTo>
                  <a:pt x="1069975" y="54769"/>
                  <a:pt x="1084263" y="47625"/>
                  <a:pt x="1070769" y="47625"/>
                </a:cubicBezTo>
                <a:cubicBezTo>
                  <a:pt x="1057275" y="47625"/>
                  <a:pt x="995362" y="65882"/>
                  <a:pt x="970756" y="61913"/>
                </a:cubicBezTo>
                <a:cubicBezTo>
                  <a:pt x="946150" y="57944"/>
                  <a:pt x="942181" y="31750"/>
                  <a:pt x="923131" y="23813"/>
                </a:cubicBezTo>
                <a:cubicBezTo>
                  <a:pt x="904081" y="15876"/>
                  <a:pt x="873918" y="15875"/>
                  <a:pt x="856456" y="14288"/>
                </a:cubicBezTo>
                <a:cubicBezTo>
                  <a:pt x="838994" y="12701"/>
                  <a:pt x="828675" y="16669"/>
                  <a:pt x="818356" y="14288"/>
                </a:cubicBezTo>
                <a:cubicBezTo>
                  <a:pt x="808037" y="11907"/>
                  <a:pt x="803275" y="0"/>
                  <a:pt x="794544" y="0"/>
                </a:cubicBezTo>
                <a:cubicBezTo>
                  <a:pt x="785813" y="0"/>
                  <a:pt x="789782" y="11113"/>
                  <a:pt x="765969" y="14288"/>
                </a:cubicBezTo>
                <a:cubicBezTo>
                  <a:pt x="742157" y="17463"/>
                  <a:pt x="682625" y="18256"/>
                  <a:pt x="651669" y="19050"/>
                </a:cubicBezTo>
                <a:cubicBezTo>
                  <a:pt x="620713" y="19844"/>
                  <a:pt x="607218" y="17463"/>
                  <a:pt x="580231" y="19050"/>
                </a:cubicBezTo>
                <a:cubicBezTo>
                  <a:pt x="553244" y="20637"/>
                  <a:pt x="514350" y="23813"/>
                  <a:pt x="489744" y="28575"/>
                </a:cubicBezTo>
                <a:cubicBezTo>
                  <a:pt x="465138" y="33337"/>
                  <a:pt x="454819" y="43656"/>
                  <a:pt x="432594" y="47625"/>
                </a:cubicBezTo>
                <a:cubicBezTo>
                  <a:pt x="410369" y="51594"/>
                  <a:pt x="385763" y="52388"/>
                  <a:pt x="356394" y="52388"/>
                </a:cubicBezTo>
                <a:cubicBezTo>
                  <a:pt x="327025" y="52388"/>
                  <a:pt x="256381" y="47625"/>
                  <a:pt x="256381" y="47625"/>
                </a:cubicBezTo>
                <a:cubicBezTo>
                  <a:pt x="227012" y="46038"/>
                  <a:pt x="209550" y="38894"/>
                  <a:pt x="180181" y="42863"/>
                </a:cubicBezTo>
                <a:cubicBezTo>
                  <a:pt x="150812" y="46832"/>
                  <a:pt x="118269" y="60325"/>
                  <a:pt x="89694" y="7620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39552" y="5805264"/>
            <a:ext cx="360040" cy="36004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39552" y="6309320"/>
            <a:ext cx="360040" cy="36004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Zaledněné území – půda do hloubky zamrzá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6237313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Tundra – rozmrzá zde horní vrstva půdy 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683568" y="2420888"/>
            <a:ext cx="1440160" cy="720080"/>
          </a:xfrm>
          <a:prstGeom prst="wedgeRoundRectCallout">
            <a:avLst>
              <a:gd name="adj1" fmla="val 37025"/>
              <a:gd name="adj2" fmla="val 246778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Okraj Severní Ameriky</a:t>
            </a:r>
            <a:endParaRPr lang="cs-CZ" sz="1600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3131840" y="2636912"/>
            <a:ext cx="1008112" cy="432048"/>
          </a:xfrm>
          <a:prstGeom prst="wedgeRoundRectCallout">
            <a:avLst>
              <a:gd name="adj1" fmla="val 8628"/>
              <a:gd name="adj2" fmla="val 299363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Grónsko</a:t>
            </a:r>
            <a:endParaRPr lang="cs-CZ" sz="16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4932040" y="2276872"/>
            <a:ext cx="1512168" cy="576064"/>
          </a:xfrm>
          <a:prstGeom prst="wedgeRoundRectCallout">
            <a:avLst>
              <a:gd name="adj1" fmla="val 17931"/>
              <a:gd name="adj2" fmla="val 330295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Okraj Severní Evropy</a:t>
            </a:r>
            <a:endParaRPr lang="cs-CZ" sz="1600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6876256" y="2276872"/>
            <a:ext cx="1440160" cy="576064"/>
          </a:xfrm>
          <a:prstGeom prst="wedgeRoundRectCallout">
            <a:avLst>
              <a:gd name="adj1" fmla="val 16152"/>
              <a:gd name="adj2" fmla="val 315643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Okraj Severní Asie</a:t>
            </a:r>
            <a:endParaRPr lang="cs-CZ" sz="1600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3275856" y="1484784"/>
            <a:ext cx="1584176" cy="792088"/>
          </a:xfrm>
          <a:prstGeom prst="wedgeRoundRectCallout">
            <a:avLst>
              <a:gd name="adj1" fmla="val 30620"/>
              <a:gd name="adj2" fmla="val 298584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Severní ledový oceán a ostrovy</a:t>
            </a:r>
            <a:endParaRPr lang="cs-CZ" sz="1600" dirty="0"/>
          </a:p>
        </p:txBody>
      </p:sp>
      <p:sp>
        <p:nvSpPr>
          <p:cNvPr id="17" name="Elipsa 16"/>
          <p:cNvSpPr/>
          <p:nvPr/>
        </p:nvSpPr>
        <p:spPr>
          <a:xfrm>
            <a:off x="5652120" y="1340768"/>
            <a:ext cx="216024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Až - 50° C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Tundra</a:t>
            </a:r>
          </a:p>
        </p:txBody>
      </p:sp>
      <p:pic>
        <p:nvPicPr>
          <p:cNvPr id="9" name="Zástupný symbol pro obsah 8" descr="tundra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447800"/>
            <a:ext cx="7213600" cy="5410200"/>
          </a:xfrm>
        </p:spPr>
      </p:pic>
      <p:sp>
        <p:nvSpPr>
          <p:cNvPr id="10" name="Oválný popisek 9"/>
          <p:cNvSpPr/>
          <p:nvPr/>
        </p:nvSpPr>
        <p:spPr>
          <a:xfrm>
            <a:off x="7236296" y="1628800"/>
            <a:ext cx="1584176" cy="1080120"/>
          </a:xfrm>
          <a:prstGeom prst="wedgeEllipseCallout">
            <a:avLst>
              <a:gd name="adj1" fmla="val -112769"/>
              <a:gd name="adj2" fmla="val 1406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Hodně jezírek, bažin</a:t>
            </a:r>
            <a:endParaRPr lang="cs-CZ" sz="1600" dirty="0"/>
          </a:p>
        </p:txBody>
      </p:sp>
      <p:pic>
        <p:nvPicPr>
          <p:cNvPr id="11" name="Obrázek 10" descr="mech.jpg"/>
          <p:cNvPicPr>
            <a:picLocks noChangeAspect="1"/>
          </p:cNvPicPr>
          <p:nvPr/>
        </p:nvPicPr>
        <p:blipFill>
          <a:blip r:embed="rId3" cstate="print"/>
          <a:srcRect l="28738" t="34250"/>
          <a:stretch>
            <a:fillRect/>
          </a:stretch>
        </p:blipFill>
        <p:spPr>
          <a:xfrm>
            <a:off x="6971928" y="5085184"/>
            <a:ext cx="2172072" cy="150304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033" name="Picture 9" descr="C:\Users\Erika Pospíšilová\AppData\Local\Microsoft\Windows\Temporary Internet Files\Content.IE5\LUA1K80L\MP900433776[1].jpg"/>
          <p:cNvPicPr>
            <a:picLocks noChangeAspect="1" noChangeArrowheads="1"/>
          </p:cNvPicPr>
          <p:nvPr/>
        </p:nvPicPr>
        <p:blipFill>
          <a:blip r:embed="rId4" cstate="print"/>
          <a:srcRect t="11610" r="60828" b="20469"/>
          <a:stretch>
            <a:fillRect/>
          </a:stretch>
        </p:blipFill>
        <p:spPr bwMode="auto">
          <a:xfrm>
            <a:off x="539552" y="1772816"/>
            <a:ext cx="1557344" cy="18002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5" name="Obrázek 14" descr="lisejnik.jpg"/>
          <p:cNvPicPr>
            <a:picLocks noChangeAspect="1"/>
          </p:cNvPicPr>
          <p:nvPr/>
        </p:nvPicPr>
        <p:blipFill>
          <a:blip r:embed="rId5" cstate="print"/>
          <a:srcRect l="32229" t="12201" r="5572" b="13250"/>
          <a:stretch>
            <a:fillRect/>
          </a:stretch>
        </p:blipFill>
        <p:spPr>
          <a:xfrm>
            <a:off x="323528" y="4941168"/>
            <a:ext cx="1728192" cy="1752880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755576" y="6381328"/>
            <a:ext cx="881973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Lišejníky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429000"/>
            <a:ext cx="593432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Břízy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6381328"/>
            <a:ext cx="712054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Mechy</a:t>
            </a:r>
            <a:endParaRPr lang="cs-CZ" sz="1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Obyvatelé Arktidy</a:t>
            </a:r>
          </a:p>
        </p:txBody>
      </p:sp>
      <p:pic>
        <p:nvPicPr>
          <p:cNvPr id="3074" name="Picture 2" descr="C:\Users\Erika Pospíšilová\AppData\Local\Microsoft\Windows\Temporary Internet Files\Content.IE5\5WQ6BRYP\MP9004033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653136"/>
            <a:ext cx="2310760" cy="1539905"/>
          </a:xfrm>
          <a:prstGeom prst="rect">
            <a:avLst/>
          </a:prstGeom>
          <a:noFill/>
        </p:spPr>
      </p:pic>
      <p:pic>
        <p:nvPicPr>
          <p:cNvPr id="3076" name="Picture 4" descr="C:\Users\Erika Pospíšilová\AppData\Local\Microsoft\Windows\Temporary Internet Files\Content.IE5\0I6FOMU6\MP9004069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628800"/>
            <a:ext cx="1777065" cy="2664296"/>
          </a:xfrm>
          <a:prstGeom prst="rect">
            <a:avLst/>
          </a:prstGeom>
          <a:noFill/>
        </p:spPr>
      </p:pic>
      <p:pic>
        <p:nvPicPr>
          <p:cNvPr id="3077" name="Picture 5" descr="C:\Users\Erika Pospíšilová\AppData\Local\Microsoft\Windows\Temporary Internet Files\Content.IE5\LUA1K80L\MP900403391[1].jpg"/>
          <p:cNvPicPr>
            <a:picLocks noChangeAspect="1" noChangeArrowheads="1"/>
          </p:cNvPicPr>
          <p:nvPr/>
        </p:nvPicPr>
        <p:blipFill>
          <a:blip r:embed="rId4" cstate="print"/>
          <a:srcRect l="37580"/>
          <a:stretch>
            <a:fillRect/>
          </a:stretch>
        </p:blipFill>
        <p:spPr bwMode="auto">
          <a:xfrm>
            <a:off x="1043608" y="4221088"/>
            <a:ext cx="1914927" cy="2044394"/>
          </a:xfrm>
          <a:prstGeom prst="rect">
            <a:avLst/>
          </a:prstGeom>
          <a:noFill/>
        </p:spPr>
      </p:pic>
      <p:pic>
        <p:nvPicPr>
          <p:cNvPr id="3082" name="Picture 10" descr="C:\Users\Erika Pospíšilová\AppData\Local\Microsoft\Windows\Temporary Internet Files\Content.IE5\6R7VYQL4\MC9004060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988840"/>
            <a:ext cx="1479550" cy="1841500"/>
          </a:xfrm>
          <a:prstGeom prst="rect">
            <a:avLst/>
          </a:prstGeom>
          <a:noFill/>
        </p:spPr>
      </p:pic>
      <p:pic>
        <p:nvPicPr>
          <p:cNvPr id="3083" name="Picture 11" descr="C:\Users\Erika Pospíšilová\AppData\Local\Microsoft\Windows\Temporary Internet Files\Content.IE5\H2Y57QO4\MC9002290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509120"/>
            <a:ext cx="2376264" cy="1825883"/>
          </a:xfrm>
          <a:prstGeom prst="rect">
            <a:avLst/>
          </a:prstGeom>
          <a:noFill/>
        </p:spPr>
      </p:pic>
      <p:pic>
        <p:nvPicPr>
          <p:cNvPr id="3085" name="Picture 13" descr="C:\Users\Erika Pospíšilová\AppData\Local\Microsoft\Windows\Temporary Internet Files\Content.IE5\CS5ZIBOZ\MC9002290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2060848"/>
            <a:ext cx="1709928" cy="1826057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691680" y="3645024"/>
            <a:ext cx="473206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Los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6093296"/>
            <a:ext cx="1021433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Polární vlk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95936" y="6093296"/>
            <a:ext cx="1160895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Polární liška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3789040"/>
            <a:ext cx="952505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Eskymáci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149080"/>
            <a:ext cx="1317990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Lední medvěd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6165304"/>
            <a:ext cx="503664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Sob</a:t>
            </a:r>
            <a:endParaRPr lang="cs-CZ" sz="1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14300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Antarktida – kontinent u Jižního pólu</a:t>
            </a:r>
          </a:p>
        </p:txBody>
      </p:sp>
      <p:pic>
        <p:nvPicPr>
          <p:cNvPr id="4" name="Zástupný symbol pro obsah 3" descr="antarktid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556792"/>
            <a:ext cx="4968552" cy="4968552"/>
          </a:xfrm>
        </p:spPr>
      </p:pic>
      <p:sp>
        <p:nvSpPr>
          <p:cNvPr id="5" name="Elipsa 4"/>
          <p:cNvSpPr/>
          <p:nvPr/>
        </p:nvSpPr>
        <p:spPr>
          <a:xfrm>
            <a:off x="323528" y="2060848"/>
            <a:ext cx="1656184" cy="57606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Až - 80°C</a:t>
            </a:r>
            <a:endParaRPr lang="cs-CZ" sz="1600" dirty="0"/>
          </a:p>
        </p:txBody>
      </p:sp>
      <p:sp>
        <p:nvSpPr>
          <p:cNvPr id="6" name="Oválný popisek 5"/>
          <p:cNvSpPr/>
          <p:nvPr/>
        </p:nvSpPr>
        <p:spPr>
          <a:xfrm>
            <a:off x="7380312" y="1916832"/>
            <a:ext cx="1548680" cy="792088"/>
          </a:xfrm>
          <a:prstGeom prst="wedgeEllipseCallout">
            <a:avLst>
              <a:gd name="adj1" fmla="val -110452"/>
              <a:gd name="adj2" fmla="val 80261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2060848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dirty="0" smtClean="0"/>
              <a:t>Má nejdrsnější </a:t>
            </a:r>
          </a:p>
          <a:p>
            <a:pPr algn="ctr"/>
            <a:r>
              <a:rPr lang="cs-CZ" sz="1600" dirty="0" smtClean="0"/>
              <a:t>podmínky </a:t>
            </a:r>
            <a:endParaRPr lang="cs-CZ" sz="1600" dirty="0"/>
          </a:p>
        </p:txBody>
      </p:sp>
      <p:sp>
        <p:nvSpPr>
          <p:cNvPr id="8" name="Oválný popisek 7"/>
          <p:cNvSpPr/>
          <p:nvPr/>
        </p:nvSpPr>
        <p:spPr>
          <a:xfrm>
            <a:off x="179512" y="5445224"/>
            <a:ext cx="1944216" cy="792088"/>
          </a:xfrm>
          <a:prstGeom prst="wedgeEllipseCallout">
            <a:avLst>
              <a:gd name="adj1" fmla="val 121182"/>
              <a:gd name="adj2" fmla="val -11155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Není trvale osídlena</a:t>
            </a:r>
            <a:endParaRPr lang="cs-CZ" sz="1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Obyvatelé Antarktidy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Erika Pospíšilová\AppData\Local\Microsoft\Windows\Temporary Internet Files\Content.IE5\LDXX2J34\MP9004317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700808"/>
            <a:ext cx="2852532" cy="4221088"/>
          </a:xfrm>
          <a:prstGeom prst="rect">
            <a:avLst/>
          </a:prstGeom>
          <a:noFill/>
        </p:spPr>
      </p:pic>
      <p:pic>
        <p:nvPicPr>
          <p:cNvPr id="4099" name="Picture 3" descr="C:\Users\Erika Pospíšilová\AppData\Local\Microsoft\Windows\Temporary Internet Files\Content.IE5\5X52JDU1\MP9004004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204864"/>
            <a:ext cx="4754385" cy="3168352"/>
          </a:xfrm>
          <a:prstGeom prst="rect">
            <a:avLst/>
          </a:prstGeom>
          <a:noFill/>
        </p:spPr>
      </p:pic>
      <p:pic>
        <p:nvPicPr>
          <p:cNvPr id="4101" name="Picture 5" descr="C:\Users\Erika Pospíšilová\AppData\Local\Microsoft\Windows\Temporary Internet Files\Content.IE5\FJHWHAIH\MC9004260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2852936"/>
            <a:ext cx="1812925" cy="20002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556 0.10892 C 0.14063 0.10569 0.17587 0.10245 0.23629 0.10684 C 0.2967 0.11124 0.4783 0.11239 0.46858 0.13552 C 0.45886 0.15865 0.31823 0.20235 0.17778 0.24606 " pathEditMode="relative" ptsTypes="aaaA">
                                      <p:cBhvr>
                                        <p:cTn id="10" dur="5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Polární vody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Erika Pospíšilová\AppData\Local\Microsoft\Windows\Temporary Internet Files\Content.IE5\1IT8NUTT\MP9004306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205841" cy="4824536"/>
          </a:xfrm>
          <a:prstGeom prst="rect">
            <a:avLst/>
          </a:prstGeom>
          <a:noFill/>
        </p:spPr>
      </p:pic>
      <p:pic>
        <p:nvPicPr>
          <p:cNvPr id="5125" name="Picture 5" descr="C:\Users\Erika Pospíšilová\AppData\Local\Microsoft\Windows\Temporary Internet Files\Content.IE5\IKU3AG3H\MC90003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1290" y="5273824"/>
            <a:ext cx="4182710" cy="1584176"/>
          </a:xfrm>
          <a:prstGeom prst="rect">
            <a:avLst/>
          </a:prstGeom>
          <a:noFill/>
        </p:spPr>
      </p:pic>
      <p:grpSp>
        <p:nvGrpSpPr>
          <p:cNvPr id="10" name="Skupina 9"/>
          <p:cNvGrpSpPr/>
          <p:nvPr/>
        </p:nvGrpSpPr>
        <p:grpSpPr>
          <a:xfrm>
            <a:off x="395536" y="3356992"/>
            <a:ext cx="1944216" cy="1080120"/>
            <a:chOff x="395536" y="3356992"/>
            <a:chExt cx="1944216" cy="1080120"/>
          </a:xfrm>
        </p:grpSpPr>
        <p:sp>
          <p:nvSpPr>
            <p:cNvPr id="8" name="Oválný popisek 7"/>
            <p:cNvSpPr/>
            <p:nvPr/>
          </p:nvSpPr>
          <p:spPr>
            <a:xfrm>
              <a:off x="395536" y="3356992"/>
              <a:ext cx="1872208" cy="1080120"/>
            </a:xfrm>
            <a:prstGeom prst="wedgeEllipseCallout">
              <a:avLst>
                <a:gd name="adj1" fmla="val 97272"/>
                <a:gd name="adj2" fmla="val 13117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39552" y="3501008"/>
              <a:ext cx="180020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>
                  <a:solidFill>
                    <a:schemeClr val="bg1"/>
                  </a:solidFill>
                </a:rPr>
                <a:t>Jsou bohaté na plankton – obživa pro velryby</a:t>
              </a:r>
              <a:endParaRPr lang="cs-CZ" sz="1600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2544E-6 L -0.27118 0.00393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5410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Jaká polární oblast je větší?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484784"/>
            <a:ext cx="1273362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 Arktida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149080"/>
            <a:ext cx="7202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Která polární oblast je kontinent a která jen oblastí?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5085184"/>
            <a:ext cx="5388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 kterého pólu se nachází Antarktida?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01008"/>
            <a:ext cx="4772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které oblasti žijí lední medvědi?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780928"/>
            <a:ext cx="5748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jaké polární oblasti se nachází tundra?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132856"/>
            <a:ext cx="2717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roste v tundře?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2132856"/>
            <a:ext cx="4372287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 Břízy, mechy, lišejníky, tráva, břízy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780928"/>
            <a:ext cx="1515415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 V Arktidě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3501008"/>
            <a:ext cx="1444883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-&gt;V Arktidě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4581128"/>
            <a:ext cx="4917244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 Arktida – oblast, Antarktida – kontinent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085184"/>
            <a:ext cx="2071401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-&gt; u Jižního pólu</a:t>
            </a:r>
            <a:endParaRPr lang="cs-CZ" sz="2000" dirty="0"/>
          </a:p>
        </p:txBody>
      </p:sp>
      <p:pic>
        <p:nvPicPr>
          <p:cNvPr id="6149" name="Picture 5" descr="C:\Users\Erika Pospíšilová\AppData\Local\Microsoft\Windows\Temporary Internet Files\Content.IE5\IKU3AG3H\MC90043977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60648"/>
            <a:ext cx="1659632" cy="16596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1600" dirty="0" smtClean="0"/>
              <a:t>Mapa s </a:t>
            </a:r>
            <a:r>
              <a:rPr lang="cs-CZ" sz="1600" dirty="0" err="1" smtClean="0"/>
              <a:t>rovnoběkami</a:t>
            </a:r>
            <a:r>
              <a:rPr lang="cs-CZ" sz="1600" dirty="0" smtClean="0"/>
              <a:t>- THESEVENSEAS.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2"/>
              </a:rPr>
              <a:t>http://en.wikipedia.org/wiki/File:World_map_with_major_latitude_circles.svg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Arktida – mapa - TOWNDOWN.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3"/>
              </a:rPr>
              <a:t>http://upload.wikimedia.org/wikipedia/commons/archive/9/92/20090711063231%21Arctic_%28orthographic_projection%29.svg</a:t>
            </a:r>
            <a:r>
              <a:rPr lang="cs-CZ" sz="1600" dirty="0" smtClean="0"/>
              <a:t>  </a:t>
            </a:r>
          </a:p>
          <a:p>
            <a:pPr>
              <a:buNone/>
            </a:pPr>
            <a:r>
              <a:rPr lang="cs-CZ" sz="1600" dirty="0" smtClean="0"/>
              <a:t>Antarktida – mapa - HERALDRY.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4"/>
              </a:rPr>
              <a:t>http://cs.wikipedia.org/wiki/Soubor:Antarctica_(orthographic_projection).svg</a:t>
            </a:r>
            <a:r>
              <a:rPr lang="cs-CZ" sz="1600" dirty="0" smtClean="0"/>
              <a:t>  </a:t>
            </a:r>
          </a:p>
          <a:p>
            <a:pPr>
              <a:buNone/>
            </a:pPr>
            <a:r>
              <a:rPr lang="cs-CZ" sz="1600" dirty="0" smtClean="0"/>
              <a:t>Tundra - mapa - AIYIZO.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5"/>
              </a:rPr>
              <a:t>http://en.wikipedia.org/wiki/File:800px-Map-Tundra.png</a:t>
            </a:r>
            <a:r>
              <a:rPr lang="cs-CZ" sz="1600" dirty="0" smtClean="0"/>
              <a:t>  </a:t>
            </a:r>
          </a:p>
          <a:p>
            <a:pPr>
              <a:buNone/>
            </a:pPr>
            <a:r>
              <a:rPr lang="cs-CZ" sz="1600" dirty="0" smtClean="0"/>
              <a:t>Tundra - SPHINX.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6"/>
              </a:rPr>
              <a:t>http://en.wikipedia.org/wiki/File:Kongsfjorden_from_Blomstrandhalvoja.jpg</a:t>
            </a:r>
            <a:r>
              <a:rPr lang="cs-CZ" sz="1600" dirty="0" smtClean="0"/>
              <a:t>    </a:t>
            </a:r>
          </a:p>
          <a:p>
            <a:pPr>
              <a:buNone/>
            </a:pPr>
            <a:r>
              <a:rPr lang="cs-CZ" sz="1600" dirty="0" smtClean="0"/>
              <a:t>Mech - PFLY.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7"/>
              </a:rPr>
              <a:t>http://cs.wikipedia.org/wiki/Soubor:Mossopolis.jpg</a:t>
            </a:r>
            <a:r>
              <a:rPr lang="cs-CZ" sz="1600" dirty="0" smtClean="0"/>
              <a:t>  </a:t>
            </a:r>
          </a:p>
          <a:p>
            <a:pPr>
              <a:buNone/>
            </a:pPr>
            <a:r>
              <a:rPr lang="cs-CZ" sz="1600" dirty="0" smtClean="0"/>
              <a:t>Lišejník - BERND HAYNOLD.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8"/>
              </a:rPr>
              <a:t>http://cs.wikipedia.org/wiki/Soubor:Hypogymnia_physodes_010108.jpg</a:t>
            </a:r>
            <a:r>
              <a:rPr lang="cs-CZ" sz="1600" dirty="0" smtClean="0"/>
              <a:t>  </a:t>
            </a:r>
          </a:p>
          <a:p>
            <a:pPr>
              <a:buNone/>
            </a:pPr>
            <a:r>
              <a:rPr lang="cs-CZ" sz="1600" dirty="0" smtClean="0"/>
              <a:t>Antarktida – satelitní mapa - DAVE PAPE.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Dostupný na WWW: </a:t>
            </a:r>
            <a:r>
              <a:rPr lang="cs-CZ" sz="1600" dirty="0" smtClean="0">
                <a:hlinkClick r:id="rId9"/>
              </a:rPr>
              <a:t>http://cs.wikipedia.org/wiki/Soubor:Antarctica_6400px_from_Blue_Marble.jpg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Ostatní obrázky- Dostupné z WWW : </a:t>
            </a:r>
            <a:r>
              <a:rPr lang="cs-CZ" sz="1400" dirty="0" err="1" smtClean="0"/>
              <a:t>clipart</a:t>
            </a:r>
            <a:r>
              <a:rPr lang="cs-CZ" sz="1400" dirty="0" smtClean="0"/>
              <a:t> </a:t>
            </a:r>
            <a:r>
              <a:rPr lang="cs-CZ" sz="1600" dirty="0" smtClean="0">
                <a:hlinkClick r:id="rId10"/>
              </a:rPr>
              <a:t>http://office.</a:t>
            </a:r>
            <a:r>
              <a:rPr lang="cs-CZ" sz="1600" dirty="0" err="1" smtClean="0">
                <a:hlinkClick r:id="rId10"/>
              </a:rPr>
              <a:t>microsoft.com</a:t>
            </a:r>
            <a:r>
              <a:rPr lang="cs-CZ" sz="1600" dirty="0" smtClean="0"/>
              <a:t>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400" dirty="0" smtClean="0"/>
              <a:t>KORTUS, František; TEPLÝ, František. </a:t>
            </a:r>
            <a:r>
              <a:rPr lang="cs-CZ" sz="1400" i="1" dirty="0" smtClean="0"/>
              <a:t>Praktický zeměpis</a:t>
            </a:r>
            <a:r>
              <a:rPr lang="cs-CZ" sz="1400" dirty="0" smtClean="0"/>
              <a:t>. Praha: PARTA, s.r.o., 2009, ISBN 978-80-7320-148-7.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Vše citováno dne:[2012-10-21]</a:t>
            </a:r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1184</TotalTime>
  <Words>452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Název školy: Speciální základní škola, Louny Poděbradova640, příspěvková organizace  Autor: Mgr. Erika Pospíšilová Název materiálu:  Člověk a příroda_zeměpis_svět VY__32_INOVACE_05_IV_Z6_Polární_pás Téma : polární pás– základní údaje  Číslo projektu:  CZ.1.07/1.4.00/21.3407 </vt:lpstr>
      <vt:lpstr>ANOTACE</vt:lpstr>
      <vt:lpstr>POLÁRNÍ PÁS</vt:lpstr>
      <vt:lpstr>Antarktida vs. Arktida</vt:lpstr>
      <vt:lpstr>Arktida – oblast u Severního pólu</vt:lpstr>
      <vt:lpstr>Tundra</vt:lpstr>
      <vt:lpstr>Obyvatelé Arktidy</vt:lpstr>
      <vt:lpstr>Antarktida – kontinent u Jižního pólu</vt:lpstr>
      <vt:lpstr>Obyvatelé Antarktidy</vt:lpstr>
      <vt:lpstr>Polární vody</vt:lpstr>
      <vt:lpstr>Test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84</cp:revision>
  <dcterms:created xsi:type="dcterms:W3CDTF">2012-02-19T15:41:47Z</dcterms:created>
  <dcterms:modified xsi:type="dcterms:W3CDTF">2013-10-06T08:29:32Z</dcterms:modified>
</cp:coreProperties>
</file>