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271" r:id="rId4"/>
    <p:sldId id="272" r:id="rId5"/>
    <p:sldId id="273" r:id="rId6"/>
    <p:sldId id="274" r:id="rId7"/>
    <p:sldId id="276" r:id="rId8"/>
    <p:sldId id="277" r:id="rId9"/>
    <p:sldId id="275" r:id="rId10"/>
    <p:sldId id="278" r:id="rId11"/>
    <p:sldId id="279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5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168D8D-B71E-46E6-8D22-326376F7E66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7E73A11D-C988-4AA0-A292-2FD18B2C8B2F}">
      <dgm:prSet phldrT="[Text]"/>
      <dgm:spPr/>
      <dgm:t>
        <a:bodyPr/>
        <a:lstStyle/>
        <a:p>
          <a:r>
            <a:rPr lang="cs-CZ" b="0" dirty="0" smtClean="0"/>
            <a:t>Pásmo jehličnatých lesů</a:t>
          </a:r>
          <a:endParaRPr lang="cs-CZ" b="0" dirty="0"/>
        </a:p>
      </dgm:t>
    </dgm:pt>
    <dgm:pt modelId="{AFBA1E98-A33B-4B51-8923-689208048B14}" type="parTrans" cxnId="{1FA19556-8F8C-4E79-895A-B71139F42D97}">
      <dgm:prSet/>
      <dgm:spPr/>
      <dgm:t>
        <a:bodyPr/>
        <a:lstStyle/>
        <a:p>
          <a:endParaRPr lang="cs-CZ"/>
        </a:p>
      </dgm:t>
    </dgm:pt>
    <dgm:pt modelId="{D34FC3AD-7451-4214-8A9C-8894BF0E3769}" type="sibTrans" cxnId="{1FA19556-8F8C-4E79-895A-B71139F42D97}">
      <dgm:prSet/>
      <dgm:spPr/>
      <dgm:t>
        <a:bodyPr/>
        <a:lstStyle/>
        <a:p>
          <a:endParaRPr lang="cs-CZ"/>
        </a:p>
      </dgm:t>
    </dgm:pt>
    <dgm:pt modelId="{D4E4BD4F-241B-4D41-9101-3F1F21DE6CC7}">
      <dgm:prSet phldrT="[Text]"/>
      <dgm:spPr/>
      <dgm:t>
        <a:bodyPr/>
        <a:lstStyle/>
        <a:p>
          <a:r>
            <a:rPr lang="cs-CZ" dirty="0" smtClean="0"/>
            <a:t>Pásmo smíšených a listnatých lesů</a:t>
          </a:r>
          <a:endParaRPr lang="cs-CZ" dirty="0"/>
        </a:p>
      </dgm:t>
    </dgm:pt>
    <dgm:pt modelId="{5AD97C41-7420-4812-9C85-2ED667BBE0AF}" type="parTrans" cxnId="{299E92F8-F080-497B-A13E-725F8957D99B}">
      <dgm:prSet/>
      <dgm:spPr/>
      <dgm:t>
        <a:bodyPr/>
        <a:lstStyle/>
        <a:p>
          <a:endParaRPr lang="cs-CZ"/>
        </a:p>
      </dgm:t>
    </dgm:pt>
    <dgm:pt modelId="{0FCDDF6A-AA38-4CC7-845C-C45B754D6993}" type="sibTrans" cxnId="{299E92F8-F080-497B-A13E-725F8957D99B}">
      <dgm:prSet/>
      <dgm:spPr/>
      <dgm:t>
        <a:bodyPr/>
        <a:lstStyle/>
        <a:p>
          <a:endParaRPr lang="cs-CZ"/>
        </a:p>
      </dgm:t>
    </dgm:pt>
    <dgm:pt modelId="{978C886C-DCA6-41F4-910D-B705B9D82807}">
      <dgm:prSet phldrT="[Text]"/>
      <dgm:spPr/>
      <dgm:t>
        <a:bodyPr/>
        <a:lstStyle/>
        <a:p>
          <a:r>
            <a:rPr lang="cs-CZ" b="0" dirty="0" smtClean="0"/>
            <a:t>Mírný pás</a:t>
          </a:r>
          <a:endParaRPr lang="cs-CZ" b="0" dirty="0"/>
        </a:p>
      </dgm:t>
    </dgm:pt>
    <dgm:pt modelId="{48634703-0699-44DE-934E-6562FBED060B}" type="sibTrans" cxnId="{0076C20D-6817-4494-AC10-D00D76260B5D}">
      <dgm:prSet/>
      <dgm:spPr/>
      <dgm:t>
        <a:bodyPr/>
        <a:lstStyle/>
        <a:p>
          <a:endParaRPr lang="cs-CZ"/>
        </a:p>
      </dgm:t>
    </dgm:pt>
    <dgm:pt modelId="{1C2114C5-6E38-47F0-A586-ED2EEB75E1F0}" type="parTrans" cxnId="{0076C20D-6817-4494-AC10-D00D76260B5D}">
      <dgm:prSet/>
      <dgm:spPr/>
      <dgm:t>
        <a:bodyPr/>
        <a:lstStyle/>
        <a:p>
          <a:endParaRPr lang="cs-CZ"/>
        </a:p>
      </dgm:t>
    </dgm:pt>
    <dgm:pt modelId="{5CFE921B-DC03-46B4-870C-3BAAC61E9DFD}">
      <dgm:prSet/>
      <dgm:spPr/>
      <dgm:t>
        <a:bodyPr/>
        <a:lstStyle/>
        <a:p>
          <a:r>
            <a:rPr lang="cs-CZ" dirty="0" smtClean="0"/>
            <a:t>Pásmo stepí</a:t>
          </a:r>
          <a:endParaRPr lang="cs-CZ" dirty="0"/>
        </a:p>
      </dgm:t>
    </dgm:pt>
    <dgm:pt modelId="{DB8E7A50-6B9E-4EBD-AD85-AB758FBB84E6}" type="parTrans" cxnId="{FCC844BE-4E64-48AC-B9CE-176605569D08}">
      <dgm:prSet/>
      <dgm:spPr/>
      <dgm:t>
        <a:bodyPr/>
        <a:lstStyle/>
        <a:p>
          <a:endParaRPr lang="cs-CZ"/>
        </a:p>
      </dgm:t>
    </dgm:pt>
    <dgm:pt modelId="{1C0D2CAA-82B4-4D12-B9E6-197CB347ACEC}" type="sibTrans" cxnId="{FCC844BE-4E64-48AC-B9CE-176605569D08}">
      <dgm:prSet/>
      <dgm:spPr/>
      <dgm:t>
        <a:bodyPr/>
        <a:lstStyle/>
        <a:p>
          <a:endParaRPr lang="cs-CZ"/>
        </a:p>
      </dgm:t>
    </dgm:pt>
    <dgm:pt modelId="{4CCDE0E2-8AFB-470D-B21E-42B937192A0A}" type="pres">
      <dgm:prSet presAssocID="{41168D8D-B71E-46E6-8D22-326376F7E66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F782C29-69B2-409A-B23A-0135F8BD78B2}" type="pres">
      <dgm:prSet presAssocID="{978C886C-DCA6-41F4-910D-B705B9D82807}" presName="root1" presStyleCnt="0"/>
      <dgm:spPr/>
    </dgm:pt>
    <dgm:pt modelId="{95FCA69B-C268-44EC-BA42-8B2564097F03}" type="pres">
      <dgm:prSet presAssocID="{978C886C-DCA6-41F4-910D-B705B9D82807}" presName="LevelOneTextNode" presStyleLbl="node0" presStyleIdx="0" presStyleCnt="1" custScaleX="46355" custLinFactNeighborX="-6965" custLinFactNeighborY="144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119B87C-D054-4509-83CB-3E6D35F9EFC1}" type="pres">
      <dgm:prSet presAssocID="{978C886C-DCA6-41F4-910D-B705B9D82807}" presName="level2hierChild" presStyleCnt="0"/>
      <dgm:spPr/>
    </dgm:pt>
    <dgm:pt modelId="{830CFE8A-282C-48D4-94BA-BA2493C74942}" type="pres">
      <dgm:prSet presAssocID="{AFBA1E98-A33B-4B51-8923-689208048B14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A4D8C3A4-D3F1-4C0A-BCD6-91B20FD9C822}" type="pres">
      <dgm:prSet presAssocID="{AFBA1E98-A33B-4B51-8923-689208048B14}" presName="connTx" presStyleLbl="parChTrans1D2" presStyleIdx="0" presStyleCnt="3"/>
      <dgm:spPr/>
      <dgm:t>
        <a:bodyPr/>
        <a:lstStyle/>
        <a:p>
          <a:endParaRPr lang="cs-CZ"/>
        </a:p>
      </dgm:t>
    </dgm:pt>
    <dgm:pt modelId="{AB7102C5-65B3-454A-B620-89561DC20644}" type="pres">
      <dgm:prSet presAssocID="{7E73A11D-C988-4AA0-A292-2FD18B2C8B2F}" presName="root2" presStyleCnt="0"/>
      <dgm:spPr/>
    </dgm:pt>
    <dgm:pt modelId="{9B20FC4F-4534-48B2-8390-C773FDBAD942}" type="pres">
      <dgm:prSet presAssocID="{7E73A11D-C988-4AA0-A292-2FD18B2C8B2F}" presName="LevelTwoTextNode" presStyleLbl="node2" presStyleIdx="0" presStyleCnt="3" custLinFactNeighborX="8996" custLinFactNeighborY="-16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F0AB9AA-5FA8-4B29-A138-C2361D92F65C}" type="pres">
      <dgm:prSet presAssocID="{7E73A11D-C988-4AA0-A292-2FD18B2C8B2F}" presName="level3hierChild" presStyleCnt="0"/>
      <dgm:spPr/>
    </dgm:pt>
    <dgm:pt modelId="{587F84E3-E45F-45F9-A5F9-72A9E0489460}" type="pres">
      <dgm:prSet presAssocID="{5AD97C41-7420-4812-9C85-2ED667BBE0AF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A831C69F-5E8C-4888-868B-C4C9BCE532E2}" type="pres">
      <dgm:prSet presAssocID="{5AD97C41-7420-4812-9C85-2ED667BBE0AF}" presName="connTx" presStyleLbl="parChTrans1D2" presStyleIdx="1" presStyleCnt="3"/>
      <dgm:spPr/>
      <dgm:t>
        <a:bodyPr/>
        <a:lstStyle/>
        <a:p>
          <a:endParaRPr lang="cs-CZ"/>
        </a:p>
      </dgm:t>
    </dgm:pt>
    <dgm:pt modelId="{F324B2D0-438F-41F2-9582-340BF1C59A5A}" type="pres">
      <dgm:prSet presAssocID="{D4E4BD4F-241B-4D41-9101-3F1F21DE6CC7}" presName="root2" presStyleCnt="0"/>
      <dgm:spPr/>
    </dgm:pt>
    <dgm:pt modelId="{40D3258E-5DDD-4610-9EEF-85E33C057866}" type="pres">
      <dgm:prSet presAssocID="{D4E4BD4F-241B-4D41-9101-3F1F21DE6CC7}" presName="LevelTwoTextNode" presStyleLbl="node2" presStyleIdx="1" presStyleCnt="3" custLinFactNeighborX="8996" custLinFactNeighborY="144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0CFB06-03C0-47F0-9ED4-E0ED24F96B2F}" type="pres">
      <dgm:prSet presAssocID="{D4E4BD4F-241B-4D41-9101-3F1F21DE6CC7}" presName="level3hierChild" presStyleCnt="0"/>
      <dgm:spPr/>
    </dgm:pt>
    <dgm:pt modelId="{6F3A4288-830E-4F7F-8156-91D75E104750}" type="pres">
      <dgm:prSet presAssocID="{DB8E7A50-6B9E-4EBD-AD85-AB758FBB84E6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155A1E6D-F583-4376-A013-2C1889D8458F}" type="pres">
      <dgm:prSet presAssocID="{DB8E7A50-6B9E-4EBD-AD85-AB758FBB84E6}" presName="connTx" presStyleLbl="parChTrans1D2" presStyleIdx="2" presStyleCnt="3"/>
      <dgm:spPr/>
      <dgm:t>
        <a:bodyPr/>
        <a:lstStyle/>
        <a:p>
          <a:endParaRPr lang="cs-CZ"/>
        </a:p>
      </dgm:t>
    </dgm:pt>
    <dgm:pt modelId="{27F41B22-8EBB-4F37-8C92-FD06907FD095}" type="pres">
      <dgm:prSet presAssocID="{5CFE921B-DC03-46B4-870C-3BAAC61E9DFD}" presName="root2" presStyleCnt="0"/>
      <dgm:spPr/>
    </dgm:pt>
    <dgm:pt modelId="{80C64AA7-636D-4C99-8708-DF0E7A1523F6}" type="pres">
      <dgm:prSet presAssocID="{5CFE921B-DC03-46B4-870C-3BAAC61E9DFD}" presName="LevelTwoTextNode" presStyleLbl="node2" presStyleIdx="2" presStyleCnt="3" custLinFactNeighborX="8996" custLinFactNeighborY="16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2587B26-9CA9-4456-A977-B9BC8A41DC9A}" type="pres">
      <dgm:prSet presAssocID="{5CFE921B-DC03-46B4-870C-3BAAC61E9DFD}" presName="level3hierChild" presStyleCnt="0"/>
      <dgm:spPr/>
    </dgm:pt>
  </dgm:ptLst>
  <dgm:cxnLst>
    <dgm:cxn modelId="{299E92F8-F080-497B-A13E-725F8957D99B}" srcId="{978C886C-DCA6-41F4-910D-B705B9D82807}" destId="{D4E4BD4F-241B-4D41-9101-3F1F21DE6CC7}" srcOrd="1" destOrd="0" parTransId="{5AD97C41-7420-4812-9C85-2ED667BBE0AF}" sibTransId="{0FCDDF6A-AA38-4CC7-845C-C45B754D6993}"/>
    <dgm:cxn modelId="{FA095644-6511-4D38-B085-953C166268C0}" type="presOf" srcId="{AFBA1E98-A33B-4B51-8923-689208048B14}" destId="{A4D8C3A4-D3F1-4C0A-BCD6-91B20FD9C822}" srcOrd="1" destOrd="0" presId="urn:microsoft.com/office/officeart/2005/8/layout/hierarchy2"/>
    <dgm:cxn modelId="{1FA19556-8F8C-4E79-895A-B71139F42D97}" srcId="{978C886C-DCA6-41F4-910D-B705B9D82807}" destId="{7E73A11D-C988-4AA0-A292-2FD18B2C8B2F}" srcOrd="0" destOrd="0" parTransId="{AFBA1E98-A33B-4B51-8923-689208048B14}" sibTransId="{D34FC3AD-7451-4214-8A9C-8894BF0E3769}"/>
    <dgm:cxn modelId="{4BDF518A-DA4F-4BA8-B4E1-E3F9340469CC}" type="presOf" srcId="{DB8E7A50-6B9E-4EBD-AD85-AB758FBB84E6}" destId="{155A1E6D-F583-4376-A013-2C1889D8458F}" srcOrd="1" destOrd="0" presId="urn:microsoft.com/office/officeart/2005/8/layout/hierarchy2"/>
    <dgm:cxn modelId="{FCC844BE-4E64-48AC-B9CE-176605569D08}" srcId="{978C886C-DCA6-41F4-910D-B705B9D82807}" destId="{5CFE921B-DC03-46B4-870C-3BAAC61E9DFD}" srcOrd="2" destOrd="0" parTransId="{DB8E7A50-6B9E-4EBD-AD85-AB758FBB84E6}" sibTransId="{1C0D2CAA-82B4-4D12-B9E6-197CB347ACEC}"/>
    <dgm:cxn modelId="{128FC49C-8EBE-494A-9CDD-D0D6D9CC2A45}" type="presOf" srcId="{7E73A11D-C988-4AA0-A292-2FD18B2C8B2F}" destId="{9B20FC4F-4534-48B2-8390-C773FDBAD942}" srcOrd="0" destOrd="0" presId="urn:microsoft.com/office/officeart/2005/8/layout/hierarchy2"/>
    <dgm:cxn modelId="{0076C20D-6817-4494-AC10-D00D76260B5D}" srcId="{41168D8D-B71E-46E6-8D22-326376F7E669}" destId="{978C886C-DCA6-41F4-910D-B705B9D82807}" srcOrd="0" destOrd="0" parTransId="{1C2114C5-6E38-47F0-A586-ED2EEB75E1F0}" sibTransId="{48634703-0699-44DE-934E-6562FBED060B}"/>
    <dgm:cxn modelId="{2EA2FE12-B7CA-4831-9808-7CAB1DAEA02A}" type="presOf" srcId="{5AD97C41-7420-4812-9C85-2ED667BBE0AF}" destId="{587F84E3-E45F-45F9-A5F9-72A9E0489460}" srcOrd="0" destOrd="0" presId="urn:microsoft.com/office/officeart/2005/8/layout/hierarchy2"/>
    <dgm:cxn modelId="{1CABC899-A2B0-42E7-80F9-1361AF55D763}" type="presOf" srcId="{5CFE921B-DC03-46B4-870C-3BAAC61E9DFD}" destId="{80C64AA7-636D-4C99-8708-DF0E7A1523F6}" srcOrd="0" destOrd="0" presId="urn:microsoft.com/office/officeart/2005/8/layout/hierarchy2"/>
    <dgm:cxn modelId="{A70D3C57-983E-4459-B4EB-D0D5E31FC701}" type="presOf" srcId="{AFBA1E98-A33B-4B51-8923-689208048B14}" destId="{830CFE8A-282C-48D4-94BA-BA2493C74942}" srcOrd="0" destOrd="0" presId="urn:microsoft.com/office/officeart/2005/8/layout/hierarchy2"/>
    <dgm:cxn modelId="{25CBCE74-ABFC-4A22-9A5C-7863324C692E}" type="presOf" srcId="{5AD97C41-7420-4812-9C85-2ED667BBE0AF}" destId="{A831C69F-5E8C-4888-868B-C4C9BCE532E2}" srcOrd="1" destOrd="0" presId="urn:microsoft.com/office/officeart/2005/8/layout/hierarchy2"/>
    <dgm:cxn modelId="{35365872-2EC8-4616-BE2F-18B64163E588}" type="presOf" srcId="{DB8E7A50-6B9E-4EBD-AD85-AB758FBB84E6}" destId="{6F3A4288-830E-4F7F-8156-91D75E104750}" srcOrd="0" destOrd="0" presId="urn:microsoft.com/office/officeart/2005/8/layout/hierarchy2"/>
    <dgm:cxn modelId="{CE393469-04C3-4BF5-A04A-02919E0244C0}" type="presOf" srcId="{D4E4BD4F-241B-4D41-9101-3F1F21DE6CC7}" destId="{40D3258E-5DDD-4610-9EEF-85E33C057866}" srcOrd="0" destOrd="0" presId="urn:microsoft.com/office/officeart/2005/8/layout/hierarchy2"/>
    <dgm:cxn modelId="{48AB9932-B778-433D-A06F-57CD6BC6992F}" type="presOf" srcId="{41168D8D-B71E-46E6-8D22-326376F7E669}" destId="{4CCDE0E2-8AFB-470D-B21E-42B937192A0A}" srcOrd="0" destOrd="0" presId="urn:microsoft.com/office/officeart/2005/8/layout/hierarchy2"/>
    <dgm:cxn modelId="{EC3363A8-6D35-4048-9413-3D2DFD281509}" type="presOf" srcId="{978C886C-DCA6-41F4-910D-B705B9D82807}" destId="{95FCA69B-C268-44EC-BA42-8B2564097F03}" srcOrd="0" destOrd="0" presId="urn:microsoft.com/office/officeart/2005/8/layout/hierarchy2"/>
    <dgm:cxn modelId="{C15E75F1-7647-492F-B786-B2747F0F9135}" type="presParOf" srcId="{4CCDE0E2-8AFB-470D-B21E-42B937192A0A}" destId="{7F782C29-69B2-409A-B23A-0135F8BD78B2}" srcOrd="0" destOrd="0" presId="urn:microsoft.com/office/officeart/2005/8/layout/hierarchy2"/>
    <dgm:cxn modelId="{A5647E6B-283B-4593-82AF-0C07EAB663B6}" type="presParOf" srcId="{7F782C29-69B2-409A-B23A-0135F8BD78B2}" destId="{95FCA69B-C268-44EC-BA42-8B2564097F03}" srcOrd="0" destOrd="0" presId="urn:microsoft.com/office/officeart/2005/8/layout/hierarchy2"/>
    <dgm:cxn modelId="{309AD96E-62F4-452B-B861-52680E4313B9}" type="presParOf" srcId="{7F782C29-69B2-409A-B23A-0135F8BD78B2}" destId="{F119B87C-D054-4509-83CB-3E6D35F9EFC1}" srcOrd="1" destOrd="0" presId="urn:microsoft.com/office/officeart/2005/8/layout/hierarchy2"/>
    <dgm:cxn modelId="{176E419F-9F07-40F0-928E-EECFAE00383A}" type="presParOf" srcId="{F119B87C-D054-4509-83CB-3E6D35F9EFC1}" destId="{830CFE8A-282C-48D4-94BA-BA2493C74942}" srcOrd="0" destOrd="0" presId="urn:microsoft.com/office/officeart/2005/8/layout/hierarchy2"/>
    <dgm:cxn modelId="{63C66860-CE7A-4ED8-BF03-B7AD8BBBB220}" type="presParOf" srcId="{830CFE8A-282C-48D4-94BA-BA2493C74942}" destId="{A4D8C3A4-D3F1-4C0A-BCD6-91B20FD9C822}" srcOrd="0" destOrd="0" presId="urn:microsoft.com/office/officeart/2005/8/layout/hierarchy2"/>
    <dgm:cxn modelId="{40519C5F-CD85-4668-84DE-994F58A5471F}" type="presParOf" srcId="{F119B87C-D054-4509-83CB-3E6D35F9EFC1}" destId="{AB7102C5-65B3-454A-B620-89561DC20644}" srcOrd="1" destOrd="0" presId="urn:microsoft.com/office/officeart/2005/8/layout/hierarchy2"/>
    <dgm:cxn modelId="{416720FD-3E02-42B0-B3DA-D6566EE973A9}" type="presParOf" srcId="{AB7102C5-65B3-454A-B620-89561DC20644}" destId="{9B20FC4F-4534-48B2-8390-C773FDBAD942}" srcOrd="0" destOrd="0" presId="urn:microsoft.com/office/officeart/2005/8/layout/hierarchy2"/>
    <dgm:cxn modelId="{0DEFAF92-DCCC-48E8-85F9-17076CC969EA}" type="presParOf" srcId="{AB7102C5-65B3-454A-B620-89561DC20644}" destId="{3F0AB9AA-5FA8-4B29-A138-C2361D92F65C}" srcOrd="1" destOrd="0" presId="urn:microsoft.com/office/officeart/2005/8/layout/hierarchy2"/>
    <dgm:cxn modelId="{FF0572E4-D6A6-4BCC-9BE5-274BD7FEFE74}" type="presParOf" srcId="{F119B87C-D054-4509-83CB-3E6D35F9EFC1}" destId="{587F84E3-E45F-45F9-A5F9-72A9E0489460}" srcOrd="2" destOrd="0" presId="urn:microsoft.com/office/officeart/2005/8/layout/hierarchy2"/>
    <dgm:cxn modelId="{09B15770-8223-498A-B969-F6925E858806}" type="presParOf" srcId="{587F84E3-E45F-45F9-A5F9-72A9E0489460}" destId="{A831C69F-5E8C-4888-868B-C4C9BCE532E2}" srcOrd="0" destOrd="0" presId="urn:microsoft.com/office/officeart/2005/8/layout/hierarchy2"/>
    <dgm:cxn modelId="{ED5F8960-E83E-461F-BF57-184A9FC03F0B}" type="presParOf" srcId="{F119B87C-D054-4509-83CB-3E6D35F9EFC1}" destId="{F324B2D0-438F-41F2-9582-340BF1C59A5A}" srcOrd="3" destOrd="0" presId="urn:microsoft.com/office/officeart/2005/8/layout/hierarchy2"/>
    <dgm:cxn modelId="{CDF4F3B1-3FC8-4668-8622-DBB0F4575D51}" type="presParOf" srcId="{F324B2D0-438F-41F2-9582-340BF1C59A5A}" destId="{40D3258E-5DDD-4610-9EEF-85E33C057866}" srcOrd="0" destOrd="0" presId="urn:microsoft.com/office/officeart/2005/8/layout/hierarchy2"/>
    <dgm:cxn modelId="{922A9357-FFE7-46D1-886F-FDC7991CA93F}" type="presParOf" srcId="{F324B2D0-438F-41F2-9582-340BF1C59A5A}" destId="{A90CFB06-03C0-47F0-9ED4-E0ED24F96B2F}" srcOrd="1" destOrd="0" presId="urn:microsoft.com/office/officeart/2005/8/layout/hierarchy2"/>
    <dgm:cxn modelId="{F15F62FA-E312-4980-BC25-70CD1E12E38C}" type="presParOf" srcId="{F119B87C-D054-4509-83CB-3E6D35F9EFC1}" destId="{6F3A4288-830E-4F7F-8156-91D75E104750}" srcOrd="4" destOrd="0" presId="urn:microsoft.com/office/officeart/2005/8/layout/hierarchy2"/>
    <dgm:cxn modelId="{8A8F9592-7955-4443-B604-A85EA3F0866E}" type="presParOf" srcId="{6F3A4288-830E-4F7F-8156-91D75E104750}" destId="{155A1E6D-F583-4376-A013-2C1889D8458F}" srcOrd="0" destOrd="0" presId="urn:microsoft.com/office/officeart/2005/8/layout/hierarchy2"/>
    <dgm:cxn modelId="{A7A10029-9A0F-4E6A-8071-A57E524CA36A}" type="presParOf" srcId="{F119B87C-D054-4509-83CB-3E6D35F9EFC1}" destId="{27F41B22-8EBB-4F37-8C92-FD06907FD095}" srcOrd="5" destOrd="0" presId="urn:microsoft.com/office/officeart/2005/8/layout/hierarchy2"/>
    <dgm:cxn modelId="{5D7FFCE3-1FB5-4C12-9D7D-18785F9F3B0F}" type="presParOf" srcId="{27F41B22-8EBB-4F37-8C92-FD06907FD095}" destId="{80C64AA7-636D-4C99-8708-DF0E7A1523F6}" srcOrd="0" destOrd="0" presId="urn:microsoft.com/office/officeart/2005/8/layout/hierarchy2"/>
    <dgm:cxn modelId="{4E9C157E-3841-4C75-AE5E-EB9825E5F1C1}" type="presParOf" srcId="{27F41B22-8EBB-4F37-8C92-FD06907FD095}" destId="{E2587B26-9CA9-4456-A977-B9BC8A41DC9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5FCA69B-C268-44EC-BA42-8B2564097F03}">
      <dsp:nvSpPr>
        <dsp:cNvPr id="0" name=""/>
        <dsp:cNvSpPr/>
      </dsp:nvSpPr>
      <dsp:spPr>
        <a:xfrm>
          <a:off x="288018" y="2420882"/>
          <a:ext cx="1924800" cy="20761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b="0" kern="1200" dirty="0" smtClean="0"/>
            <a:t>Mírný pás</a:t>
          </a:r>
          <a:endParaRPr lang="cs-CZ" sz="4500" b="0" kern="1200" dirty="0"/>
        </a:p>
      </dsp:txBody>
      <dsp:txXfrm>
        <a:off x="288018" y="2420882"/>
        <a:ext cx="1924800" cy="2076152"/>
      </dsp:txXfrm>
    </dsp:sp>
    <dsp:sp modelId="{830CFE8A-282C-48D4-94BA-BA2493C74942}">
      <dsp:nvSpPr>
        <dsp:cNvPr id="0" name=""/>
        <dsp:cNvSpPr/>
      </dsp:nvSpPr>
      <dsp:spPr>
        <a:xfrm rot="18829578">
          <a:off x="1696851" y="2221274"/>
          <a:ext cx="335560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3355606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8829578">
        <a:off x="3290764" y="2164630"/>
        <a:ext cx="167780" cy="167780"/>
      </dsp:txXfrm>
    </dsp:sp>
    <dsp:sp modelId="{9B20FC4F-4534-48B2-8390-C773FDBAD942}">
      <dsp:nvSpPr>
        <dsp:cNvPr id="0" name=""/>
        <dsp:cNvSpPr/>
      </dsp:nvSpPr>
      <dsp:spPr>
        <a:xfrm>
          <a:off x="4536490" y="6"/>
          <a:ext cx="4152304" cy="20761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b="0" kern="1200" dirty="0" smtClean="0"/>
            <a:t>Pásmo jehličnatých lesů</a:t>
          </a:r>
          <a:endParaRPr lang="cs-CZ" sz="4500" b="0" kern="1200" dirty="0"/>
        </a:p>
      </dsp:txBody>
      <dsp:txXfrm>
        <a:off x="4536490" y="6"/>
        <a:ext cx="4152304" cy="2076152"/>
      </dsp:txXfrm>
    </dsp:sp>
    <dsp:sp modelId="{587F84E3-E45F-45F9-A5F9-72A9E0489460}">
      <dsp:nvSpPr>
        <dsp:cNvPr id="0" name=""/>
        <dsp:cNvSpPr/>
      </dsp:nvSpPr>
      <dsp:spPr>
        <a:xfrm>
          <a:off x="2212819" y="3431712"/>
          <a:ext cx="232367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323671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3316562" y="3400867"/>
        <a:ext cx="116183" cy="116183"/>
      </dsp:txXfrm>
    </dsp:sp>
    <dsp:sp modelId="{40D3258E-5DDD-4610-9EEF-85E33C057866}">
      <dsp:nvSpPr>
        <dsp:cNvPr id="0" name=""/>
        <dsp:cNvSpPr/>
      </dsp:nvSpPr>
      <dsp:spPr>
        <a:xfrm>
          <a:off x="4536490" y="2420882"/>
          <a:ext cx="4152304" cy="20761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Pásmo smíšených a listnatých lesů</a:t>
          </a:r>
          <a:endParaRPr lang="cs-CZ" sz="4500" kern="1200" dirty="0"/>
        </a:p>
      </dsp:txBody>
      <dsp:txXfrm>
        <a:off x="4536490" y="2420882"/>
        <a:ext cx="4152304" cy="2076152"/>
      </dsp:txXfrm>
    </dsp:sp>
    <dsp:sp modelId="{6F3A4288-830E-4F7F-8156-91D75E104750}">
      <dsp:nvSpPr>
        <dsp:cNvPr id="0" name=""/>
        <dsp:cNvSpPr/>
      </dsp:nvSpPr>
      <dsp:spPr>
        <a:xfrm rot="2727362">
          <a:off x="1718335" y="4612192"/>
          <a:ext cx="331263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3312638" y="2724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2727362">
        <a:off x="3291838" y="4556622"/>
        <a:ext cx="165631" cy="165631"/>
      </dsp:txXfrm>
    </dsp:sp>
    <dsp:sp modelId="{80C64AA7-636D-4C99-8708-DF0E7A1523F6}">
      <dsp:nvSpPr>
        <dsp:cNvPr id="0" name=""/>
        <dsp:cNvSpPr/>
      </dsp:nvSpPr>
      <dsp:spPr>
        <a:xfrm>
          <a:off x="4536490" y="4781841"/>
          <a:ext cx="4152304" cy="20761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Pásmo stepí</a:t>
          </a:r>
          <a:endParaRPr lang="cs-CZ" sz="4500" kern="1200" dirty="0"/>
        </a:p>
      </dsp:txBody>
      <dsp:txXfrm>
        <a:off x="4536490" y="4781841"/>
        <a:ext cx="4152304" cy="2076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D030DD6-B0B4-44E7-9AF2-FE6B0C3FF369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2E11B5E-23F5-402A-A764-5490D9DFA8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edg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en.wikipedia.org/wiki/File:World_map_with_major_latitude_circles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1196752"/>
            <a:ext cx="8305800" cy="4427762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Název školy: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Speciální základní škola,Louny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Poděbradova640, příspěvková organizace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/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Autor: Mgr. Erika Pospíšilová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Název materiálu: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VY__32_INOVACE_06_IV_Z6_mírný_pás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Téma :Přírodní oblasti světa - Mírný pás</a:t>
            </a:r>
            <a:b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Century" pitchFamily="18" charset="0"/>
              </a:rPr>
              <a:t> Číslo projektu:  CZ.1.07/1.4.00/21.3407 </a:t>
            </a:r>
            <a:endParaRPr lang="cs-CZ" sz="2800" dirty="0">
              <a:latin typeface="Century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1670" y="0"/>
            <a:ext cx="5214942" cy="107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500174"/>
            <a:ext cx="8229600" cy="50743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indent="-274320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</a:pPr>
            <a:r>
              <a:rPr lang="cs-CZ" sz="2600" dirty="0" smtClean="0"/>
              <a:t>Prezentace je určena pro žáky 6. ročníku praktické ZŠ, k výuce zeměpisu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na interaktivní tabuli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získání a upevnění informací o </a:t>
            </a:r>
            <a:r>
              <a:rPr lang="cs-CZ" sz="2600" dirty="0" smtClean="0"/>
              <a:t>mírném pásu, o přírodních podmínkách, poloze ve světě, lesích a stepích, zvířatech v něm žijících, strana 11. je určena k samostatnému opakování- kde přiřazuje správné odpovědi, následně vše zkontroluje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Pomůcky: interaktivní pero, fixy na interaktivní tabuli,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tabLst/>
              <a:defRPr/>
            </a:pPr>
            <a:r>
              <a:rPr lang="cs-CZ" sz="2600" dirty="0" smtClean="0"/>
              <a:t>                      mapa světa, tisk str. 11, psací potřeby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Inovace: interaktivní způsob učení, interaktivní procvičování nového učiva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pokyn: pozorně čti, odpověz na otázky, přiřaď  správné odpovědi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Mírný pás</a:t>
            </a:r>
            <a:endParaRPr lang="cs-CZ" dirty="0"/>
          </a:p>
        </p:txBody>
      </p:sp>
      <p:pic>
        <p:nvPicPr>
          <p:cNvPr id="4" name="Zástupný symbol pro obsah 3" descr="World_map_with_major_latitude_circles_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308" t="1464" r="2611" b="1944"/>
          <a:stretch>
            <a:fillRect/>
          </a:stretch>
        </p:blipFill>
        <p:spPr>
          <a:xfrm>
            <a:off x="-1" y="1628800"/>
            <a:ext cx="9144001" cy="4752528"/>
          </a:xfrm>
        </p:spPr>
      </p:pic>
      <p:grpSp>
        <p:nvGrpSpPr>
          <p:cNvPr id="12" name="Skupina 11"/>
          <p:cNvGrpSpPr/>
          <p:nvPr/>
        </p:nvGrpSpPr>
        <p:grpSpPr>
          <a:xfrm>
            <a:off x="0" y="2276872"/>
            <a:ext cx="9144000" cy="3384376"/>
            <a:chOff x="0" y="2276872"/>
            <a:chExt cx="9144000" cy="3384376"/>
          </a:xfrm>
        </p:grpSpPr>
        <p:grpSp>
          <p:nvGrpSpPr>
            <p:cNvPr id="10" name="Skupina 9"/>
            <p:cNvGrpSpPr/>
            <p:nvPr/>
          </p:nvGrpSpPr>
          <p:grpSpPr>
            <a:xfrm>
              <a:off x="0" y="2276872"/>
              <a:ext cx="9144000" cy="720080"/>
              <a:chOff x="0" y="2276872"/>
              <a:chExt cx="9144000" cy="720080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0" y="2276872"/>
                <a:ext cx="9144000" cy="720080"/>
              </a:xfrm>
              <a:prstGeom prst="rect">
                <a:avLst/>
              </a:prstGeom>
              <a:solidFill>
                <a:schemeClr val="accent1">
                  <a:alpha val="64000"/>
                </a:schemeClr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491880" y="2348880"/>
                <a:ext cx="208922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/>
                  <a:t>Mírný pás</a:t>
                </a:r>
                <a:endParaRPr lang="cs-CZ" sz="3200" b="1" dirty="0"/>
              </a:p>
            </p:txBody>
          </p:sp>
        </p:grpSp>
        <p:grpSp>
          <p:nvGrpSpPr>
            <p:cNvPr id="11" name="Skupina 10"/>
            <p:cNvGrpSpPr/>
            <p:nvPr/>
          </p:nvGrpSpPr>
          <p:grpSpPr>
            <a:xfrm>
              <a:off x="0" y="4941168"/>
              <a:ext cx="9144000" cy="720080"/>
              <a:chOff x="0" y="4941168"/>
              <a:chExt cx="9144000" cy="720080"/>
            </a:xfrm>
          </p:grpSpPr>
          <p:sp>
            <p:nvSpPr>
              <p:cNvPr id="7" name="Obdélník 6"/>
              <p:cNvSpPr/>
              <p:nvPr/>
            </p:nvSpPr>
            <p:spPr>
              <a:xfrm>
                <a:off x="0" y="4941168"/>
                <a:ext cx="9144000" cy="720080"/>
              </a:xfrm>
              <a:prstGeom prst="rect">
                <a:avLst/>
              </a:prstGeom>
              <a:solidFill>
                <a:schemeClr val="accent1">
                  <a:alpha val="64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3635896" y="5013176"/>
                <a:ext cx="208922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b="1" dirty="0" smtClean="0"/>
                  <a:t>Mírný pás</a:t>
                </a:r>
                <a:endParaRPr lang="cs-CZ" sz="3200" b="1" dirty="0"/>
              </a:p>
            </p:txBody>
          </p:sp>
        </p:grpSp>
      </p:grp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1520" y="0"/>
          <a:ext cx="889248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Erika Pospíšilová\AppData\Local\Microsoft\Windows\Temporary Internet Files\Content.IE5\45NIFKJW\MC90002724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2852936"/>
            <a:ext cx="1106647" cy="1249637"/>
          </a:xfrm>
          <a:prstGeom prst="rect">
            <a:avLst/>
          </a:prstGeom>
          <a:noFill/>
        </p:spPr>
      </p:pic>
      <p:sp>
        <p:nvSpPr>
          <p:cNvPr id="1027" name="Tree"/>
          <p:cNvSpPr>
            <a:spLocks noEditPoints="1" noChangeArrowheads="1"/>
          </p:cNvSpPr>
          <p:nvPr/>
        </p:nvSpPr>
        <p:spPr bwMode="auto">
          <a:xfrm>
            <a:off x="3491880" y="548680"/>
            <a:ext cx="1080120" cy="126876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2" name="Picture 8" descr="C:\Users\Erika Pospíšilová\AppData\Local\Microsoft\Windows\Temporary Internet Files\Content.IE5\6R7VYQL4\MC90034446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5229200"/>
            <a:ext cx="1521566" cy="129517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Pásmo jehličnatých lesů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72000"/>
          </a:xfrm>
        </p:spPr>
        <p:txBody>
          <a:bodyPr/>
          <a:lstStyle/>
          <a:p>
            <a:r>
              <a:rPr lang="cs-CZ" dirty="0" smtClean="0"/>
              <a:t>Nachází se na severním okraji mírného pásu</a:t>
            </a:r>
            <a:endParaRPr lang="cs-CZ" dirty="0"/>
          </a:p>
        </p:txBody>
      </p:sp>
      <p:pic>
        <p:nvPicPr>
          <p:cNvPr id="14" name="Zástupný symbol pro obsah 3" descr="World_map_with_major_latitude_circles_svg.png"/>
          <p:cNvPicPr>
            <a:picLocks noChangeAspect="1"/>
          </p:cNvPicPr>
          <p:nvPr/>
        </p:nvPicPr>
        <p:blipFill>
          <a:blip r:embed="rId2" cstate="print"/>
          <a:srcRect l="3308" t="1464" r="2611" b="1944"/>
          <a:stretch>
            <a:fillRect/>
          </a:stretch>
        </p:blipFill>
        <p:spPr>
          <a:xfrm>
            <a:off x="395536" y="2537520"/>
            <a:ext cx="8325290" cy="4320480"/>
          </a:xfrm>
          <a:prstGeom prst="rect">
            <a:avLst/>
          </a:prstGeom>
        </p:spPr>
      </p:pic>
      <p:sp>
        <p:nvSpPr>
          <p:cNvPr id="15" name="Šipka dolů 14"/>
          <p:cNvSpPr/>
          <p:nvPr/>
        </p:nvSpPr>
        <p:spPr>
          <a:xfrm>
            <a:off x="467544" y="292494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2627784" y="3212976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>
            <a:off x="4499992" y="3068960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lů 17"/>
          <p:cNvSpPr/>
          <p:nvPr/>
        </p:nvSpPr>
        <p:spPr>
          <a:xfrm>
            <a:off x="4860032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lů 18"/>
          <p:cNvSpPr/>
          <p:nvPr/>
        </p:nvSpPr>
        <p:spPr>
          <a:xfrm>
            <a:off x="5292080" y="3068960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ů 19"/>
          <p:cNvSpPr/>
          <p:nvPr/>
        </p:nvSpPr>
        <p:spPr>
          <a:xfrm>
            <a:off x="5652120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ů 20"/>
          <p:cNvSpPr/>
          <p:nvPr/>
        </p:nvSpPr>
        <p:spPr>
          <a:xfrm>
            <a:off x="6084168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lů 21"/>
          <p:cNvSpPr/>
          <p:nvPr/>
        </p:nvSpPr>
        <p:spPr>
          <a:xfrm>
            <a:off x="6516216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>
            <a:off x="6876256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lů 23"/>
          <p:cNvSpPr/>
          <p:nvPr/>
        </p:nvSpPr>
        <p:spPr>
          <a:xfrm>
            <a:off x="7308304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ů 24"/>
          <p:cNvSpPr/>
          <p:nvPr/>
        </p:nvSpPr>
        <p:spPr>
          <a:xfrm>
            <a:off x="7740352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lů 25"/>
          <p:cNvSpPr/>
          <p:nvPr/>
        </p:nvSpPr>
        <p:spPr>
          <a:xfrm>
            <a:off x="8100392" y="292494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ů 26"/>
          <p:cNvSpPr/>
          <p:nvPr/>
        </p:nvSpPr>
        <p:spPr>
          <a:xfrm>
            <a:off x="755576" y="292494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lů 27"/>
          <p:cNvSpPr/>
          <p:nvPr/>
        </p:nvSpPr>
        <p:spPr>
          <a:xfrm>
            <a:off x="1763688" y="3140968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lů 28"/>
          <p:cNvSpPr/>
          <p:nvPr/>
        </p:nvSpPr>
        <p:spPr>
          <a:xfrm>
            <a:off x="2123728" y="3212976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lů 29"/>
          <p:cNvSpPr/>
          <p:nvPr/>
        </p:nvSpPr>
        <p:spPr>
          <a:xfrm>
            <a:off x="1115616" y="29969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lů 30"/>
          <p:cNvSpPr/>
          <p:nvPr/>
        </p:nvSpPr>
        <p:spPr>
          <a:xfrm>
            <a:off x="1403648" y="3140968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Pásmo jehličnatých lesů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1" name="Picture 3" descr="C:\Users\Erika Pospíšilová\AppData\Local\Microsoft\Windows\Temporary Internet Files\Content.IE5\XV5R0Y2A\MP9004337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628800"/>
            <a:ext cx="4987458" cy="5025147"/>
          </a:xfrm>
          <a:prstGeom prst="rect">
            <a:avLst/>
          </a:prstGeom>
          <a:noFill/>
        </p:spPr>
      </p:pic>
      <p:pic>
        <p:nvPicPr>
          <p:cNvPr id="2054" name="Picture 6" descr="C:\Users\Erika Pospíšilová\AppData\Local\Microsoft\Windows\Temporary Internet Files\Content.IE5\6R7VYQL4\MP900442470[1].jpg"/>
          <p:cNvPicPr>
            <a:picLocks noChangeAspect="1" noChangeArrowheads="1"/>
          </p:cNvPicPr>
          <p:nvPr/>
        </p:nvPicPr>
        <p:blipFill>
          <a:blip r:embed="rId3" cstate="print"/>
          <a:srcRect l="18088" r="7433"/>
          <a:stretch>
            <a:fillRect/>
          </a:stretch>
        </p:blipFill>
        <p:spPr bwMode="auto">
          <a:xfrm>
            <a:off x="251520" y="4349996"/>
            <a:ext cx="2376264" cy="2127003"/>
          </a:xfrm>
          <a:prstGeom prst="rect">
            <a:avLst/>
          </a:prstGeom>
          <a:noFill/>
        </p:spPr>
      </p:pic>
      <p:pic>
        <p:nvPicPr>
          <p:cNvPr id="2059" name="Picture 11" descr="C:\Users\Erika Pospíšilová\AppData\Local\Microsoft\Windows\Temporary Internet Files\Content.IE5\0I6FOMU6\MP900406865[1].jpg"/>
          <p:cNvPicPr>
            <a:picLocks noChangeAspect="1" noChangeArrowheads="1"/>
          </p:cNvPicPr>
          <p:nvPr/>
        </p:nvPicPr>
        <p:blipFill>
          <a:blip r:embed="rId4" cstate="print"/>
          <a:srcRect l="18869" t="29236"/>
          <a:stretch>
            <a:fillRect/>
          </a:stretch>
        </p:blipFill>
        <p:spPr bwMode="auto">
          <a:xfrm>
            <a:off x="611560" y="1556792"/>
            <a:ext cx="1688964" cy="2208648"/>
          </a:xfrm>
          <a:prstGeom prst="rect">
            <a:avLst/>
          </a:prstGeom>
          <a:noFill/>
        </p:spPr>
      </p:pic>
      <p:pic>
        <p:nvPicPr>
          <p:cNvPr id="2061" name="Picture 13" descr="C:\Users\Erika Pospíšilová\AppData\Local\Microsoft\Windows\Temporary Internet Files\Content.IE5\4PWI8HTS\MP900407357[1].jpg"/>
          <p:cNvPicPr>
            <a:picLocks noChangeAspect="1" noChangeArrowheads="1"/>
          </p:cNvPicPr>
          <p:nvPr/>
        </p:nvPicPr>
        <p:blipFill>
          <a:blip r:embed="rId5" cstate="print"/>
          <a:srcRect r="27950"/>
          <a:stretch>
            <a:fillRect/>
          </a:stretch>
        </p:blipFill>
        <p:spPr bwMode="auto">
          <a:xfrm>
            <a:off x="6732240" y="4437112"/>
            <a:ext cx="2232248" cy="2067085"/>
          </a:xfrm>
          <a:prstGeom prst="rect">
            <a:avLst/>
          </a:prstGeom>
          <a:noFill/>
        </p:spPr>
      </p:pic>
      <p:grpSp>
        <p:nvGrpSpPr>
          <p:cNvPr id="25" name="Skupina 24"/>
          <p:cNvGrpSpPr/>
          <p:nvPr/>
        </p:nvGrpSpPr>
        <p:grpSpPr>
          <a:xfrm>
            <a:off x="6876256" y="1988840"/>
            <a:ext cx="1809750" cy="1809750"/>
            <a:chOff x="6876256" y="1988840"/>
            <a:chExt cx="1809750" cy="1809750"/>
          </a:xfrm>
        </p:grpSpPr>
        <p:sp>
          <p:nvSpPr>
            <p:cNvPr id="2062" name="Tree"/>
            <p:cNvSpPr>
              <a:spLocks noEditPoints="1" noChangeArrowheads="1"/>
            </p:cNvSpPr>
            <p:nvPr/>
          </p:nvSpPr>
          <p:spPr bwMode="auto">
            <a:xfrm>
              <a:off x="6876256" y="1988840"/>
              <a:ext cx="1809750" cy="1809750"/>
            </a:xfrm>
            <a:custGeom>
              <a:avLst/>
              <a:gdLst>
                <a:gd name="G0" fmla="+- 0 0 0"/>
                <a:gd name="G1" fmla="*/ 18900 1 3"/>
                <a:gd name="G2" fmla="*/ 18900 2 3"/>
                <a:gd name="G3" fmla="+- 18900 0 0"/>
                <a:gd name="T0" fmla="*/ 10800 w 21600"/>
                <a:gd name="T1" fmla="*/ 0 h 21600"/>
                <a:gd name="T2" fmla="*/ 6171 w 21600"/>
                <a:gd name="T3" fmla="*/ 6300 h 21600"/>
                <a:gd name="T4" fmla="*/ 3086 w 21600"/>
                <a:gd name="T5" fmla="*/ 12600 h 21600"/>
                <a:gd name="T6" fmla="*/ 0 w 21600"/>
                <a:gd name="T7" fmla="*/ 18900 h 21600"/>
                <a:gd name="T8" fmla="*/ 15429 w 21600"/>
                <a:gd name="T9" fmla="*/ 6300 h 21600"/>
                <a:gd name="T10" fmla="*/ 18514 w 21600"/>
                <a:gd name="T11" fmla="*/ 12600 h 21600"/>
                <a:gd name="T12" fmla="*/ 21600 w 21600"/>
                <a:gd name="T13" fmla="*/ 18900 h 21600"/>
                <a:gd name="T14" fmla="*/ 17694720 60000 65536"/>
                <a:gd name="T15" fmla="*/ 11796480 60000 65536"/>
                <a:gd name="T16" fmla="*/ 11796480 60000 65536"/>
                <a:gd name="T17" fmla="*/ 11796480 60000 65536"/>
                <a:gd name="T18" fmla="*/ 0 60000 65536"/>
                <a:gd name="T19" fmla="*/ 0 60000 65536"/>
                <a:gd name="T20" fmla="*/ 0 60000 65536"/>
                <a:gd name="T21" fmla="*/ 761 w 21600"/>
                <a:gd name="T22" fmla="*/ 22454 h 21600"/>
                <a:gd name="T23" fmla="*/ 21069 w 21600"/>
                <a:gd name="T24" fmla="*/ 28282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0" y="18900"/>
                  </a:moveTo>
                  <a:lnTo>
                    <a:pt x="9257" y="18900"/>
                  </a:lnTo>
                  <a:lnTo>
                    <a:pt x="9257" y="21600"/>
                  </a:lnTo>
                  <a:lnTo>
                    <a:pt x="12343" y="21600"/>
                  </a:lnTo>
                  <a:lnTo>
                    <a:pt x="12343" y="18900"/>
                  </a:lnTo>
                  <a:lnTo>
                    <a:pt x="21600" y="18900"/>
                  </a:lnTo>
                  <a:lnTo>
                    <a:pt x="12343" y="12600"/>
                  </a:lnTo>
                  <a:lnTo>
                    <a:pt x="18514" y="12600"/>
                  </a:lnTo>
                  <a:lnTo>
                    <a:pt x="12343" y="6300"/>
                  </a:lnTo>
                  <a:lnTo>
                    <a:pt x="15429" y="6300"/>
                  </a:lnTo>
                  <a:lnTo>
                    <a:pt x="10800" y="0"/>
                  </a:lnTo>
                  <a:lnTo>
                    <a:pt x="6171" y="6300"/>
                  </a:lnTo>
                  <a:lnTo>
                    <a:pt x="9257" y="6300"/>
                  </a:lnTo>
                  <a:lnTo>
                    <a:pt x="3086" y="12600"/>
                  </a:lnTo>
                  <a:lnTo>
                    <a:pt x="9257" y="12600"/>
                  </a:lnTo>
                  <a:close/>
                </a:path>
              </a:pathLst>
            </a:custGeom>
            <a:solidFill>
              <a:srgbClr val="008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grpSp>
          <p:nvGrpSpPr>
            <p:cNvPr id="24" name="Skupina 23"/>
            <p:cNvGrpSpPr/>
            <p:nvPr/>
          </p:nvGrpSpPr>
          <p:grpSpPr>
            <a:xfrm>
              <a:off x="7308304" y="2132856"/>
              <a:ext cx="1133644" cy="1346666"/>
              <a:chOff x="7308304" y="2132856"/>
              <a:chExt cx="1133644" cy="1346666"/>
            </a:xfrm>
          </p:grpSpPr>
          <p:sp>
            <p:nvSpPr>
              <p:cNvPr id="18" name="TextovéPole 17"/>
              <p:cNvSpPr txBox="1"/>
              <p:nvPr/>
            </p:nvSpPr>
            <p:spPr>
              <a:xfrm>
                <a:off x="7524328" y="2132856"/>
                <a:ext cx="62228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600" dirty="0" smtClean="0"/>
                  <a:t>smrk</a:t>
                </a:r>
                <a:endParaRPr lang="cs-CZ" sz="1600" dirty="0"/>
              </a:p>
            </p:txBody>
          </p:sp>
          <p:grpSp>
            <p:nvGrpSpPr>
              <p:cNvPr id="23" name="Skupina 22"/>
              <p:cNvGrpSpPr/>
              <p:nvPr/>
            </p:nvGrpSpPr>
            <p:grpSpPr>
              <a:xfrm>
                <a:off x="7308304" y="2492896"/>
                <a:ext cx="1133644" cy="986626"/>
                <a:chOff x="7308304" y="2492896"/>
                <a:chExt cx="1133644" cy="986626"/>
              </a:xfrm>
            </p:grpSpPr>
            <p:sp>
              <p:nvSpPr>
                <p:cNvPr id="19" name="TextovéPole 18"/>
                <p:cNvSpPr txBox="1"/>
                <p:nvPr/>
              </p:nvSpPr>
              <p:spPr>
                <a:xfrm>
                  <a:off x="7452320" y="2492896"/>
                  <a:ext cx="675185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cs-CZ" sz="1600" dirty="0" smtClean="0"/>
                    <a:t>jedle</a:t>
                  </a:r>
                </a:p>
              </p:txBody>
            </p:sp>
            <p:grpSp>
              <p:nvGrpSpPr>
                <p:cNvPr id="22" name="Skupina 21"/>
                <p:cNvGrpSpPr/>
                <p:nvPr/>
              </p:nvGrpSpPr>
              <p:grpSpPr>
                <a:xfrm>
                  <a:off x="7308304" y="2780928"/>
                  <a:ext cx="1133644" cy="698594"/>
                  <a:chOff x="7308304" y="2780928"/>
                  <a:chExt cx="1133644" cy="698594"/>
                </a:xfrm>
              </p:grpSpPr>
              <p:sp>
                <p:nvSpPr>
                  <p:cNvPr id="20" name="TextovéPole 19"/>
                  <p:cNvSpPr txBox="1"/>
                  <p:nvPr/>
                </p:nvSpPr>
                <p:spPr>
                  <a:xfrm>
                    <a:off x="7308304" y="3140968"/>
                    <a:ext cx="1133644" cy="33855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ctr"/>
                    <a:r>
                      <a:rPr lang="cs-CZ" sz="1600" dirty="0" smtClean="0"/>
                      <a:t>borovice </a:t>
                    </a:r>
                    <a:endParaRPr lang="cs-CZ" sz="1600" dirty="0"/>
                  </a:p>
                </p:txBody>
              </p:sp>
              <p:sp>
                <p:nvSpPr>
                  <p:cNvPr id="21" name="TextovéPole 20"/>
                  <p:cNvSpPr txBox="1"/>
                  <p:nvPr/>
                </p:nvSpPr>
                <p:spPr>
                  <a:xfrm>
                    <a:off x="7380312" y="2780928"/>
                    <a:ext cx="881973" cy="33855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 algn="ctr"/>
                    <a:r>
                      <a:rPr lang="cs-CZ" sz="1600" dirty="0" smtClean="0"/>
                      <a:t>modřín</a:t>
                    </a:r>
                  </a:p>
                </p:txBody>
              </p:sp>
            </p:grpSp>
          </p:grpSp>
        </p:grpSp>
      </p:grp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Pásmo smíšených a listnatých lesů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67544" y="2132856"/>
            <a:ext cx="8325290" cy="4320480"/>
            <a:chOff x="395536" y="2537520"/>
            <a:chExt cx="8325290" cy="4320480"/>
          </a:xfrm>
        </p:grpSpPr>
        <p:pic>
          <p:nvPicPr>
            <p:cNvPr id="5" name="Zástupný symbol pro obsah 3" descr="World_map_with_major_latitude_circles_svg.png"/>
            <p:cNvPicPr>
              <a:picLocks noChangeAspect="1"/>
            </p:cNvPicPr>
            <p:nvPr/>
          </p:nvPicPr>
          <p:blipFill>
            <a:blip r:embed="rId2" cstate="print"/>
            <a:srcRect l="3308" t="1464" r="2611" b="1944"/>
            <a:stretch>
              <a:fillRect/>
            </a:stretch>
          </p:blipFill>
          <p:spPr>
            <a:xfrm>
              <a:off x="395536" y="2537520"/>
              <a:ext cx="8325290" cy="4320480"/>
            </a:xfrm>
            <a:prstGeom prst="rect">
              <a:avLst/>
            </a:prstGeom>
          </p:spPr>
        </p:pic>
        <p:sp>
          <p:nvSpPr>
            <p:cNvPr id="6" name="Šipka dolů 5"/>
            <p:cNvSpPr/>
            <p:nvPr/>
          </p:nvSpPr>
          <p:spPr>
            <a:xfrm>
              <a:off x="1403648" y="3573016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Šipka dolů 7"/>
            <p:cNvSpPr/>
            <p:nvPr/>
          </p:nvSpPr>
          <p:spPr>
            <a:xfrm>
              <a:off x="7020272" y="3717032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Šipka dolů 8"/>
            <p:cNvSpPr/>
            <p:nvPr/>
          </p:nvSpPr>
          <p:spPr>
            <a:xfrm>
              <a:off x="5148064" y="3501008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Šipka dolů 9"/>
            <p:cNvSpPr/>
            <p:nvPr/>
          </p:nvSpPr>
          <p:spPr>
            <a:xfrm>
              <a:off x="4860032" y="3356992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ipka dolů 10"/>
            <p:cNvSpPr/>
            <p:nvPr/>
          </p:nvSpPr>
          <p:spPr>
            <a:xfrm>
              <a:off x="7164288" y="3429000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Šipka dolů 12"/>
            <p:cNvSpPr/>
            <p:nvPr/>
          </p:nvSpPr>
          <p:spPr>
            <a:xfrm>
              <a:off x="4283968" y="3356992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Šipka dolů 13"/>
            <p:cNvSpPr/>
            <p:nvPr/>
          </p:nvSpPr>
          <p:spPr>
            <a:xfrm>
              <a:off x="2411760" y="5661248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Šipka dolů 14"/>
            <p:cNvSpPr/>
            <p:nvPr/>
          </p:nvSpPr>
          <p:spPr>
            <a:xfrm>
              <a:off x="1907704" y="3429000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Šipka dolů 15"/>
            <p:cNvSpPr/>
            <p:nvPr/>
          </p:nvSpPr>
          <p:spPr>
            <a:xfrm>
              <a:off x="2339752" y="3501008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Šipka dolů 6"/>
            <p:cNvSpPr/>
            <p:nvPr/>
          </p:nvSpPr>
          <p:spPr>
            <a:xfrm>
              <a:off x="4572000" y="3284984"/>
              <a:ext cx="144016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644008" y="1988840"/>
            <a:ext cx="1296144" cy="720080"/>
            <a:chOff x="4644008" y="2348880"/>
            <a:chExt cx="1296144" cy="720080"/>
          </a:xfrm>
        </p:grpSpPr>
        <p:sp>
          <p:nvSpPr>
            <p:cNvPr id="17" name="Oválný popisek 16"/>
            <p:cNvSpPr/>
            <p:nvPr/>
          </p:nvSpPr>
          <p:spPr>
            <a:xfrm>
              <a:off x="4644008" y="2348880"/>
              <a:ext cx="1296144" cy="720080"/>
            </a:xfrm>
            <a:prstGeom prst="wedgeEllipseCallout">
              <a:avLst>
                <a:gd name="adj1" fmla="val -46115"/>
                <a:gd name="adj2" fmla="val 9766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4716016" y="2420888"/>
              <a:ext cx="1152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sz="1400" b="1" dirty="0" smtClean="0">
                  <a:ln>
                    <a:solidFill>
                      <a:schemeClr val="accent2">
                        <a:lumMod val="60000"/>
                        <a:lumOff val="40000"/>
                      </a:schemeClr>
                    </a:solidFill>
                  </a:ln>
                  <a:solidFill>
                    <a:schemeClr val="accent2"/>
                  </a:solidFill>
                </a:rPr>
                <a:t>ČR leží v </a:t>
              </a:r>
            </a:p>
            <a:p>
              <a:pPr algn="ctr"/>
              <a:r>
                <a:rPr lang="cs-CZ" sz="1400" b="1" dirty="0" smtClean="0">
                  <a:ln>
                    <a:solidFill>
                      <a:schemeClr val="accent2">
                        <a:lumMod val="60000"/>
                        <a:lumOff val="40000"/>
                      </a:schemeClr>
                    </a:solidFill>
                  </a:ln>
                  <a:solidFill>
                    <a:schemeClr val="accent2"/>
                  </a:solidFill>
                </a:rPr>
                <a:t>této oblasti</a:t>
              </a:r>
              <a:endParaRPr lang="cs-CZ" sz="14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</a:endParaRPr>
            </a:p>
          </p:txBody>
        </p:sp>
      </p:grp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C:\Users\Erika Pospíšilová\AppData\Local\Microsoft\Windows\Temporary Internet Files\Content.IE5\FJHWHAIH\MC9003598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44824"/>
            <a:ext cx="1800454" cy="173461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Pásmo smíšených a listnatých lesů</a:t>
            </a:r>
            <a:endParaRPr lang="cs-CZ" dirty="0"/>
          </a:p>
        </p:txBody>
      </p:sp>
      <p:pic>
        <p:nvPicPr>
          <p:cNvPr id="3077" name="Picture 5" descr="C:\Users\Erika Pospíšilová\AppData\Local\Microsoft\Windows\Temporary Internet Files\Content.IE5\3B01Q8AO\MP9004008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356992"/>
            <a:ext cx="4538277" cy="3024336"/>
          </a:xfrm>
          <a:prstGeom prst="rect">
            <a:avLst/>
          </a:prstGeom>
          <a:noFill/>
        </p:spPr>
      </p:pic>
      <p:pic>
        <p:nvPicPr>
          <p:cNvPr id="3078" name="Picture 6" descr="C:\Users\Erika Pospíšilová\AppData\Local\Microsoft\Windows\Temporary Internet Files\Content.IE5\BUY3SC4Q\MC90033605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916832"/>
            <a:ext cx="1720362" cy="1598356"/>
          </a:xfrm>
          <a:prstGeom prst="rect">
            <a:avLst/>
          </a:prstGeom>
          <a:noFill/>
        </p:spPr>
      </p:pic>
      <p:pic>
        <p:nvPicPr>
          <p:cNvPr id="3076" name="Picture 4" descr="C:\Users\Erika Pospíšilová\AppData\Local\Microsoft\Windows\Temporary Internet Files\Content.IE5\1IT8NUTT\MP90043051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628800"/>
            <a:ext cx="4081210" cy="2993950"/>
          </a:xfrm>
          <a:prstGeom prst="rect">
            <a:avLst/>
          </a:prstGeom>
          <a:noFill/>
        </p:spPr>
      </p:pic>
      <p:pic>
        <p:nvPicPr>
          <p:cNvPr id="3074" name="Picture 2" descr="C:\Users\Erika Pospíšilová\AppData\Local\Microsoft\Windows\Temporary Internet Files\Content.IE5\3B01Q8AO\MC900441392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509120"/>
            <a:ext cx="1953167" cy="1918841"/>
          </a:xfrm>
          <a:prstGeom prst="rect">
            <a:avLst/>
          </a:prstGeom>
          <a:noFill/>
        </p:spPr>
      </p:pic>
      <p:pic>
        <p:nvPicPr>
          <p:cNvPr id="3080" name="Picture 8" descr="C:\Users\Erika Pospíšilová\AppData\Local\Microsoft\Windows\Temporary Internet Files\Content.IE5\4PWI8HTS\MC90012334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13481">
            <a:off x="7265868" y="1227918"/>
            <a:ext cx="1619911" cy="1440369"/>
          </a:xfrm>
          <a:prstGeom prst="rect">
            <a:avLst/>
          </a:prstGeom>
          <a:noFill/>
        </p:spPr>
      </p:pic>
      <p:pic>
        <p:nvPicPr>
          <p:cNvPr id="3075" name="Picture 3" descr="C:\Users\Erika Pospíšilová\AppData\Local\Microsoft\Windows\Temporary Internet Files\Content.IE5\D3UYHIW4\MC90035615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789040"/>
            <a:ext cx="2379716" cy="259998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73274"/>
          </a:xfrm>
        </p:spPr>
        <p:txBody>
          <a:bodyPr/>
          <a:lstStyle/>
          <a:p>
            <a:r>
              <a:rPr lang="cs-CZ" dirty="0" smtClean="0"/>
              <a:t>Stepi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72000"/>
          </a:xfrm>
        </p:spPr>
        <p:txBody>
          <a:bodyPr/>
          <a:lstStyle/>
          <a:p>
            <a:r>
              <a:rPr lang="cs-CZ" dirty="0" smtClean="0"/>
              <a:t>Suchá, horká léta a velmi chladné zimy</a:t>
            </a:r>
          </a:p>
          <a:p>
            <a:r>
              <a:rPr lang="cs-CZ" dirty="0" smtClean="0"/>
              <a:t>V Americe = prérie, pampy</a:t>
            </a:r>
            <a:endParaRPr lang="cs-CZ" dirty="0"/>
          </a:p>
        </p:txBody>
      </p:sp>
      <p:pic>
        <p:nvPicPr>
          <p:cNvPr id="4" name="Zástupný symbol pro obsah 3" descr="World_map_with_major_latitude_circles_svg.png"/>
          <p:cNvPicPr>
            <a:picLocks noChangeAspect="1"/>
          </p:cNvPicPr>
          <p:nvPr/>
        </p:nvPicPr>
        <p:blipFill>
          <a:blip r:embed="rId2" cstate="print"/>
          <a:srcRect l="3308" t="1464" r="2611" b="1944"/>
          <a:stretch>
            <a:fillRect/>
          </a:stretch>
        </p:blipFill>
        <p:spPr>
          <a:xfrm>
            <a:off x="395536" y="2537520"/>
            <a:ext cx="8325290" cy="4320480"/>
          </a:xfrm>
          <a:prstGeom prst="rect">
            <a:avLst/>
          </a:prstGeom>
        </p:spPr>
      </p:pic>
      <p:sp>
        <p:nvSpPr>
          <p:cNvPr id="5" name="Šipka dolů 4"/>
          <p:cNvSpPr/>
          <p:nvPr/>
        </p:nvSpPr>
        <p:spPr>
          <a:xfrm>
            <a:off x="1691680" y="3429000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>
            <a:off x="5220072" y="328498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6300192" y="328498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5940152" y="3212976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5580112" y="3212976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6876256" y="3501008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6660232" y="328498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>
            <a:off x="2843808" y="5229200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2483768" y="5085184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>
            <a:off x="2987824" y="4797152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ů 14"/>
          <p:cNvSpPr/>
          <p:nvPr/>
        </p:nvSpPr>
        <p:spPr>
          <a:xfrm>
            <a:off x="2555776" y="4293096"/>
            <a:ext cx="144016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Stepi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Erika Pospíšilová\AppData\Local\Microsoft\Windows\Temporary Internet Files\Content.IE5\45NIFKJW\MP900448519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7236804" cy="4824536"/>
          </a:xfrm>
          <a:prstGeom prst="rect">
            <a:avLst/>
          </a:prstGeom>
          <a:noFill/>
        </p:spPr>
      </p:pic>
      <p:pic>
        <p:nvPicPr>
          <p:cNvPr id="4099" name="Picture 3" descr="C:\Users\Erika Pospíšilová\AppData\Local\Microsoft\Windows\Temporary Internet Files\Content.IE5\IKU3AG3H\MC9003701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97152"/>
            <a:ext cx="907999" cy="1813255"/>
          </a:xfrm>
          <a:prstGeom prst="rect">
            <a:avLst/>
          </a:prstGeom>
          <a:noFill/>
        </p:spPr>
      </p:pic>
      <p:pic>
        <p:nvPicPr>
          <p:cNvPr id="4100" name="Picture 4" descr="C:\Users\Erika Pospíšilová\AppData\Local\Microsoft\Windows\Temporary Internet Files\Content.IE5\BUY3SC4Q\MC9003444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1216" y="1700808"/>
            <a:ext cx="2072784" cy="1440160"/>
          </a:xfrm>
          <a:prstGeom prst="rect">
            <a:avLst/>
          </a:prstGeom>
          <a:noFill/>
        </p:spPr>
      </p:pic>
      <p:pic>
        <p:nvPicPr>
          <p:cNvPr id="4101" name="Picture 5" descr="C:\Users\Erika Pospíšilová\AppData\Local\Microsoft\Windows\Temporary Internet Files\Content.IE5\D3UYHIW4\MC90040608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97152"/>
            <a:ext cx="2648942" cy="1840558"/>
          </a:xfrm>
          <a:prstGeom prst="rect">
            <a:avLst/>
          </a:prstGeom>
          <a:noFill/>
        </p:spPr>
      </p:pic>
      <p:pic>
        <p:nvPicPr>
          <p:cNvPr id="4103" name="Picture 7" descr="C:\Users\Erika Pospíšilová\AppData\Local\Microsoft\Windows\Temporary Internet Files\Content.IE5\6R7VYQL4\MC90035610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844824"/>
            <a:ext cx="2189239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- přiřazování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Pásmo jehličnatých lesů se nachází na …………. mírného pásu.</a:t>
            </a:r>
          </a:p>
          <a:p>
            <a:r>
              <a:rPr lang="cs-CZ" dirty="0" smtClean="0"/>
              <a:t>ČR se nachází v pásmu ……………………</a:t>
            </a:r>
          </a:p>
          <a:p>
            <a:r>
              <a:rPr lang="cs-CZ" dirty="0" smtClean="0"/>
              <a:t>Bizona bychom nalezli ve …………. </a:t>
            </a:r>
          </a:p>
          <a:p>
            <a:r>
              <a:rPr lang="cs-CZ" dirty="0" smtClean="0"/>
              <a:t>V Americe se říká stepím ………………</a:t>
            </a:r>
          </a:p>
          <a:p>
            <a:r>
              <a:rPr lang="cs-CZ" dirty="0" smtClean="0"/>
              <a:t>Pásmo jehličnatých, smíšených, listnatých lesů a stepi tvoří ……………….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60032" y="5589240"/>
            <a:ext cx="1901483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severním okraji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589240"/>
            <a:ext cx="323197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smíšených a listnatých lesů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6093296"/>
            <a:ext cx="99578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stepích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6093296"/>
            <a:ext cx="192392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prérie a pampy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6093296"/>
            <a:ext cx="126509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dirty="0" smtClean="0"/>
              <a:t>mírný pás</a:t>
            </a:r>
            <a:endParaRPr lang="cs-CZ" b="1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6.6605E-7 L -0.46615 -0.456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" y="-2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6.6605E-7 L 0.52414 -0.3730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" y="-1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89 -0.00578 L 0.51268 -0.37303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08233E-6 L 0.29652 -0.289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" y="-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34 -0.03723 L 0.10417 -0.15264 " pathEditMode="relative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Mapa s </a:t>
            </a:r>
            <a:r>
              <a:rPr lang="cs-CZ" sz="1800" dirty="0" smtClean="0"/>
              <a:t>rovnoběžkami- </a:t>
            </a:r>
            <a:r>
              <a:rPr lang="cs-CZ" sz="1800" dirty="0" smtClean="0"/>
              <a:t>THESEVENSEAS.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Dostupný na WWW: </a:t>
            </a:r>
            <a:r>
              <a:rPr lang="cs-CZ" sz="1800" dirty="0" smtClean="0">
                <a:hlinkClick r:id="rId2"/>
              </a:rPr>
              <a:t>http://en.wikipedia.org/wiki/File:World_map_with_major_latitude_circles.svg</a:t>
            </a:r>
            <a:r>
              <a:rPr lang="cs-CZ" sz="1800" dirty="0" smtClean="0"/>
              <a:t>   </a:t>
            </a:r>
          </a:p>
          <a:p>
            <a:r>
              <a:rPr lang="cs-CZ" sz="1800" dirty="0" smtClean="0"/>
              <a:t>Ostatní obrázky- Dostupné z WWW : klipart </a:t>
            </a:r>
            <a:r>
              <a:rPr lang="cs-CZ" sz="1800" dirty="0" smtClean="0">
                <a:hlinkClick r:id="rId3"/>
              </a:rPr>
              <a:t>http://office.</a:t>
            </a:r>
            <a:r>
              <a:rPr lang="cs-CZ" sz="1800" dirty="0" err="1" smtClean="0">
                <a:hlinkClick r:id="rId3"/>
              </a:rPr>
              <a:t>microsoft.com</a:t>
            </a:r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KORTUS, František; TEPLÝ, František. </a:t>
            </a:r>
            <a:r>
              <a:rPr lang="cs-CZ" sz="1800" i="1" dirty="0" smtClean="0"/>
              <a:t>Praktický zeměpis</a:t>
            </a:r>
            <a:r>
              <a:rPr lang="cs-CZ" sz="1800" dirty="0" smtClean="0"/>
              <a:t>. Praha: PARTA, s.r.o., 2009, ISBN 978-80-7320-148-7. 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Vše citováno dne:[2012-10-02]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355</TotalTime>
  <Words>286</Words>
  <Application>Microsoft Office PowerPoint</Application>
  <PresentationFormat>Předvádění na obrazovce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Název školy: Speciální základní škola,Louny Poděbradova640, příspěvková organizace  Autor: Mgr. Erika Pospíšilová Název materiálu: VY__32_INOVACE_06_IV_Z6_mírný_pás Téma :Přírodní oblasti světa - Mírný pás  Číslo projektu:  CZ.1.07/1.4.00/21.3407 </vt:lpstr>
      <vt:lpstr>ANOTACE</vt:lpstr>
      <vt:lpstr>Mírný pás</vt:lpstr>
      <vt:lpstr>Snímek 4</vt:lpstr>
      <vt:lpstr>Pásmo jehličnatých lesů</vt:lpstr>
      <vt:lpstr>Pásmo jehličnatých lesů</vt:lpstr>
      <vt:lpstr>Pásmo smíšených a listnatých lesů</vt:lpstr>
      <vt:lpstr>Pásmo smíšených a listnatých lesů</vt:lpstr>
      <vt:lpstr>Stepi</vt:lpstr>
      <vt:lpstr>Stepi</vt:lpstr>
      <vt:lpstr>Test - přiřazování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VY_32_INOVACE_01_DOMÁCÍ A HOSPODÁŘSKÁ ZVÍŘATA</dc:title>
  <dc:creator>Magda Radimová</dc:creator>
  <cp:lastModifiedBy>Dum</cp:lastModifiedBy>
  <cp:revision>46</cp:revision>
  <dcterms:created xsi:type="dcterms:W3CDTF">2012-02-19T15:41:47Z</dcterms:created>
  <dcterms:modified xsi:type="dcterms:W3CDTF">2013-10-19T19:37:36Z</dcterms:modified>
</cp:coreProperties>
</file>