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71" r:id="rId4"/>
    <p:sldId id="272" r:id="rId5"/>
    <p:sldId id="274" r:id="rId6"/>
    <p:sldId id="273" r:id="rId7"/>
    <p:sldId id="275" r:id="rId8"/>
    <p:sldId id="276" r:id="rId9"/>
    <p:sldId id="277" r:id="rId10"/>
    <p:sldId id="278" r:id="rId11"/>
    <p:sldId id="27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F32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alpha val="67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cover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erial_view_of_the_Amazon_Rainforest.jpg" TargetMode="External"/><Relationship Id="rId2" Type="http://schemas.openxmlformats.org/officeDocument/2006/relationships/hyperlink" Target="http://en.wikipedia.org/wiki/File:World_map_with_major_latitude_circles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cs.wikipedia.org/wiki/Soubor:Ba%C4%8Dina2.jpg" TargetMode="External"/><Relationship Id="rId4" Type="http://schemas.openxmlformats.org/officeDocument/2006/relationships/hyperlink" Target="http://cs.wikipedia.org/wiki/Soubor:Tarangire-Natpark800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196752"/>
            <a:ext cx="8410868" cy="532859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cap="none" dirty="0" smtClean="0">
                <a:solidFill>
                  <a:schemeClr val="tx1"/>
                </a:solidFill>
                <a:latin typeface="Century" pitchFamily="18" charset="0"/>
              </a:rPr>
              <a:t>Zeměpis- 6. ročník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32_INOVACE_07_IV_Z6_tropy_subtropy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Téma : Přírodní oblasti světa_tropy a subtropy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Číslo projektu:  CZ.1.07/1.4.00/21.3407 </a:t>
            </a:r>
            <a:endParaRPr lang="cs-CZ" sz="24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praktické ZŠ k výuce zeměpisu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dirty="0" smtClean="0"/>
              <a:t>přírodních oblastech a podmínkách na Zemi kolem rovníku a obratníků, poloze a podnebí, pouštích a pralesech, zvířatech a rostlinách tohoto pásu,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straně 11. </a:t>
            </a:r>
            <a:r>
              <a:rPr lang="cs-CZ" sz="2600" dirty="0" smtClean="0"/>
              <a:t>samostatný test-  vyber správnou odpověď.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/>
              <a:t>Mapa světa, tisk str.11, psací potřeby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Tropy a subtropy</a:t>
            </a:r>
            <a:endParaRPr lang="cs-CZ" dirty="0"/>
          </a:p>
        </p:txBody>
      </p:sp>
      <p:pic>
        <p:nvPicPr>
          <p:cNvPr id="8" name="Zástupný symbol pro obsah 7" descr="World_map_with_major_latitude_circles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737" r="2445"/>
          <a:stretch>
            <a:fillRect/>
          </a:stretch>
        </p:blipFill>
        <p:spPr>
          <a:xfrm>
            <a:off x="0" y="1380934"/>
            <a:ext cx="9144000" cy="5289916"/>
          </a:xfrm>
        </p:spPr>
      </p:pic>
      <p:grpSp>
        <p:nvGrpSpPr>
          <p:cNvPr id="16" name="Skupina 15"/>
          <p:cNvGrpSpPr/>
          <p:nvPr/>
        </p:nvGrpSpPr>
        <p:grpSpPr>
          <a:xfrm>
            <a:off x="0" y="2924944"/>
            <a:ext cx="9144000" cy="2160240"/>
            <a:chOff x="0" y="2924944"/>
            <a:chExt cx="9144000" cy="2160240"/>
          </a:xfrm>
        </p:grpSpPr>
        <p:sp>
          <p:nvSpPr>
            <p:cNvPr id="15" name="Obdélník 14"/>
            <p:cNvSpPr/>
            <p:nvPr/>
          </p:nvSpPr>
          <p:spPr>
            <a:xfrm>
              <a:off x="0" y="3356992"/>
              <a:ext cx="9144000" cy="1296144"/>
            </a:xfrm>
            <a:prstGeom prst="rect">
              <a:avLst/>
            </a:prstGeom>
            <a:solidFill>
              <a:srgbClr val="EEF325">
                <a:alpha val="68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0" y="2924944"/>
              <a:ext cx="9144000" cy="432048"/>
            </a:xfrm>
            <a:prstGeom prst="rect">
              <a:avLst/>
            </a:prstGeom>
            <a:solidFill>
              <a:schemeClr val="accent1">
                <a:alpha val="69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0" y="4653136"/>
              <a:ext cx="9144000" cy="432048"/>
            </a:xfrm>
            <a:prstGeom prst="rect">
              <a:avLst/>
            </a:prstGeom>
            <a:solidFill>
              <a:schemeClr val="accent1">
                <a:alpha val="68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0" y="3356992"/>
              <a:ext cx="914400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0" y="4653136"/>
              <a:ext cx="914400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3851920" y="292494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Subtropy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4653136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Subtropy</a:t>
            </a:r>
            <a:endParaRPr lang="cs-CZ" b="1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0" y="4005064"/>
            <a:ext cx="9144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79912" y="3717032"/>
            <a:ext cx="1300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Tropy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497669" y="4005064"/>
            <a:ext cx="6463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rovník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17382" y="3068960"/>
            <a:ext cx="12266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obratník Raka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72736" y="4653136"/>
            <a:ext cx="15712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obratník Kozoroha</a:t>
            </a:r>
            <a:endParaRPr lang="cs-CZ" sz="1200" b="1" dirty="0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Tropický prales- </a:t>
            </a:r>
            <a:r>
              <a:rPr lang="cs-CZ" sz="2400" dirty="0" smtClean="0"/>
              <a:t>hodně srážek, vysoké teploty</a:t>
            </a:r>
          </a:p>
          <a:p>
            <a:endParaRPr lang="cs-CZ" dirty="0"/>
          </a:p>
        </p:txBody>
      </p:sp>
      <p:pic>
        <p:nvPicPr>
          <p:cNvPr id="1026" name="Picture 2" descr="C:\Users\Erika Pospíšilová\AppData\Local\Microsoft\Windows\Temporary Internet Files\Content.IE5\45NIFKJW\MP9004231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20888"/>
            <a:ext cx="4068382" cy="4104456"/>
          </a:xfrm>
          <a:prstGeom prst="rect">
            <a:avLst/>
          </a:prstGeom>
          <a:noFill/>
        </p:spPr>
      </p:pic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212976"/>
            <a:ext cx="1744675" cy="1836115"/>
          </a:xfrm>
          <a:prstGeom prst="rect">
            <a:avLst/>
          </a:prstGeom>
          <a:noFill/>
        </p:spPr>
      </p:pic>
      <p:pic>
        <p:nvPicPr>
          <p:cNvPr id="1029" name="Picture 5" descr="C:\Users\Erika Pospíšilová\AppData\Local\Microsoft\Windows\Temporary Internet Files\Content.IE5\5X52JDU1\MC90044040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140968"/>
            <a:ext cx="1803648" cy="18036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  -  Tropický prales</a:t>
            </a:r>
            <a:endParaRPr lang="cs-CZ" dirty="0"/>
          </a:p>
        </p:txBody>
      </p:sp>
      <p:pic>
        <p:nvPicPr>
          <p:cNvPr id="12" name="Zástupný symbol pro obsah 11" descr="800px-Aerial_view_of_the_Amazon_Rainfore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996952"/>
            <a:ext cx="5866231" cy="3600400"/>
          </a:xfrm>
        </p:spPr>
      </p:pic>
      <p:pic>
        <p:nvPicPr>
          <p:cNvPr id="2051" name="Picture 3" descr="C:\Users\Erika Pospíšilová\AppData\Local\Microsoft\Windows\Temporary Internet Files\Content.IE5\4PWI8HTS\MP9001806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193137" cy="1440160"/>
          </a:xfrm>
          <a:prstGeom prst="rect">
            <a:avLst/>
          </a:prstGeom>
          <a:noFill/>
        </p:spPr>
      </p:pic>
      <p:pic>
        <p:nvPicPr>
          <p:cNvPr id="2053" name="Picture 5" descr="C:\Users\Erika Pospíšilová\AppData\Local\Microsoft\Windows\Temporary Internet Files\Content.IE5\BUY3SC4Q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5373216"/>
            <a:ext cx="1896182" cy="1008112"/>
          </a:xfrm>
          <a:prstGeom prst="rect">
            <a:avLst/>
          </a:prstGeom>
          <a:noFill/>
        </p:spPr>
      </p:pic>
      <p:pic>
        <p:nvPicPr>
          <p:cNvPr id="2054" name="Picture 6" descr="C:\Users\Erika Pospíšilová\AppData\Local\Microsoft\Windows\Temporary Internet Files\Content.IE5\D3UYHIW4\MP9004038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844824"/>
            <a:ext cx="2269138" cy="1512168"/>
          </a:xfrm>
          <a:prstGeom prst="rect">
            <a:avLst/>
          </a:prstGeom>
          <a:noFill/>
        </p:spPr>
      </p:pic>
      <p:pic>
        <p:nvPicPr>
          <p:cNvPr id="2057" name="Picture 9" descr="C:\Users\Erika Pospíšilová\AppData\Local\Microsoft\Windows\Temporary Internet Files\Content.IE5\VKYE4EX0\MC9004345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365104"/>
            <a:ext cx="1566119" cy="201991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Savany-</a:t>
            </a:r>
            <a:r>
              <a:rPr lang="cs-CZ" sz="2400" dirty="0" smtClean="0"/>
              <a:t> vysoké traviny, řídké křoviny a stromy </a:t>
            </a:r>
          </a:p>
          <a:p>
            <a:pPr>
              <a:buNone/>
            </a:pPr>
            <a:r>
              <a:rPr lang="cs-CZ" sz="2400" dirty="0" smtClean="0"/>
              <a:t>		          - období dešťů a sucha</a:t>
            </a:r>
          </a:p>
        </p:txBody>
      </p:sp>
      <p:pic>
        <p:nvPicPr>
          <p:cNvPr id="6" name="Obrázek 5" descr="800px-Tarangire-Natpark8006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2924944"/>
            <a:ext cx="4427984" cy="3320988"/>
          </a:xfrm>
          <a:prstGeom prst="rect">
            <a:avLst/>
          </a:prstGeom>
        </p:spPr>
      </p:pic>
      <p:pic>
        <p:nvPicPr>
          <p:cNvPr id="3075" name="Picture 3" descr="C:\Users\Erika Pospíšilová\AppData\Local\Microsoft\Windows\Temporary Internet Files\Content.IE5\D3UYHIW4\MC9001049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573016"/>
            <a:ext cx="1826057" cy="1827886"/>
          </a:xfrm>
          <a:prstGeom prst="rect">
            <a:avLst/>
          </a:prstGeom>
          <a:noFill/>
        </p:spPr>
      </p:pic>
      <p:pic>
        <p:nvPicPr>
          <p:cNvPr id="3074" name="Picture 2" descr="C:\Users\Erika Pospíšilová\AppData\Local\Microsoft\Windows\Temporary Internet Files\Content.IE5\H2Y57QO4\MC9002927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17032"/>
            <a:ext cx="1876727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  -  savana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628800"/>
            <a:ext cx="8748464" cy="4947854"/>
            <a:chOff x="395536" y="1628800"/>
            <a:chExt cx="8748464" cy="4947854"/>
          </a:xfrm>
        </p:grpSpPr>
        <p:pic>
          <p:nvPicPr>
            <p:cNvPr id="4098" name="Picture 2" descr="C:\Users\Erika Pospíšilová\AppData\Local\Microsoft\Windows\Temporary Internet Files\Content.IE5\3B01Q8AO\MP900289122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444208" y="1628800"/>
              <a:ext cx="1848368" cy="2793504"/>
            </a:xfrm>
            <a:prstGeom prst="rect">
              <a:avLst/>
            </a:prstGeom>
            <a:noFill/>
          </p:spPr>
        </p:pic>
        <p:pic>
          <p:nvPicPr>
            <p:cNvPr id="4100" name="Picture 4" descr="C:\Users\Erika Pospíšilová\AppData\Local\Microsoft\Windows\Temporary Internet Files\Content.IE5\0I6FOMU6\MP900180637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9552" y="1700808"/>
              <a:ext cx="3657600" cy="2401824"/>
            </a:xfrm>
            <a:prstGeom prst="rect">
              <a:avLst/>
            </a:prstGeom>
            <a:noFill/>
          </p:spPr>
        </p:pic>
        <p:pic>
          <p:nvPicPr>
            <p:cNvPr id="4105" name="Picture 9" descr="C:\Users\Erika Pospíšilová\AppData\Local\Microsoft\Windows\Temporary Internet Files\Content.IE5\LUA1K80L\MC90011135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794573" y="4653136"/>
              <a:ext cx="2349427" cy="1728192"/>
            </a:xfrm>
            <a:prstGeom prst="rect">
              <a:avLst/>
            </a:prstGeom>
            <a:noFill/>
          </p:spPr>
        </p:pic>
        <p:pic>
          <p:nvPicPr>
            <p:cNvPr id="4107" name="Picture 11" descr="C:\Users\Erika Pospíšilová\AppData\Local\Microsoft\Windows\Temporary Internet Files\Content.IE5\6R7VYQL4\MC900030421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95536" y="4653136"/>
              <a:ext cx="1514011" cy="1715204"/>
            </a:xfrm>
            <a:prstGeom prst="rect">
              <a:avLst/>
            </a:prstGeom>
            <a:noFill/>
          </p:spPr>
        </p:pic>
        <p:pic>
          <p:nvPicPr>
            <p:cNvPr id="4111" name="Picture 15" descr="C:\Users\Erika Pospíšilová\AppData\Local\Microsoft\Windows\Temporary Internet Files\Content.IE5\5WQ6BRYP\MP900180296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572000" y="3717032"/>
              <a:ext cx="1806328" cy="2859622"/>
            </a:xfrm>
            <a:prstGeom prst="rect">
              <a:avLst/>
            </a:prstGeom>
            <a:noFill/>
          </p:spPr>
        </p:pic>
        <p:pic>
          <p:nvPicPr>
            <p:cNvPr id="4118" name="Picture 22" descr="C:\Users\Erika Pospíšilová\AppData\Local\Microsoft\Windows\Temporary Internet Files\Content.IE5\3B01Q8AO\MC900436101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427984" y="1772816"/>
              <a:ext cx="1943100" cy="1704975"/>
            </a:xfrm>
            <a:prstGeom prst="rect">
              <a:avLst/>
            </a:prstGeom>
            <a:noFill/>
          </p:spPr>
        </p:pic>
        <p:pic>
          <p:nvPicPr>
            <p:cNvPr id="4121" name="Picture 25" descr="C:\Users\Erika Pospíšilová\AppData\Local\Microsoft\Windows\Temporary Internet Files\Content.IE5\1IT8NUTT\MP900403846[1].jpg"/>
            <p:cNvPicPr>
              <a:picLocks noChangeAspect="1" noChangeArrowheads="1"/>
            </p:cNvPicPr>
            <p:nvPr/>
          </p:nvPicPr>
          <p:blipFill>
            <a:blip r:embed="rId8" cstate="print"/>
            <a:srcRect l="6165" t="40772" r="8472"/>
            <a:stretch>
              <a:fillRect/>
            </a:stretch>
          </p:blipFill>
          <p:spPr bwMode="auto">
            <a:xfrm>
              <a:off x="2123728" y="4581128"/>
              <a:ext cx="2283185" cy="158417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Pouště- </a:t>
            </a:r>
            <a:r>
              <a:rPr lang="cs-CZ" sz="2800" dirty="0" smtClean="0"/>
              <a:t>vysoké teploty, nedostatek srážek</a:t>
            </a:r>
            <a:endParaRPr lang="cs-CZ" sz="2800" dirty="0"/>
          </a:p>
        </p:txBody>
      </p:sp>
      <p:pic>
        <p:nvPicPr>
          <p:cNvPr id="5122" name="Picture 2" descr="C:\Users\Erika Pospíšilová\AppData\Local\Microsoft\Windows\Temporary Internet Files\Content.IE5\H2Y57QO4\MP9004027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36912"/>
            <a:ext cx="5336447" cy="3556241"/>
          </a:xfrm>
          <a:prstGeom prst="rect">
            <a:avLst/>
          </a:prstGeom>
          <a:noFill/>
        </p:spPr>
      </p:pic>
      <p:pic>
        <p:nvPicPr>
          <p:cNvPr id="5124" name="Picture 4" descr="C:\Users\Erika Pospíšilová\AppData\Local\Microsoft\Windows\Temporary Internet Files\Content.IE5\IKU3AG3H\MC9002933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450374"/>
            <a:ext cx="1946524" cy="22202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  -  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68" name="Picture 24" descr="C:\Users\Erika Pospíšilová\AppData\Local\Microsoft\Windows\Temporary Internet Files\Content.IE5\4PWI8HTS\MP9004243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212976"/>
            <a:ext cx="4243212" cy="2787923"/>
          </a:xfrm>
          <a:prstGeom prst="rect">
            <a:avLst/>
          </a:prstGeom>
          <a:noFill/>
        </p:spPr>
      </p:pic>
      <p:pic>
        <p:nvPicPr>
          <p:cNvPr id="6166" name="Picture 22" descr="C:\Users\Erika Pospíšilová\AppData\Local\Microsoft\Windows\Temporary Internet Files\Content.IE5\N43QWX2X\MC900229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520280" cy="1856186"/>
          </a:xfrm>
          <a:prstGeom prst="rect">
            <a:avLst/>
          </a:prstGeom>
          <a:noFill/>
        </p:spPr>
      </p:pic>
      <p:pic>
        <p:nvPicPr>
          <p:cNvPr id="6148" name="Picture 4" descr="C:\Users\Erika Pospíšilová\AppData\Local\Microsoft\Windows\Temporary Internet Files\Content.IE5\D3UYHIW4\MC9003244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509120"/>
            <a:ext cx="1852574" cy="1824228"/>
          </a:xfrm>
          <a:prstGeom prst="rect">
            <a:avLst/>
          </a:prstGeom>
          <a:noFill/>
        </p:spPr>
      </p:pic>
      <p:pic>
        <p:nvPicPr>
          <p:cNvPr id="6164" name="Picture 20" descr="C:\Users\Erika Pospíšilová\AppData\Local\Microsoft\Windows\Temporary Internet Files\Content.IE5\F2S6K0HL\MP9004066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772816"/>
            <a:ext cx="2592288" cy="3886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bacina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780928"/>
            <a:ext cx="4064000" cy="304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Subtropický 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Oblast stálezelených rostlin</a:t>
            </a:r>
            <a:endParaRPr lang="cs-CZ" dirty="0"/>
          </a:p>
        </p:txBody>
      </p:sp>
      <p:pic>
        <p:nvPicPr>
          <p:cNvPr id="7173" name="Picture 5" descr="C:\Users\Erika Pospíšilová\AppData\Local\Microsoft\Windows\Temporary Internet Files\Content.IE5\FJHWHAIH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060848"/>
            <a:ext cx="1659632" cy="1659632"/>
          </a:xfrm>
          <a:prstGeom prst="rect">
            <a:avLst/>
          </a:prstGeom>
          <a:noFill/>
        </p:spPr>
      </p:pic>
      <p:pic>
        <p:nvPicPr>
          <p:cNvPr id="7178" name="Picture 10" descr="C:\Users\Erika Pospíšilová\AppData\Local\Microsoft\Windows\Temporary Internet Files\Content.IE5\BUY3SC4Q\MC90043689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204864"/>
            <a:ext cx="2483768" cy="2483768"/>
          </a:xfrm>
          <a:prstGeom prst="rect">
            <a:avLst/>
          </a:prstGeom>
          <a:noFill/>
        </p:spPr>
      </p:pic>
      <p:pic>
        <p:nvPicPr>
          <p:cNvPr id="7184" name="Picture 16" descr="C:\Users\Erika Pospíšilová\AppData\Local\Microsoft\Windows\Temporary Internet Files\Content.IE5\CS5ZIBOZ\MC9003470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4797152"/>
            <a:ext cx="1570939" cy="1818742"/>
          </a:xfrm>
          <a:prstGeom prst="rect">
            <a:avLst/>
          </a:prstGeom>
          <a:noFill/>
        </p:spPr>
      </p:pic>
      <p:grpSp>
        <p:nvGrpSpPr>
          <p:cNvPr id="25" name="Skupina 24"/>
          <p:cNvGrpSpPr/>
          <p:nvPr/>
        </p:nvGrpSpPr>
        <p:grpSpPr>
          <a:xfrm>
            <a:off x="6516216" y="4365104"/>
            <a:ext cx="1421892" cy="1823314"/>
            <a:chOff x="6516216" y="4365104"/>
            <a:chExt cx="1421892" cy="1823314"/>
          </a:xfrm>
        </p:grpSpPr>
        <p:pic>
          <p:nvPicPr>
            <p:cNvPr id="7188" name="Picture 20" descr="C:\Users\Erika Pospíšilová\AppData\Local\Microsoft\Windows\Temporary Internet Files\Content.IE5\H2Y57QO4\MC90027916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516216" y="4365104"/>
              <a:ext cx="1421892" cy="1823314"/>
            </a:xfrm>
            <a:prstGeom prst="rect">
              <a:avLst/>
            </a:prstGeom>
            <a:noFill/>
          </p:spPr>
        </p:pic>
        <p:sp>
          <p:nvSpPr>
            <p:cNvPr id="24" name="TextovéPole 23"/>
            <p:cNvSpPr txBox="1"/>
            <p:nvPr/>
          </p:nvSpPr>
          <p:spPr>
            <a:xfrm>
              <a:off x="7236296" y="5733256"/>
              <a:ext cx="631904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b="1" dirty="0" smtClean="0"/>
                <a:t>bavlna</a:t>
              </a:r>
              <a:endParaRPr lang="cs-CZ" sz="1100" b="1" dirty="0"/>
            </a:p>
          </p:txBody>
        </p:sp>
      </p:grpSp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tropech je ZIMA nebo TEPLO.</a:t>
            </a:r>
          </a:p>
          <a:p>
            <a:r>
              <a:rPr lang="cs-CZ" sz="2800" dirty="0" smtClean="0"/>
              <a:t>Krokodýli můžeme najít na POUŠTI nebo v TROPICKÉM PRALESE.</a:t>
            </a:r>
          </a:p>
          <a:p>
            <a:r>
              <a:rPr lang="cs-CZ" sz="2800" dirty="0" smtClean="0"/>
              <a:t> Na poušti je DOSTATEK nebo NEDOSTATEK srážek.</a:t>
            </a:r>
          </a:p>
          <a:p>
            <a:r>
              <a:rPr lang="cs-CZ" sz="2800" dirty="0" smtClean="0"/>
              <a:t>Tropy leží u ROVNÍKU nebo v POLÁRNÍCH OBLASTECH.</a:t>
            </a:r>
          </a:p>
          <a:p>
            <a:r>
              <a:rPr lang="cs-CZ" sz="2800" dirty="0" smtClean="0"/>
              <a:t>Na poušti najdeme TUKANY nebo VELBLOUDY.</a:t>
            </a:r>
            <a:endParaRPr lang="cs-CZ" sz="2800" dirty="0"/>
          </a:p>
        </p:txBody>
      </p:sp>
      <p:sp>
        <p:nvSpPr>
          <p:cNvPr id="4" name="Násobení 3"/>
          <p:cNvSpPr/>
          <p:nvPr/>
        </p:nvSpPr>
        <p:spPr>
          <a:xfrm>
            <a:off x="1979712" y="1556792"/>
            <a:ext cx="316835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3563888" y="2060848"/>
            <a:ext cx="4752528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619672" y="2996952"/>
            <a:ext cx="496855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0" y="3933056"/>
            <a:ext cx="9144000" cy="1008112"/>
            <a:chOff x="0" y="3933056"/>
            <a:chExt cx="9144000" cy="1008112"/>
          </a:xfrm>
        </p:grpSpPr>
        <p:sp>
          <p:nvSpPr>
            <p:cNvPr id="7" name="Násobení 6"/>
            <p:cNvSpPr/>
            <p:nvPr/>
          </p:nvSpPr>
          <p:spPr>
            <a:xfrm>
              <a:off x="0" y="4365104"/>
              <a:ext cx="3707904" cy="576064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Násobení 7"/>
            <p:cNvSpPr/>
            <p:nvPr/>
          </p:nvSpPr>
          <p:spPr>
            <a:xfrm>
              <a:off x="2879304" y="3933056"/>
              <a:ext cx="6264696" cy="576064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Násobení 8"/>
          <p:cNvSpPr/>
          <p:nvPr/>
        </p:nvSpPr>
        <p:spPr>
          <a:xfrm>
            <a:off x="2771800" y="4869160"/>
            <a:ext cx="4320480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229600" cy="4586833"/>
          </a:xfrm>
        </p:spPr>
        <p:txBody>
          <a:bodyPr>
            <a:normAutofit/>
          </a:bodyPr>
          <a:lstStyle/>
          <a:p>
            <a:r>
              <a:rPr lang="cs-CZ" sz="1200" dirty="0" smtClean="0"/>
              <a:t>Mapa s </a:t>
            </a:r>
            <a:r>
              <a:rPr lang="cs-CZ" sz="1200" dirty="0" err="1" smtClean="0"/>
              <a:t>rovnoběkami</a:t>
            </a:r>
            <a:r>
              <a:rPr lang="cs-CZ" sz="1200" dirty="0" smtClean="0"/>
              <a:t>- THESEVENSEAS.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http://en.wikipedia.org/wiki/File:World_map_with_major_latitude_circles.svg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Prales- LUBASI.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http://en.wikipedia.org/wiki/File:Aerial_view_of_the_Amazon_Rainforest.jpg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Savana - PROFESSORX.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http://cs.wikipedia.org/wiki/Soubor:Tarangire-Natpark800600.jpg</a:t>
            </a:r>
            <a:endParaRPr lang="cs-CZ" sz="1200" dirty="0" smtClean="0"/>
          </a:p>
          <a:p>
            <a:r>
              <a:rPr lang="cs-CZ" sz="1200" dirty="0" smtClean="0"/>
              <a:t>Subtropický pás- krajina v Chorvatsku- HAGEN GRAEBNER.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http://cs.wikipedia.org/wiki/Soubor:Ba%C4%8Dina2.jpg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Dostupné z WWW </a:t>
            </a:r>
            <a:r>
              <a:rPr lang="cs-CZ" sz="1200" smtClean="0"/>
              <a:t>: </a:t>
            </a:r>
            <a:r>
              <a:rPr lang="cs-CZ" sz="1100" dirty="0" err="1" smtClean="0"/>
              <a:t>K</a:t>
            </a:r>
            <a:r>
              <a:rPr lang="cs-CZ" sz="1100" smtClean="0"/>
              <a:t>lipart </a:t>
            </a:r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Praktický zeměpis</a:t>
            </a:r>
            <a:r>
              <a:rPr lang="cs-CZ" sz="1200" dirty="0" smtClean="0"/>
              <a:t>. Praha: PARTA, s.r.o., 2009, ISBN 978-80-7320-148-7. </a:t>
            </a:r>
          </a:p>
          <a:p>
            <a:endParaRPr lang="cs-CZ" sz="1200" dirty="0" smtClean="0"/>
          </a:p>
          <a:p>
            <a:r>
              <a:rPr lang="cs-CZ" sz="1200" dirty="0" smtClean="0"/>
              <a:t>Vše citováno dne: [2012-10-23]</a:t>
            </a:r>
          </a:p>
          <a:p>
            <a:pPr>
              <a:buNone/>
            </a:pPr>
            <a:r>
              <a:rPr lang="cs-CZ" sz="1200" dirty="0" smtClean="0"/>
              <a:t>  </a:t>
            </a:r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327</TotalTime>
  <Words>312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Název školy: Speciální základní škola,Louny Poděbradova640, příspěvková organizace  Autor: Mgr. Erika Pospíšilová Název materiálu: Zeměpis- 6. ročník VY__32_INOVACE_07_IV_Z6_tropy_subtropy  Téma : Přírodní oblasti světa_tropy a subtropy Číslo projektu:  CZ.1.07/1.4.00/21.3407 </vt:lpstr>
      <vt:lpstr>ANOTACE</vt:lpstr>
      <vt:lpstr>Tropy a subtropy</vt:lpstr>
      <vt:lpstr>Tropický pás</vt:lpstr>
      <vt:lpstr>Tropický pás  -  Tropický prales</vt:lpstr>
      <vt:lpstr>Tropický pás</vt:lpstr>
      <vt:lpstr>Tropický pás  -  savana</vt:lpstr>
      <vt:lpstr>Tropický pás</vt:lpstr>
      <vt:lpstr>Tropický pás  -  pouště</vt:lpstr>
      <vt:lpstr>Subtropický  pás</vt:lpstr>
      <vt:lpstr>Opakování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42</cp:revision>
  <dcterms:created xsi:type="dcterms:W3CDTF">2012-02-19T15:41:47Z</dcterms:created>
  <dcterms:modified xsi:type="dcterms:W3CDTF">2013-10-06T08:33:13Z</dcterms:modified>
</cp:coreProperties>
</file>