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A99577-A78F-40DF-99AA-B654C5A51C03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F5507C-4602-4A37-80C0-541C582813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F5507C-4602-4A37-80C0-541C5828131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strips dir="ru"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oybeanvarieties.jpg" TargetMode="External"/><Relationship Id="rId3" Type="http://schemas.openxmlformats.org/officeDocument/2006/relationships/hyperlink" Target="http://commons.wikimedia.org/wiki/File:UNAF-Map.svg" TargetMode="External"/><Relationship Id="rId7" Type="http://schemas.openxmlformats.org/officeDocument/2006/relationships/hyperlink" Target="http://cs.wikipedia.org/wiki/Soubor:Fig_interior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Dates_on_date_palm.jpg" TargetMode="External"/><Relationship Id="rId11" Type="http://schemas.openxmlformats.org/officeDocument/2006/relationships/hyperlink" Target="http://office.microsoft.com/" TargetMode="External"/><Relationship Id="rId5" Type="http://schemas.openxmlformats.org/officeDocument/2006/relationships/hyperlink" Target="http://cs.wikipedia.org/wiki/Soubor:Vallee_fertile_du_Nil_a_Louxor.jpg" TargetMode="External"/><Relationship Id="rId10" Type="http://schemas.openxmlformats.org/officeDocument/2006/relationships/hyperlink" Target="http://cs.wikipedia.org/wiki/Soubor:Mohammed-ali-basha-mosque.jpg" TargetMode="External"/><Relationship Id="rId4" Type="http://schemas.openxmlformats.org/officeDocument/2006/relationships/hyperlink" Target="http://cs.wikipedia.org/wiki/Soubor:Chameau_de_bactriane.JPG" TargetMode="External"/><Relationship Id="rId9" Type="http://schemas.openxmlformats.org/officeDocument/2006/relationships/hyperlink" Target="http://cs.wikipedia.org/wiki/Soubor:Sahara_satellite_hir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196752"/>
            <a:ext cx="8305800" cy="442776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Speciální základní škola,Louny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VY__32_INOVACE_09_IV_Z9_Severní_Afrika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Téma : Severní Afrika – základní informace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 Číslo projektu:  CZ.1.07/1.4.00/21.3407 </a:t>
            </a:r>
            <a:endParaRPr lang="cs-CZ" sz="28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ANOTACE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 fontScale="925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9. ročníku praktické ZŠ k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výuce </a:t>
            </a:r>
            <a:r>
              <a:rPr lang="cs-CZ" sz="2600" dirty="0" smtClean="0"/>
              <a:t>zeměpisu.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o </a:t>
            </a:r>
            <a:r>
              <a:rPr lang="cs-CZ" sz="2600" noProof="0" dirty="0" smtClean="0"/>
              <a:t>severní části světadílu Afrika, jeho státech, přírodních podmínkách. Strana 12. je určena k opakování formou testu s možností tisku, následná kontrola na IT.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476672"/>
            <a:ext cx="982960" cy="5752256"/>
          </a:xfrm>
        </p:spPr>
        <p:txBody>
          <a:bodyPr vert="wordArtVert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SEVERNÍ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" name="Zástupný symbol pro obsah 7" descr="UNAF-Map_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54832" y="0"/>
            <a:ext cx="6834336" cy="6834336"/>
          </a:xfrm>
        </p:spPr>
      </p:pic>
      <p:sp>
        <p:nvSpPr>
          <p:cNvPr id="9" name="Nadpis 2"/>
          <p:cNvSpPr txBox="1">
            <a:spLocks/>
          </p:cNvSpPr>
          <p:nvPr/>
        </p:nvSpPr>
        <p:spPr>
          <a:xfrm>
            <a:off x="8161040" y="1105744"/>
            <a:ext cx="982960" cy="5752256"/>
          </a:xfrm>
          <a:prstGeom prst="rect">
            <a:avLst/>
          </a:prstGeom>
          <a:ln w="6350" cap="rnd">
            <a:noFill/>
          </a:ln>
        </p:spPr>
        <p:txBody>
          <a:bodyPr vert="wordArtVert" rtlCol="0" anchor="b" anchorCtr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200" b="1" spc="50" noProof="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j-lt"/>
                <a:ea typeface="+mj-ea"/>
                <a:cs typeface="+mj-cs"/>
              </a:rPr>
              <a:t>AFRIKA</a:t>
            </a:r>
            <a:endParaRPr kumimoji="0" lang="cs-CZ" sz="4200" b="1" i="0" u="none" strike="noStrike" kern="1200" cap="none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sah 7" descr="UNAF-Map_svg.png"/>
          <p:cNvPicPr>
            <a:picLocks noChangeAspect="1"/>
          </p:cNvPicPr>
          <p:nvPr/>
        </p:nvPicPr>
        <p:blipFill>
          <a:blip r:embed="rId2" cstate="print"/>
          <a:srcRect l="21552" t="16457" r="26820" b="60363"/>
          <a:stretch>
            <a:fillRect/>
          </a:stretch>
        </p:blipFill>
        <p:spPr>
          <a:xfrm>
            <a:off x="188640" y="1916832"/>
            <a:ext cx="8766720" cy="3936078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Severní Afriky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3501008"/>
            <a:ext cx="1365765" cy="3693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Alžírsko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7" y="3717032"/>
            <a:ext cx="1008111" cy="3693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Egypt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99992" y="3429000"/>
            <a:ext cx="1365765" cy="3693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Libye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19299154">
            <a:off x="1379016" y="2997404"/>
            <a:ext cx="1290502" cy="3693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Maroko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3995936" y="2060848"/>
            <a:ext cx="1365765" cy="847752"/>
            <a:chOff x="3995936" y="2060848"/>
            <a:chExt cx="1365765" cy="847752"/>
          </a:xfrm>
        </p:grpSpPr>
        <p:sp>
          <p:nvSpPr>
            <p:cNvPr id="12" name="Šipka dolů 11"/>
            <p:cNvSpPr/>
            <p:nvPr/>
          </p:nvSpPr>
          <p:spPr>
            <a:xfrm rot="892798">
              <a:off x="4086793" y="2365226"/>
              <a:ext cx="198259" cy="543374"/>
            </a:xfrm>
            <a:prstGeom prst="downArrow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995936" y="2060848"/>
              <a:ext cx="1365765" cy="369332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Tunisko</a:t>
              </a:r>
              <a:endPara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13" name="Oválný popisek 12"/>
          <p:cNvSpPr/>
          <p:nvPr/>
        </p:nvSpPr>
        <p:spPr>
          <a:xfrm>
            <a:off x="1907704" y="5445224"/>
            <a:ext cx="2088232" cy="1008112"/>
          </a:xfrm>
          <a:prstGeom prst="wedgeEllipseCallout">
            <a:avLst>
              <a:gd name="adj1" fmla="val 81115"/>
              <a:gd name="adj2" fmla="val -1243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Nejvyspělejší země Afriky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se zde pěstuje?</a:t>
            </a:r>
          </a:p>
        </p:txBody>
      </p:sp>
      <p:grpSp>
        <p:nvGrpSpPr>
          <p:cNvPr id="13" name="Skupina 12"/>
          <p:cNvGrpSpPr/>
          <p:nvPr/>
        </p:nvGrpSpPr>
        <p:grpSpPr>
          <a:xfrm>
            <a:off x="1691680" y="1556792"/>
            <a:ext cx="2376264" cy="2817604"/>
            <a:chOff x="1691680" y="1556792"/>
            <a:chExt cx="2376264" cy="2817604"/>
          </a:xfrm>
        </p:grpSpPr>
        <p:pic>
          <p:nvPicPr>
            <p:cNvPr id="1027" name="Picture 3" descr="C:\Users\Erika Pospíšilová\AppData\Local\Microsoft\Windows\Temporary Internet Files\Content.IE5\XV5R0Y2A\MP900422955[1].jpg"/>
            <p:cNvPicPr>
              <a:picLocks noChangeAspect="1" noChangeArrowheads="1"/>
            </p:cNvPicPr>
            <p:nvPr/>
          </p:nvPicPr>
          <p:blipFill>
            <a:blip r:embed="rId2" cstate="print"/>
            <a:srcRect t="22380"/>
            <a:stretch>
              <a:fillRect/>
            </a:stretch>
          </p:blipFill>
          <p:spPr bwMode="auto">
            <a:xfrm>
              <a:off x="1691680" y="1556792"/>
              <a:ext cx="2376264" cy="2597863"/>
            </a:xfrm>
            <a:prstGeom prst="rect">
              <a:avLst/>
            </a:prstGeom>
            <a:noFill/>
          </p:spPr>
        </p:pic>
        <p:sp>
          <p:nvSpPr>
            <p:cNvPr id="9" name="TextovéPole 8"/>
            <p:cNvSpPr txBox="1"/>
            <p:nvPr/>
          </p:nvSpPr>
          <p:spPr>
            <a:xfrm>
              <a:off x="2483768" y="4005064"/>
              <a:ext cx="861133" cy="369332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citrusy</a:t>
              </a:r>
              <a:endParaRPr lang="cs-CZ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619672" y="4581128"/>
            <a:ext cx="2216608" cy="2025516"/>
            <a:chOff x="1619672" y="4581128"/>
            <a:chExt cx="2216608" cy="2025516"/>
          </a:xfrm>
        </p:grpSpPr>
        <p:pic>
          <p:nvPicPr>
            <p:cNvPr id="1030" name="Picture 6" descr="C:\Users\Erika Pospíšilová\AppData\Local\Microsoft\Windows\Temporary Internet Files\Content.IE5\FJHWHAIH\MC900036387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619672" y="4581128"/>
              <a:ext cx="2216608" cy="1837178"/>
            </a:xfrm>
            <a:prstGeom prst="rect">
              <a:avLst/>
            </a:prstGeom>
            <a:noFill/>
          </p:spPr>
        </p:pic>
        <p:sp>
          <p:nvSpPr>
            <p:cNvPr id="10" name="TextovéPole 9"/>
            <p:cNvSpPr txBox="1"/>
            <p:nvPr/>
          </p:nvSpPr>
          <p:spPr>
            <a:xfrm>
              <a:off x="2267744" y="6237312"/>
              <a:ext cx="907621" cy="369332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ječmen</a:t>
              </a:r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580112" y="1556792"/>
            <a:ext cx="2546137" cy="2385556"/>
            <a:chOff x="5580112" y="1556792"/>
            <a:chExt cx="2546137" cy="2385556"/>
          </a:xfrm>
        </p:grpSpPr>
        <p:pic>
          <p:nvPicPr>
            <p:cNvPr id="1028" name="Picture 4" descr="C:\Users\Erika Pospíšilová\AppData\Local\Microsoft\Windows\Temporary Internet Files\Content.IE5\5X52JDU1\MC900358669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580112" y="1556792"/>
              <a:ext cx="2546137" cy="2176393"/>
            </a:xfrm>
            <a:prstGeom prst="rect">
              <a:avLst/>
            </a:prstGeom>
            <a:noFill/>
          </p:spPr>
        </p:pic>
        <p:sp>
          <p:nvSpPr>
            <p:cNvPr id="11" name="TextovéPole 10"/>
            <p:cNvSpPr txBox="1"/>
            <p:nvPr/>
          </p:nvSpPr>
          <p:spPr>
            <a:xfrm>
              <a:off x="6444208" y="3573016"/>
              <a:ext cx="668003" cy="369332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olivy</a:t>
              </a:r>
              <a:endParaRPr lang="cs-CZ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364088" y="4149080"/>
            <a:ext cx="2647026" cy="2457564"/>
            <a:chOff x="5364088" y="4149080"/>
            <a:chExt cx="2647026" cy="2457564"/>
          </a:xfrm>
        </p:grpSpPr>
        <p:pic>
          <p:nvPicPr>
            <p:cNvPr id="1029" name="Picture 5" descr="C:\Users\Erika Pospíšilová\AppData\Local\Microsoft\Windows\Temporary Internet Files\Content.IE5\0I6FOMU6\MC900149545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364088" y="4149080"/>
              <a:ext cx="2647026" cy="2376264"/>
            </a:xfrm>
            <a:prstGeom prst="rect">
              <a:avLst/>
            </a:prstGeom>
            <a:noFill/>
          </p:spPr>
        </p:pic>
        <p:sp>
          <p:nvSpPr>
            <p:cNvPr id="12" name="TextovéPole 11"/>
            <p:cNvSpPr txBox="1"/>
            <p:nvPr/>
          </p:nvSpPr>
          <p:spPr>
            <a:xfrm>
              <a:off x="6012160" y="6237312"/>
              <a:ext cx="1250407" cy="369332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vinná réva</a:t>
              </a:r>
              <a:endParaRPr lang="cs-CZ" dirty="0"/>
            </a:p>
          </p:txBody>
        </p:sp>
      </p:grp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velbloud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844824"/>
            <a:ext cx="5256584" cy="394243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zde žije?</a:t>
            </a:r>
          </a:p>
        </p:txBody>
      </p:sp>
      <p:pic>
        <p:nvPicPr>
          <p:cNvPr id="2053" name="Picture 5" descr="C:\Users\Erika Pospíšilová\AppData\Local\Microsoft\Windows\Temporary Internet Files\Content.IE5\D3UYHIW4\MC9003244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916832"/>
            <a:ext cx="1817827" cy="1833372"/>
          </a:xfrm>
          <a:prstGeom prst="rect">
            <a:avLst/>
          </a:prstGeom>
          <a:noFill/>
        </p:spPr>
      </p:pic>
      <p:pic>
        <p:nvPicPr>
          <p:cNvPr id="2054" name="Picture 6" descr="C:\Users\Erika Pospíšilová\AppData\Local\Microsoft\Windows\Temporary Internet Files\Content.IE5\F2S6K0HL\MC9003190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300192" y="3789040"/>
            <a:ext cx="1836115" cy="162763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339752" y="5661248"/>
            <a:ext cx="1046248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velbloud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5445224"/>
            <a:ext cx="240194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kozy a ovce v pohořích</a:t>
            </a:r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ni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25655" y="1524000"/>
            <a:ext cx="7692691" cy="505794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Údolí řeky Nilu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6948264" y="2060848"/>
            <a:ext cx="1428404" cy="1080120"/>
            <a:chOff x="6948264" y="2060848"/>
            <a:chExt cx="1428404" cy="1080120"/>
          </a:xfrm>
        </p:grpSpPr>
        <p:sp>
          <p:nvSpPr>
            <p:cNvPr id="5" name="Oválný popisek 4"/>
            <p:cNvSpPr/>
            <p:nvPr/>
          </p:nvSpPr>
          <p:spPr>
            <a:xfrm>
              <a:off x="6948264" y="2060848"/>
              <a:ext cx="1368152" cy="1080120"/>
            </a:xfrm>
            <a:prstGeom prst="wedgeEllipseCallout">
              <a:avLst>
                <a:gd name="adj1" fmla="val -87039"/>
                <a:gd name="adj2" fmla="val 85699"/>
              </a:avLst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948264" y="2276872"/>
              <a:ext cx="142840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dirty="0" smtClean="0"/>
                <a:t>nejúrodnější</a:t>
              </a:r>
            </a:p>
            <a:p>
              <a:pPr algn="ctr"/>
              <a:r>
                <a:rPr lang="cs-CZ" dirty="0" smtClean="0"/>
                <a:t> oblast</a:t>
              </a:r>
              <a:endParaRPr lang="cs-CZ" dirty="0"/>
            </a:p>
          </p:txBody>
        </p:sp>
      </p:grp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Údolí řeky Nilu – co se zde pěstuje?</a:t>
            </a:r>
            <a:endParaRPr lang="cs-CZ" dirty="0"/>
          </a:p>
        </p:txBody>
      </p:sp>
      <p:pic>
        <p:nvPicPr>
          <p:cNvPr id="3074" name="Picture 2" descr="C:\Users\Erika Pospíšilová\AppData\Local\Microsoft\Windows\Temporary Internet Files\Content.IE5\45NIFKJW\MC9003106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700808"/>
            <a:ext cx="1216152" cy="1809598"/>
          </a:xfrm>
          <a:prstGeom prst="rect">
            <a:avLst/>
          </a:prstGeom>
          <a:noFill/>
        </p:spPr>
      </p:pic>
      <p:pic>
        <p:nvPicPr>
          <p:cNvPr id="3075" name="Picture 3" descr="C:\Users\Erika Pospíšilová\AppData\Local\Microsoft\Windows\Temporary Internet Files\Content.IE5\5X52JDU1\MC9002122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772816"/>
            <a:ext cx="1820570" cy="1448410"/>
          </a:xfrm>
          <a:prstGeom prst="rect">
            <a:avLst/>
          </a:prstGeom>
          <a:noFill/>
        </p:spPr>
      </p:pic>
      <p:pic>
        <p:nvPicPr>
          <p:cNvPr id="6" name="Obrázek 5" descr="dat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91880" y="1628800"/>
            <a:ext cx="2501010" cy="3645024"/>
          </a:xfrm>
          <a:prstGeom prst="rect">
            <a:avLst/>
          </a:prstGeom>
        </p:spPr>
      </p:pic>
      <p:pic>
        <p:nvPicPr>
          <p:cNvPr id="7" name="Obrázek 6" descr="fi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4149080"/>
            <a:ext cx="2603781" cy="1952836"/>
          </a:xfrm>
          <a:prstGeom prst="rect">
            <a:avLst/>
          </a:prstGeom>
        </p:spPr>
      </p:pic>
      <p:pic>
        <p:nvPicPr>
          <p:cNvPr id="8" name="Obrázek 7" descr="soj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16216" y="3645024"/>
            <a:ext cx="1584176" cy="239023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547664" y="3429000"/>
            <a:ext cx="101002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obilniny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5229200"/>
            <a:ext cx="68320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datle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75656" y="5949280"/>
            <a:ext cx="56220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fíky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04248" y="3140968"/>
            <a:ext cx="837217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bavlna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5949280"/>
            <a:ext cx="574196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sója</a:t>
            </a:r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sahar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1484784"/>
            <a:ext cx="6089275" cy="341760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Sahara</a:t>
            </a:r>
          </a:p>
        </p:txBody>
      </p:sp>
      <p:pic>
        <p:nvPicPr>
          <p:cNvPr id="5122" name="Picture 2" descr="C:\Users\Erika Pospíšilová\AppData\Local\Microsoft\Windows\Temporary Internet Files\Content.IE5\BUY3SC4Q\MP90042438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941168"/>
            <a:ext cx="2552608" cy="1677143"/>
          </a:xfrm>
          <a:prstGeom prst="rect">
            <a:avLst/>
          </a:prstGeom>
          <a:noFill/>
        </p:spPr>
      </p:pic>
      <p:pic>
        <p:nvPicPr>
          <p:cNvPr id="5124" name="Picture 4" descr="C:\Users\Erika Pospíšilová\AppData\Local\Microsoft\Windows\Temporary Internet Files\Content.IE5\D3UYHIW4\MC90043498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4941168"/>
            <a:ext cx="1653334" cy="1656184"/>
          </a:xfrm>
          <a:prstGeom prst="rect">
            <a:avLst/>
          </a:prstGeom>
          <a:noFill/>
        </p:spPr>
      </p:pic>
      <p:pic>
        <p:nvPicPr>
          <p:cNvPr id="5125" name="Picture 5" descr="C:\Users\Erika Pospíšilová\AppData\Local\Microsoft\Windows\Temporary Internet Files\Content.IE5\FJHWHAIH\MP90040276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4941167"/>
            <a:ext cx="2664296" cy="1631543"/>
          </a:xfrm>
          <a:prstGeom prst="rect">
            <a:avLst/>
          </a:prstGeom>
          <a:noFill/>
        </p:spPr>
      </p:pic>
      <p:sp>
        <p:nvSpPr>
          <p:cNvPr id="10" name="Oválný popisek 9"/>
          <p:cNvSpPr/>
          <p:nvPr/>
        </p:nvSpPr>
        <p:spPr>
          <a:xfrm>
            <a:off x="323528" y="3861048"/>
            <a:ext cx="1584176" cy="792088"/>
          </a:xfrm>
          <a:prstGeom prst="wedgeEllipseCallout">
            <a:avLst>
              <a:gd name="adj1" fmla="val 104377"/>
              <a:gd name="adj2" fmla="val -511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005064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Největší poušť světa</a:t>
            </a:r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 animBg="1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MESIT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499992" y="1844824"/>
            <a:ext cx="4272136" cy="320410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Zajímavosti</a:t>
            </a:r>
          </a:p>
        </p:txBody>
      </p:sp>
      <p:pic>
        <p:nvPicPr>
          <p:cNvPr id="6146" name="Picture 2" descr="C:\Users\Erika Pospíšilová\AppData\Local\Microsoft\Windows\Temporary Internet Files\Content.IE5\4PWI8HTS\MP90040079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844824"/>
            <a:ext cx="3914488" cy="3131591"/>
          </a:xfrm>
          <a:prstGeom prst="rect">
            <a:avLst/>
          </a:prstGeom>
          <a:noFill/>
        </p:spPr>
      </p:pic>
      <p:pic>
        <p:nvPicPr>
          <p:cNvPr id="6147" name="Picture 3" descr="C:\Users\Erika Pospíšilová\AppData\Local\Microsoft\Windows\Temporary Internet Files\Content.IE5\N43QWX2X\MC9004366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426450" y="4869160"/>
            <a:ext cx="717550" cy="18097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860032" y="4941168"/>
            <a:ext cx="369229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Mešita </a:t>
            </a:r>
            <a:r>
              <a:rPr lang="cs-CZ" dirty="0" err="1" smtClean="0"/>
              <a:t>Muhammada</a:t>
            </a:r>
            <a:r>
              <a:rPr lang="cs-CZ" dirty="0" smtClean="0"/>
              <a:t> </a:t>
            </a:r>
            <a:r>
              <a:rPr lang="cs-CZ" dirty="0" err="1" smtClean="0"/>
              <a:t>Alího</a:t>
            </a:r>
            <a:r>
              <a:rPr lang="cs-CZ" dirty="0" smtClean="0"/>
              <a:t> v Káhiře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4869160"/>
            <a:ext cx="178741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Pyramidy v Gíze</a:t>
            </a:r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392 0.08719 C -0.14635 0.06984 -0.24861 0.05273 -0.33003 0.04833 C -0.41145 0.04394 -0.49895 0.09944 -0.53298 0.06059 C -0.56701 0.02174 -0.55086 -0.08187 -0.53454 -0.18525 " pathEditMode="relative" ptsTypes="aaaA">
                                      <p:cBhvr>
                                        <p:cTn id="10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Zajímavosti</a:t>
            </a:r>
            <a:endParaRPr lang="cs-CZ" dirty="0"/>
          </a:p>
        </p:txBody>
      </p:sp>
      <p:pic>
        <p:nvPicPr>
          <p:cNvPr id="7171" name="Picture 3" descr="C:\Users\Erika Pospíšilová\AppData\Local\Microsoft\Windows\Temporary Internet Files\Content.IE5\XV5R0Y2A\MP9004004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772816"/>
            <a:ext cx="4831040" cy="3864832"/>
          </a:xfrm>
          <a:prstGeom prst="rect">
            <a:avLst/>
          </a:prstGeom>
          <a:noFill/>
        </p:spPr>
      </p:pic>
      <p:pic>
        <p:nvPicPr>
          <p:cNvPr id="7172" name="Picture 4" descr="C:\Users\Erika Pospíšilová\AppData\Local\Microsoft\Windows\Temporary Internet Files\Content.IE5\LUA1K80L\MP90040276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060848"/>
            <a:ext cx="2504661" cy="313159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915816" y="5517232"/>
            <a:ext cx="7834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sfinga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5085184"/>
            <a:ext cx="118173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hieroglyfy</a:t>
            </a:r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Státy Severní Afriky jsou v Africe:</a:t>
            </a:r>
          </a:p>
          <a:p>
            <a:pPr lvl="2"/>
            <a:r>
              <a:rPr lang="cs-CZ" dirty="0" smtClean="0"/>
              <a:t>A) nejmenšími</a:t>
            </a:r>
          </a:p>
          <a:p>
            <a:pPr lvl="2"/>
            <a:r>
              <a:rPr lang="cs-CZ" dirty="0" smtClean="0"/>
              <a:t>B) nejvyspělejšími</a:t>
            </a:r>
          </a:p>
          <a:p>
            <a:pPr lvl="2"/>
            <a:r>
              <a:rPr lang="cs-CZ" dirty="0" smtClean="0"/>
              <a:t>C) nejchudšími</a:t>
            </a:r>
          </a:p>
          <a:p>
            <a:r>
              <a:rPr lang="cs-CZ" dirty="0" smtClean="0"/>
              <a:t>Nejúrodnější oblast Severní Afriky je: </a:t>
            </a:r>
          </a:p>
          <a:p>
            <a:pPr lvl="2"/>
            <a:r>
              <a:rPr lang="cs-CZ" dirty="0" smtClean="0"/>
              <a:t>A) v údolí Nilu</a:t>
            </a:r>
          </a:p>
          <a:p>
            <a:pPr lvl="2"/>
            <a:r>
              <a:rPr lang="cs-CZ" dirty="0" smtClean="0"/>
              <a:t>B) na Sahaře</a:t>
            </a:r>
          </a:p>
          <a:p>
            <a:pPr lvl="2"/>
            <a:r>
              <a:rPr lang="cs-CZ" dirty="0" smtClean="0"/>
              <a:t>C) v Gíze</a:t>
            </a:r>
          </a:p>
          <a:p>
            <a:r>
              <a:rPr lang="cs-CZ" dirty="0" smtClean="0"/>
              <a:t>Písmo starých Egypťanů se nazývá:</a:t>
            </a:r>
          </a:p>
          <a:p>
            <a:pPr lvl="2"/>
            <a:r>
              <a:rPr lang="cs-CZ" dirty="0" smtClean="0"/>
              <a:t>A) klínové písmo</a:t>
            </a:r>
          </a:p>
          <a:p>
            <a:pPr lvl="2"/>
            <a:r>
              <a:rPr lang="cs-CZ" dirty="0" smtClean="0"/>
              <a:t>B) cyrilice</a:t>
            </a:r>
          </a:p>
          <a:p>
            <a:pPr lvl="2"/>
            <a:r>
              <a:rPr lang="cs-CZ" dirty="0" smtClean="0"/>
              <a:t>C) hieroglyfy</a:t>
            </a:r>
          </a:p>
          <a:p>
            <a:r>
              <a:rPr lang="cs-CZ" dirty="0" smtClean="0"/>
              <a:t>Pyramidy se nacházejí:</a:t>
            </a:r>
          </a:p>
          <a:p>
            <a:pPr lvl="2"/>
            <a:r>
              <a:rPr lang="cs-CZ" dirty="0" smtClean="0"/>
              <a:t>A) v Gíze</a:t>
            </a:r>
          </a:p>
          <a:p>
            <a:pPr lvl="2"/>
            <a:r>
              <a:rPr lang="cs-CZ" dirty="0" smtClean="0"/>
              <a:t>B) v Míze</a:t>
            </a:r>
          </a:p>
          <a:p>
            <a:pPr lvl="2"/>
            <a:r>
              <a:rPr lang="cs-CZ" dirty="0" smtClean="0"/>
              <a:t>C) v </a:t>
            </a:r>
            <a:r>
              <a:rPr lang="cs-CZ" dirty="0" err="1" smtClean="0"/>
              <a:t>Díze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Test – doplňovačka </a:t>
            </a:r>
          </a:p>
        </p:txBody>
      </p:sp>
      <p:sp>
        <p:nvSpPr>
          <p:cNvPr id="4" name="Elipsa 3"/>
          <p:cNvSpPr/>
          <p:nvPr/>
        </p:nvSpPr>
        <p:spPr>
          <a:xfrm>
            <a:off x="1475656" y="2060848"/>
            <a:ext cx="28803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475656" y="2924944"/>
            <a:ext cx="28803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475656" y="4581128"/>
            <a:ext cx="28803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475656" y="5157192"/>
            <a:ext cx="28803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5" name="Picture 3" descr="C:\Users\Erika Pospíšilová\AppData\Local\Microsoft\Windows\Temporary Internet Files\Content.IE5\F2S6K0HL\MC9004280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060848"/>
            <a:ext cx="3491880" cy="278782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Mapa- DAVYKAMANZI.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3"/>
              </a:rPr>
              <a:t>http://commons.wikimedia.org/wiki/File:UNAF-Map.svg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Velbloud - BOUETTE.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4"/>
              </a:rPr>
              <a:t>http://cs.wikipedia.org/wiki/Soubor:Chameau_de_bactriane.JPG</a:t>
            </a:r>
            <a:endParaRPr lang="cs-CZ" sz="1200" dirty="0" smtClean="0"/>
          </a:p>
          <a:p>
            <a:r>
              <a:rPr lang="cs-CZ" sz="1200" dirty="0" smtClean="0"/>
              <a:t>Nil - BIONET.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5"/>
              </a:rPr>
              <a:t>http://cs.wikipedia.org/wiki/Soubor:Vallee_fertile_du_Nil_a_Louxor.jpg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Datle- STAN SHEBS.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6"/>
              </a:rPr>
              <a:t>http://cs.wikipedia.org/wiki/Soubor:Dates_on_date_palm.jpg</a:t>
            </a:r>
            <a:r>
              <a:rPr lang="cs-CZ" sz="1200" dirty="0" smtClean="0"/>
              <a:t>    </a:t>
            </a:r>
          </a:p>
          <a:p>
            <a:r>
              <a:rPr lang="cs-CZ" sz="1200" dirty="0" smtClean="0"/>
              <a:t> Fík- SHADLE.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7"/>
              </a:rPr>
              <a:t>http://cs.wikipedia.org/wiki/Soubor:Fig_interior.jpg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Sója - SCOTT BAUER.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8"/>
              </a:rPr>
              <a:t>http://cs.wikipedia.org/wiki/Soubor:Soybeanvarieties.jpg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Sahara –satelitní </a:t>
            </a:r>
            <a:r>
              <a:rPr lang="cs-CZ" sz="1200" dirty="0" err="1" smtClean="0"/>
              <a:t>snmek</a:t>
            </a:r>
            <a:r>
              <a:rPr lang="cs-CZ" sz="1200" dirty="0" smtClean="0"/>
              <a:t>- NASA.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9"/>
              </a:rPr>
              <a:t>http://cs.wikipedia.org/wiki/Soubor:Sahara_satellite_hires.jpg</a:t>
            </a:r>
            <a:r>
              <a:rPr lang="cs-CZ" sz="1200" dirty="0" smtClean="0"/>
              <a:t>   </a:t>
            </a:r>
          </a:p>
          <a:p>
            <a:r>
              <a:rPr lang="cs-CZ" sz="1200" dirty="0" smtClean="0"/>
              <a:t>Mešita </a:t>
            </a:r>
            <a:r>
              <a:rPr lang="cs-CZ" sz="1200" dirty="0" err="1" smtClean="0"/>
              <a:t>Muhammada</a:t>
            </a:r>
            <a:r>
              <a:rPr lang="cs-CZ" sz="1200" dirty="0" smtClean="0"/>
              <a:t> </a:t>
            </a:r>
            <a:r>
              <a:rPr lang="cs-CZ" sz="1200" dirty="0" err="1" smtClean="0"/>
              <a:t>Alího</a:t>
            </a:r>
            <a:r>
              <a:rPr lang="cs-CZ" sz="1200" dirty="0" smtClean="0"/>
              <a:t> SIBAHI.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10"/>
              </a:rPr>
              <a:t>http://cs.wikipedia.org/wiki/Soubor:Mohammed-ali-basha-mosque.jpg</a:t>
            </a:r>
            <a:endParaRPr lang="cs-CZ" sz="1200" dirty="0" smtClean="0"/>
          </a:p>
          <a:p>
            <a:r>
              <a:rPr lang="cs-CZ" sz="1200" dirty="0" smtClean="0"/>
              <a:t>Ostatní obrázky- Dostupné z WWW : </a:t>
            </a:r>
            <a:r>
              <a:rPr lang="cs-CZ" sz="1200" dirty="0" err="1" smtClean="0"/>
              <a:t>clipart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hlinkClick r:id="rId11"/>
              </a:rPr>
              <a:t>http://office.</a:t>
            </a:r>
            <a:r>
              <a:rPr lang="cs-CZ" sz="1200" dirty="0" err="1" smtClean="0">
                <a:solidFill>
                  <a:schemeClr val="bg2">
                    <a:lumMod val="25000"/>
                  </a:schemeClr>
                </a:solidFill>
                <a:hlinkClick r:id="rId11"/>
              </a:rPr>
              <a:t>microsoft.com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1200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1200" dirty="0" smtClean="0"/>
              <a:t>KORTUS, František; TEPLÝ, František. </a:t>
            </a:r>
            <a:r>
              <a:rPr lang="cs-CZ" sz="1200" i="1" dirty="0" smtClean="0"/>
              <a:t>Zeměpis - Svět</a:t>
            </a:r>
            <a:r>
              <a:rPr lang="cs-CZ" sz="1200" dirty="0" smtClean="0"/>
              <a:t>. Praha: PARTA, s.r.o., 2008, ISBN 978-80-7320-130-2. </a:t>
            </a:r>
          </a:p>
          <a:p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</a:rPr>
              <a:t>Vše </a:t>
            </a:r>
            <a:r>
              <a:rPr lang="cs-CZ" sz="1200" smtClean="0">
                <a:solidFill>
                  <a:schemeClr val="bg2">
                    <a:lumMod val="25000"/>
                  </a:schemeClr>
                </a:solidFill>
              </a:rPr>
              <a:t>citováno dne [2012-12-28]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None/>
            </a:pPr>
            <a:endParaRPr lang="cs-CZ" sz="1200" dirty="0" smtClean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Použité</a:t>
            </a:r>
            <a:r>
              <a:rPr lang="cs-CZ" dirty="0" smtClean="0"/>
              <a:t> </a:t>
            </a: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468</TotalTime>
  <Words>396</Words>
  <Application>Microsoft Office PowerPoint</Application>
  <PresentationFormat>Předvádění na obrazovce (4:3)</PresentationFormat>
  <Paragraphs>74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Název školy: Speciální základní škola,Louny Poděbradova640, příspěvková organizace  Autor: Mgr. Erika Pospíšilová Název materiálu: VY__32_INOVACE_09_IV_Z9_Severní_Afrika Téma : Severní Afrika – základní informace  Číslo projektu:  CZ.1.07/1.4.00/21.3407 </vt:lpstr>
      <vt:lpstr>ANOTACE</vt:lpstr>
      <vt:lpstr>SEVERNÍ</vt:lpstr>
      <vt:lpstr>Státy Severní Afriky</vt:lpstr>
      <vt:lpstr>Co se zde pěstuje?</vt:lpstr>
      <vt:lpstr>Co zde žije?</vt:lpstr>
      <vt:lpstr>Údolí řeky Nilu</vt:lpstr>
      <vt:lpstr>Údolí řeky Nilu – co se zde pěstuje?</vt:lpstr>
      <vt:lpstr>Sahara</vt:lpstr>
      <vt:lpstr>Zajímavosti</vt:lpstr>
      <vt:lpstr>Zajímavosti</vt:lpstr>
      <vt:lpstr>Test – doplňovačka 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Erika Pospíšilová</cp:lastModifiedBy>
  <cp:revision>57</cp:revision>
  <dcterms:created xsi:type="dcterms:W3CDTF">2012-02-19T15:41:47Z</dcterms:created>
  <dcterms:modified xsi:type="dcterms:W3CDTF">2013-10-06T10:35:52Z</dcterms:modified>
</cp:coreProperties>
</file>