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1B40"/>
    <a:srgbClr val="0A6620"/>
    <a:srgbClr val="69B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E09F77-C701-4DA6-9C98-EE1E2CA7FE02}" type="doc">
      <dgm:prSet loTypeId="urn:microsoft.com/office/officeart/2005/8/layout/radial3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0CFA1F0-E33A-4A51-B17C-55B771C7B6D8}">
      <dgm:prSet phldrT="[Text]"/>
      <dgm:spPr>
        <a:solidFill>
          <a:schemeClr val="accent1"/>
        </a:solidFill>
      </dgm:spPr>
      <dgm:t>
        <a:bodyPr/>
        <a:lstStyle/>
        <a:p>
          <a:r>
            <a:rPr lang="cs-CZ" dirty="0" smtClean="0"/>
            <a:t>Přírodní katastrofy</a:t>
          </a:r>
          <a:endParaRPr lang="cs-CZ" dirty="0"/>
        </a:p>
      </dgm:t>
    </dgm:pt>
    <dgm:pt modelId="{9C634AA7-DD12-4932-BB32-DCC0B837EBB5}" type="parTrans" cxnId="{255CD36B-49E0-4F9A-9D52-29EA780FF5AD}">
      <dgm:prSet/>
      <dgm:spPr/>
      <dgm:t>
        <a:bodyPr/>
        <a:lstStyle/>
        <a:p>
          <a:endParaRPr lang="cs-CZ"/>
        </a:p>
      </dgm:t>
    </dgm:pt>
    <dgm:pt modelId="{1B309157-C0F2-452B-83A2-1F5DB927DF35}" type="sibTrans" cxnId="{255CD36B-49E0-4F9A-9D52-29EA780FF5AD}">
      <dgm:prSet/>
      <dgm:spPr/>
      <dgm:t>
        <a:bodyPr/>
        <a:lstStyle/>
        <a:p>
          <a:endParaRPr lang="cs-CZ"/>
        </a:p>
      </dgm:t>
    </dgm:pt>
    <dgm:pt modelId="{305C2F57-34A8-4B68-8CAA-798420B80337}">
      <dgm:prSet phldrT="[Text]"/>
      <dgm:spPr>
        <a:solidFill>
          <a:srgbClr val="0070C0">
            <a:alpha val="50000"/>
          </a:srgbClr>
        </a:solidFill>
      </dgm:spPr>
      <dgm:t>
        <a:bodyPr/>
        <a:lstStyle/>
        <a:p>
          <a:r>
            <a:rPr lang="cs-CZ" b="1" dirty="0" smtClean="0"/>
            <a:t>VODA</a:t>
          </a:r>
          <a:endParaRPr lang="cs-CZ" b="1" dirty="0"/>
        </a:p>
      </dgm:t>
    </dgm:pt>
    <dgm:pt modelId="{5F975A96-7783-4286-9514-5D5DE2CBF2D7}" type="parTrans" cxnId="{323C2B4C-3BAB-4762-83ED-6C2E46278D30}">
      <dgm:prSet/>
      <dgm:spPr/>
      <dgm:t>
        <a:bodyPr/>
        <a:lstStyle/>
        <a:p>
          <a:endParaRPr lang="cs-CZ"/>
        </a:p>
      </dgm:t>
    </dgm:pt>
    <dgm:pt modelId="{D0E1A102-50BA-4E40-A2B0-45528033788E}" type="sibTrans" cxnId="{323C2B4C-3BAB-4762-83ED-6C2E46278D30}">
      <dgm:prSet/>
      <dgm:spPr/>
      <dgm:t>
        <a:bodyPr/>
        <a:lstStyle/>
        <a:p>
          <a:endParaRPr lang="cs-CZ"/>
        </a:p>
      </dgm:t>
    </dgm:pt>
    <dgm:pt modelId="{84989936-41ED-438D-88F5-131C77F66239}">
      <dgm:prSet phldrT="[Text]"/>
      <dgm:spPr>
        <a:solidFill>
          <a:schemeClr val="accent6">
            <a:lumMod val="75000"/>
            <a:alpha val="50000"/>
          </a:schemeClr>
        </a:solidFill>
      </dgm:spPr>
      <dgm:t>
        <a:bodyPr/>
        <a:lstStyle/>
        <a:p>
          <a:r>
            <a:rPr lang="cs-CZ" b="1" dirty="0" smtClean="0"/>
            <a:t>SOPEČNÁ ČINNOST</a:t>
          </a:r>
          <a:endParaRPr lang="cs-CZ" b="1" dirty="0"/>
        </a:p>
      </dgm:t>
    </dgm:pt>
    <dgm:pt modelId="{0B8CA0BF-3092-4B75-AE95-7D0BC227C0AF}" type="parTrans" cxnId="{9F4FCEEC-94EC-4E54-8FE3-46B5DF965F02}">
      <dgm:prSet/>
      <dgm:spPr/>
      <dgm:t>
        <a:bodyPr/>
        <a:lstStyle/>
        <a:p>
          <a:endParaRPr lang="cs-CZ"/>
        </a:p>
      </dgm:t>
    </dgm:pt>
    <dgm:pt modelId="{EB5BDD76-D0C8-4D28-B097-3865C0DB16DB}" type="sibTrans" cxnId="{9F4FCEEC-94EC-4E54-8FE3-46B5DF965F02}">
      <dgm:prSet/>
      <dgm:spPr/>
      <dgm:t>
        <a:bodyPr/>
        <a:lstStyle/>
        <a:p>
          <a:endParaRPr lang="cs-CZ"/>
        </a:p>
      </dgm:t>
    </dgm:pt>
    <dgm:pt modelId="{E295B5B7-3C44-4099-9413-FB41D6E67F8F}">
      <dgm:prSet phldrT="[Text]"/>
      <dgm:spPr>
        <a:solidFill>
          <a:schemeClr val="bg1">
            <a:lumMod val="85000"/>
            <a:alpha val="50000"/>
          </a:schemeClr>
        </a:solidFill>
      </dgm:spPr>
      <dgm:t>
        <a:bodyPr/>
        <a:lstStyle/>
        <a:p>
          <a:r>
            <a:rPr lang="cs-CZ" b="1" dirty="0" smtClean="0"/>
            <a:t>VZDUCH</a:t>
          </a:r>
          <a:endParaRPr lang="cs-CZ" b="1" dirty="0"/>
        </a:p>
      </dgm:t>
    </dgm:pt>
    <dgm:pt modelId="{975A6759-2EF2-444A-8055-7CC537C6ECF6}" type="parTrans" cxnId="{B9AB1BBE-ECA0-4490-865E-8D2B116B11B9}">
      <dgm:prSet/>
      <dgm:spPr/>
      <dgm:t>
        <a:bodyPr/>
        <a:lstStyle/>
        <a:p>
          <a:endParaRPr lang="cs-CZ"/>
        </a:p>
      </dgm:t>
    </dgm:pt>
    <dgm:pt modelId="{C4D147F8-689A-4140-A288-D372D60283CB}" type="sibTrans" cxnId="{B9AB1BBE-ECA0-4490-865E-8D2B116B11B9}">
      <dgm:prSet/>
      <dgm:spPr/>
      <dgm:t>
        <a:bodyPr/>
        <a:lstStyle/>
        <a:p>
          <a:endParaRPr lang="cs-CZ"/>
        </a:p>
      </dgm:t>
    </dgm:pt>
    <dgm:pt modelId="{94C588A3-933D-4E68-9EB7-3E805E385F26}">
      <dgm:prSet phldrT="[Text]"/>
      <dgm:spPr>
        <a:solidFill>
          <a:srgbClr val="00B050">
            <a:alpha val="50000"/>
          </a:srgbClr>
        </a:solidFill>
      </dgm:spPr>
      <dgm:t>
        <a:bodyPr/>
        <a:lstStyle/>
        <a:p>
          <a:r>
            <a:rPr lang="cs-CZ" b="1" dirty="0" smtClean="0"/>
            <a:t>ZEMĚTŘESENÍ</a:t>
          </a:r>
          <a:endParaRPr lang="cs-CZ" b="1" dirty="0"/>
        </a:p>
      </dgm:t>
    </dgm:pt>
    <dgm:pt modelId="{2CB6723E-FE06-4ACB-95E1-D3C18E23D71C}" type="parTrans" cxnId="{28DA1592-FE4C-4EA3-BCB5-50919194731A}">
      <dgm:prSet/>
      <dgm:spPr/>
      <dgm:t>
        <a:bodyPr/>
        <a:lstStyle/>
        <a:p>
          <a:endParaRPr lang="cs-CZ"/>
        </a:p>
      </dgm:t>
    </dgm:pt>
    <dgm:pt modelId="{8360C220-EB01-4CA5-BDA1-246AF826E815}" type="sibTrans" cxnId="{28DA1592-FE4C-4EA3-BCB5-50919194731A}">
      <dgm:prSet/>
      <dgm:spPr/>
      <dgm:t>
        <a:bodyPr/>
        <a:lstStyle/>
        <a:p>
          <a:endParaRPr lang="cs-CZ"/>
        </a:p>
      </dgm:t>
    </dgm:pt>
    <dgm:pt modelId="{F2273F92-C56A-4F87-B07B-66F2625E5B64}">
      <dgm:prSet/>
      <dgm:spPr>
        <a:solidFill>
          <a:srgbClr val="C00000">
            <a:alpha val="50000"/>
          </a:srgbClr>
        </a:solidFill>
      </dgm:spPr>
      <dgm:t>
        <a:bodyPr/>
        <a:lstStyle/>
        <a:p>
          <a:r>
            <a:rPr lang="cs-CZ" b="1" dirty="0" smtClean="0"/>
            <a:t>OHEŇ</a:t>
          </a:r>
          <a:endParaRPr lang="cs-CZ" b="1" dirty="0"/>
        </a:p>
      </dgm:t>
    </dgm:pt>
    <dgm:pt modelId="{66CE69AE-0B31-48A0-995B-E234C52164A1}" type="parTrans" cxnId="{50052E17-7420-4140-A189-D4FDCE941844}">
      <dgm:prSet/>
      <dgm:spPr/>
      <dgm:t>
        <a:bodyPr/>
        <a:lstStyle/>
        <a:p>
          <a:endParaRPr lang="cs-CZ"/>
        </a:p>
      </dgm:t>
    </dgm:pt>
    <dgm:pt modelId="{97920EB5-FFDD-4326-AF3D-1220FCAEEA5B}" type="sibTrans" cxnId="{50052E17-7420-4140-A189-D4FDCE941844}">
      <dgm:prSet/>
      <dgm:spPr/>
      <dgm:t>
        <a:bodyPr/>
        <a:lstStyle/>
        <a:p>
          <a:endParaRPr lang="cs-CZ"/>
        </a:p>
      </dgm:t>
    </dgm:pt>
    <dgm:pt modelId="{0670FA98-4BFE-4D5B-B8B6-96562DF6B33F}" type="pres">
      <dgm:prSet presAssocID="{6EE09F77-C701-4DA6-9C98-EE1E2CA7FE02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1F4396-95BB-4272-A712-42656ECFE74C}" type="pres">
      <dgm:prSet presAssocID="{6EE09F77-C701-4DA6-9C98-EE1E2CA7FE02}" presName="radial" presStyleCnt="0">
        <dgm:presLayoutVars>
          <dgm:animLvl val="ctr"/>
        </dgm:presLayoutVars>
      </dgm:prSet>
      <dgm:spPr/>
    </dgm:pt>
    <dgm:pt modelId="{FD3DDCBE-E50D-4423-88DD-3982BD6F3520}" type="pres">
      <dgm:prSet presAssocID="{80CFA1F0-E33A-4A51-B17C-55B771C7B6D8}" presName="centerShape" presStyleLbl="vennNode1" presStyleIdx="0" presStyleCnt="6"/>
      <dgm:spPr/>
      <dgm:t>
        <a:bodyPr/>
        <a:lstStyle/>
        <a:p>
          <a:endParaRPr lang="cs-CZ"/>
        </a:p>
      </dgm:t>
    </dgm:pt>
    <dgm:pt modelId="{D3F98785-5D68-4CCF-B69F-DEB801B4D0C9}" type="pres">
      <dgm:prSet presAssocID="{305C2F57-34A8-4B68-8CAA-798420B80337}" presName="node" presStyleLbl="venn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C24046-2ACE-4B0A-9F45-D32C3AE92652}" type="pres">
      <dgm:prSet presAssocID="{F2273F92-C56A-4F87-B07B-66F2625E5B64}" presName="node" presStyleLbl="venn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0877BA-5A77-466F-A847-1E63CCEF7FB9}" type="pres">
      <dgm:prSet presAssocID="{84989936-41ED-438D-88F5-131C77F66239}" presName="node" presStyleLbl="venn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4E737E-4354-4490-AE42-96916119B3A2}" type="pres">
      <dgm:prSet presAssocID="{E295B5B7-3C44-4099-9413-FB41D6E67F8F}" presName="node" presStyleLbl="venn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B200BD-549A-4689-9907-92C9A0DED765}" type="pres">
      <dgm:prSet presAssocID="{94C588A3-933D-4E68-9EB7-3E805E385F26}" presName="node" presStyleLbl="venn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9E58F5-123B-4540-BD95-F520847EC978}" type="presOf" srcId="{94C588A3-933D-4E68-9EB7-3E805E385F26}" destId="{3BB200BD-549A-4689-9907-92C9A0DED765}" srcOrd="0" destOrd="0" presId="urn:microsoft.com/office/officeart/2005/8/layout/radial3"/>
    <dgm:cxn modelId="{6289025E-474B-47B3-9A44-182D5774A5AC}" type="presOf" srcId="{80CFA1F0-E33A-4A51-B17C-55B771C7B6D8}" destId="{FD3DDCBE-E50D-4423-88DD-3982BD6F3520}" srcOrd="0" destOrd="0" presId="urn:microsoft.com/office/officeart/2005/8/layout/radial3"/>
    <dgm:cxn modelId="{323C2B4C-3BAB-4762-83ED-6C2E46278D30}" srcId="{80CFA1F0-E33A-4A51-B17C-55B771C7B6D8}" destId="{305C2F57-34A8-4B68-8CAA-798420B80337}" srcOrd="0" destOrd="0" parTransId="{5F975A96-7783-4286-9514-5D5DE2CBF2D7}" sibTransId="{D0E1A102-50BA-4E40-A2B0-45528033788E}"/>
    <dgm:cxn modelId="{D59A06E9-F075-4340-B7B3-1E71C6D47701}" type="presOf" srcId="{E295B5B7-3C44-4099-9413-FB41D6E67F8F}" destId="{8A4E737E-4354-4490-AE42-96916119B3A2}" srcOrd="0" destOrd="0" presId="urn:microsoft.com/office/officeart/2005/8/layout/radial3"/>
    <dgm:cxn modelId="{83C84F2D-55D4-4125-8B28-A1B8A1F3A5CA}" type="presOf" srcId="{84989936-41ED-438D-88F5-131C77F66239}" destId="{FB0877BA-5A77-466F-A847-1E63CCEF7FB9}" srcOrd="0" destOrd="0" presId="urn:microsoft.com/office/officeart/2005/8/layout/radial3"/>
    <dgm:cxn modelId="{28DA1592-FE4C-4EA3-BCB5-50919194731A}" srcId="{80CFA1F0-E33A-4A51-B17C-55B771C7B6D8}" destId="{94C588A3-933D-4E68-9EB7-3E805E385F26}" srcOrd="4" destOrd="0" parTransId="{2CB6723E-FE06-4ACB-95E1-D3C18E23D71C}" sibTransId="{8360C220-EB01-4CA5-BDA1-246AF826E815}"/>
    <dgm:cxn modelId="{255CD36B-49E0-4F9A-9D52-29EA780FF5AD}" srcId="{6EE09F77-C701-4DA6-9C98-EE1E2CA7FE02}" destId="{80CFA1F0-E33A-4A51-B17C-55B771C7B6D8}" srcOrd="0" destOrd="0" parTransId="{9C634AA7-DD12-4932-BB32-DCC0B837EBB5}" sibTransId="{1B309157-C0F2-452B-83A2-1F5DB927DF35}"/>
    <dgm:cxn modelId="{9F4FCEEC-94EC-4E54-8FE3-46B5DF965F02}" srcId="{80CFA1F0-E33A-4A51-B17C-55B771C7B6D8}" destId="{84989936-41ED-438D-88F5-131C77F66239}" srcOrd="2" destOrd="0" parTransId="{0B8CA0BF-3092-4B75-AE95-7D0BC227C0AF}" sibTransId="{EB5BDD76-D0C8-4D28-B097-3865C0DB16DB}"/>
    <dgm:cxn modelId="{1F10988F-5EFD-42E0-B1F9-4F76480BDA6C}" type="presOf" srcId="{F2273F92-C56A-4F87-B07B-66F2625E5B64}" destId="{39C24046-2ACE-4B0A-9F45-D32C3AE92652}" srcOrd="0" destOrd="0" presId="urn:microsoft.com/office/officeart/2005/8/layout/radial3"/>
    <dgm:cxn modelId="{66826950-4C50-41E6-8083-D336AE49B4E7}" type="presOf" srcId="{6EE09F77-C701-4DA6-9C98-EE1E2CA7FE02}" destId="{0670FA98-4BFE-4D5B-B8B6-96562DF6B33F}" srcOrd="0" destOrd="0" presId="urn:microsoft.com/office/officeart/2005/8/layout/radial3"/>
    <dgm:cxn modelId="{1054B358-047D-456B-A79E-8E2F0B315275}" type="presOf" srcId="{305C2F57-34A8-4B68-8CAA-798420B80337}" destId="{D3F98785-5D68-4CCF-B69F-DEB801B4D0C9}" srcOrd="0" destOrd="0" presId="urn:microsoft.com/office/officeart/2005/8/layout/radial3"/>
    <dgm:cxn modelId="{50052E17-7420-4140-A189-D4FDCE941844}" srcId="{80CFA1F0-E33A-4A51-B17C-55B771C7B6D8}" destId="{F2273F92-C56A-4F87-B07B-66F2625E5B64}" srcOrd="1" destOrd="0" parTransId="{66CE69AE-0B31-48A0-995B-E234C52164A1}" sibTransId="{97920EB5-FFDD-4326-AF3D-1220FCAEEA5B}"/>
    <dgm:cxn modelId="{B9AB1BBE-ECA0-4490-865E-8D2B116B11B9}" srcId="{80CFA1F0-E33A-4A51-B17C-55B771C7B6D8}" destId="{E295B5B7-3C44-4099-9413-FB41D6E67F8F}" srcOrd="3" destOrd="0" parTransId="{975A6759-2EF2-444A-8055-7CC537C6ECF6}" sibTransId="{C4D147F8-689A-4140-A288-D372D60283CB}"/>
    <dgm:cxn modelId="{EDC7387C-3FAE-41C3-9EA1-F7F6703D44E5}" type="presParOf" srcId="{0670FA98-4BFE-4D5B-B8B6-96562DF6B33F}" destId="{801F4396-95BB-4272-A712-42656ECFE74C}" srcOrd="0" destOrd="0" presId="urn:microsoft.com/office/officeart/2005/8/layout/radial3"/>
    <dgm:cxn modelId="{3E84EED8-FA9E-49EA-9302-C36D3BE8EC82}" type="presParOf" srcId="{801F4396-95BB-4272-A712-42656ECFE74C}" destId="{FD3DDCBE-E50D-4423-88DD-3982BD6F3520}" srcOrd="0" destOrd="0" presId="urn:microsoft.com/office/officeart/2005/8/layout/radial3"/>
    <dgm:cxn modelId="{2690A992-57CC-4809-AE06-A5414D6C6CBA}" type="presParOf" srcId="{801F4396-95BB-4272-A712-42656ECFE74C}" destId="{D3F98785-5D68-4CCF-B69F-DEB801B4D0C9}" srcOrd="1" destOrd="0" presId="urn:microsoft.com/office/officeart/2005/8/layout/radial3"/>
    <dgm:cxn modelId="{A73F61F8-F90C-4522-A007-B1AF7D2C797D}" type="presParOf" srcId="{801F4396-95BB-4272-A712-42656ECFE74C}" destId="{39C24046-2ACE-4B0A-9F45-D32C3AE92652}" srcOrd="2" destOrd="0" presId="urn:microsoft.com/office/officeart/2005/8/layout/radial3"/>
    <dgm:cxn modelId="{E23438D0-7F7A-47D8-91FE-3589EA002376}" type="presParOf" srcId="{801F4396-95BB-4272-A712-42656ECFE74C}" destId="{FB0877BA-5A77-466F-A847-1E63CCEF7FB9}" srcOrd="3" destOrd="0" presId="urn:microsoft.com/office/officeart/2005/8/layout/radial3"/>
    <dgm:cxn modelId="{CB3B9921-4DA3-4D21-963B-C7446C03653D}" type="presParOf" srcId="{801F4396-95BB-4272-A712-42656ECFE74C}" destId="{8A4E737E-4354-4490-AE42-96916119B3A2}" srcOrd="4" destOrd="0" presId="urn:microsoft.com/office/officeart/2005/8/layout/radial3"/>
    <dgm:cxn modelId="{4B765A6C-81A1-4F0E-B277-A3C55B1A89E6}" type="presParOf" srcId="{801F4396-95BB-4272-A712-42656ECFE74C}" destId="{3BB200BD-549A-4689-9907-92C9A0DED765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D3DDCBE-E50D-4423-88DD-3982BD6F3520}">
      <dsp:nvSpPr>
        <dsp:cNvPr id="0" name=""/>
        <dsp:cNvSpPr/>
      </dsp:nvSpPr>
      <dsp:spPr>
        <a:xfrm>
          <a:off x="2832416" y="1500881"/>
          <a:ext cx="3479167" cy="3479167"/>
        </a:xfrm>
        <a:prstGeom prst="ellipse">
          <a:avLst/>
        </a:prstGeom>
        <a:solidFill>
          <a:schemeClr val="accent1"/>
        </a:solidFill>
        <a:ln>
          <a:noFill/>
        </a:ln>
        <a:effectLst>
          <a:outerShdw blurRad="50800" dist="25000" dir="5400000" rotWithShape="0">
            <a:schemeClr val="accent1">
              <a:alpha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Přírodní katastrofy</a:t>
          </a:r>
          <a:endParaRPr lang="cs-CZ" sz="4000" kern="1200" dirty="0"/>
        </a:p>
      </dsp:txBody>
      <dsp:txXfrm>
        <a:off x="2832416" y="1500881"/>
        <a:ext cx="3479167" cy="3479167"/>
      </dsp:txXfrm>
    </dsp:sp>
    <dsp:sp modelId="{D3F98785-5D68-4CCF-B69F-DEB801B4D0C9}">
      <dsp:nvSpPr>
        <dsp:cNvPr id="0" name=""/>
        <dsp:cNvSpPr/>
      </dsp:nvSpPr>
      <dsp:spPr>
        <a:xfrm>
          <a:off x="3702208" y="107340"/>
          <a:ext cx="1739583" cy="1739583"/>
        </a:xfrm>
        <a:prstGeom prst="ellipse">
          <a:avLst/>
        </a:prstGeom>
        <a:solidFill>
          <a:srgbClr val="0070C0">
            <a:alpha val="50000"/>
          </a:srgbClr>
        </a:solidFill>
        <a:ln>
          <a:noFill/>
        </a:ln>
        <a:effectLst>
          <a:outerShdw blurRad="50800" dist="25000" dir="5400000" rotWithShape="0">
            <a:schemeClr val="accent1">
              <a:alpha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VODA</a:t>
          </a:r>
          <a:endParaRPr lang="cs-CZ" sz="1400" b="1" kern="1200" dirty="0"/>
        </a:p>
      </dsp:txBody>
      <dsp:txXfrm>
        <a:off x="3702208" y="107340"/>
        <a:ext cx="1739583" cy="1739583"/>
      </dsp:txXfrm>
    </dsp:sp>
    <dsp:sp modelId="{39C24046-2ACE-4B0A-9F45-D32C3AE92652}">
      <dsp:nvSpPr>
        <dsp:cNvPr id="0" name=""/>
        <dsp:cNvSpPr/>
      </dsp:nvSpPr>
      <dsp:spPr>
        <a:xfrm>
          <a:off x="5854765" y="1671264"/>
          <a:ext cx="1739583" cy="1739583"/>
        </a:xfrm>
        <a:prstGeom prst="ellipse">
          <a:avLst/>
        </a:prstGeom>
        <a:solidFill>
          <a:srgbClr val="C00000">
            <a:alpha val="50000"/>
          </a:srgbClr>
        </a:solidFill>
        <a:ln>
          <a:noFill/>
        </a:ln>
        <a:effectLst>
          <a:outerShdw blurRad="50800" dist="25000" dir="5400000" rotWithShape="0">
            <a:schemeClr val="accent1">
              <a:alpha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OHEŇ</a:t>
          </a:r>
          <a:endParaRPr lang="cs-CZ" sz="1400" b="1" kern="1200" dirty="0"/>
        </a:p>
      </dsp:txBody>
      <dsp:txXfrm>
        <a:off x="5854765" y="1671264"/>
        <a:ext cx="1739583" cy="1739583"/>
      </dsp:txXfrm>
    </dsp:sp>
    <dsp:sp modelId="{FB0877BA-5A77-466F-A847-1E63CCEF7FB9}">
      <dsp:nvSpPr>
        <dsp:cNvPr id="0" name=""/>
        <dsp:cNvSpPr/>
      </dsp:nvSpPr>
      <dsp:spPr>
        <a:xfrm>
          <a:off x="5032561" y="4201747"/>
          <a:ext cx="1739583" cy="1739583"/>
        </a:xfrm>
        <a:prstGeom prst="ellipse">
          <a:avLst/>
        </a:prstGeom>
        <a:solidFill>
          <a:schemeClr val="accent6">
            <a:lumMod val="75000"/>
            <a:alpha val="50000"/>
          </a:schemeClr>
        </a:solidFill>
        <a:ln>
          <a:noFill/>
        </a:ln>
        <a:effectLst>
          <a:outerShdw blurRad="50800" dist="25000" dir="5400000" rotWithShape="0">
            <a:schemeClr val="accent1">
              <a:alpha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SOPEČNÁ ČINNOST</a:t>
          </a:r>
          <a:endParaRPr lang="cs-CZ" sz="1400" b="1" kern="1200" dirty="0"/>
        </a:p>
      </dsp:txBody>
      <dsp:txXfrm>
        <a:off x="5032561" y="4201747"/>
        <a:ext cx="1739583" cy="1739583"/>
      </dsp:txXfrm>
    </dsp:sp>
    <dsp:sp modelId="{8A4E737E-4354-4490-AE42-96916119B3A2}">
      <dsp:nvSpPr>
        <dsp:cNvPr id="0" name=""/>
        <dsp:cNvSpPr/>
      </dsp:nvSpPr>
      <dsp:spPr>
        <a:xfrm>
          <a:off x="2371854" y="4201747"/>
          <a:ext cx="1739583" cy="1739583"/>
        </a:xfrm>
        <a:prstGeom prst="ellipse">
          <a:avLst/>
        </a:prstGeom>
        <a:solidFill>
          <a:schemeClr val="bg1">
            <a:lumMod val="85000"/>
            <a:alpha val="50000"/>
          </a:schemeClr>
        </a:solidFill>
        <a:ln>
          <a:noFill/>
        </a:ln>
        <a:effectLst>
          <a:outerShdw blurRad="50800" dist="25000" dir="5400000" rotWithShape="0">
            <a:schemeClr val="accent1">
              <a:alpha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VZDUCH</a:t>
          </a:r>
          <a:endParaRPr lang="cs-CZ" sz="1400" b="1" kern="1200" dirty="0"/>
        </a:p>
      </dsp:txBody>
      <dsp:txXfrm>
        <a:off x="2371854" y="4201747"/>
        <a:ext cx="1739583" cy="1739583"/>
      </dsp:txXfrm>
    </dsp:sp>
    <dsp:sp modelId="{3BB200BD-549A-4689-9907-92C9A0DED765}">
      <dsp:nvSpPr>
        <dsp:cNvPr id="0" name=""/>
        <dsp:cNvSpPr/>
      </dsp:nvSpPr>
      <dsp:spPr>
        <a:xfrm>
          <a:off x="1549650" y="1671264"/>
          <a:ext cx="1739583" cy="1739583"/>
        </a:xfrm>
        <a:prstGeom prst="ellipse">
          <a:avLst/>
        </a:prstGeom>
        <a:solidFill>
          <a:srgbClr val="00B050">
            <a:alpha val="50000"/>
          </a:srgbClr>
        </a:solidFill>
        <a:ln>
          <a:noFill/>
        </a:ln>
        <a:effectLst>
          <a:outerShdw blurRad="50800" dist="25000" dir="5400000" rotWithShape="0">
            <a:schemeClr val="accent1">
              <a:alpha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ZEMĚTŘESENÍ</a:t>
          </a:r>
          <a:endParaRPr lang="cs-CZ" sz="1400" b="1" kern="1200" dirty="0"/>
        </a:p>
      </dsp:txBody>
      <dsp:txXfrm>
        <a:off x="1549650" y="1671264"/>
        <a:ext cx="1739583" cy="1739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ledn%C3%ADk_(15).jpg" TargetMode="External"/><Relationship Id="rId2" Type="http://schemas.openxmlformats.org/officeDocument/2006/relationships/hyperlink" Target="http://cs.wikipedia.org/wiki/Soubor:NMNM_povod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" TargetMode="External"/><Relationship Id="rId5" Type="http://schemas.openxmlformats.org/officeDocument/2006/relationships/hyperlink" Target="http://cs.wikipedia.org/wiki/Soubor:2004-tsunami.jpg" TargetMode="External"/><Relationship Id="rId4" Type="http://schemas.openxmlformats.org/officeDocument/2006/relationships/hyperlink" Target="http://cs.wikipedia.org/wiki/Soubor:2010_Haiti_earthquake_damage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535892" cy="44277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VY__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32_INOVACE_10_IV_Z6_Přírodní_katastrofy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: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přírodní katastrofy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</a:t>
            </a:r>
            <a:r>
              <a:rPr lang="cs-CZ" sz="2600" dirty="0" smtClean="0"/>
              <a:t>6. ročníku praktické ZŠ,</a:t>
            </a:r>
          </a:p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k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výuce 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informací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 přírodních katastrofách ve světě.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404664"/>
          <a:ext cx="9144000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rgbClr val="002060"/>
                  </a:solidFill>
                </a:ln>
                <a:solidFill>
                  <a:srgbClr val="0070C0"/>
                </a:solidFill>
              </a:rPr>
              <a:t>voda</a:t>
            </a:r>
            <a:endParaRPr lang="cs-CZ" dirty="0">
              <a:ln w="500">
                <a:solidFill>
                  <a:srgbClr val="00206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363272" cy="4846320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itchFamily="2" charset="2"/>
              <a:buChar char="Ø"/>
            </a:pPr>
            <a:r>
              <a:rPr lang="cs-CZ" dirty="0" smtClean="0"/>
              <a:t>97% obsahuje Světový oceán (slaná voda)</a:t>
            </a:r>
          </a:p>
          <a:p>
            <a:pPr>
              <a:buClr>
                <a:srgbClr val="0070C0"/>
              </a:buClr>
              <a:buFont typeface="Wingdings" pitchFamily="2" charset="2"/>
              <a:buChar char="Ø"/>
            </a:pPr>
            <a:r>
              <a:rPr lang="cs-CZ" dirty="0" smtClean="0"/>
              <a:t>3% obsahují řeky, ledovce, jezera (sladká voda)</a:t>
            </a:r>
          </a:p>
          <a:p>
            <a:pPr>
              <a:buClr>
                <a:srgbClr val="0070C0"/>
              </a:buClr>
              <a:buFont typeface="Wingdings" pitchFamily="2" charset="2"/>
              <a:buChar char="Ø"/>
            </a:pPr>
            <a:r>
              <a:rPr lang="cs-CZ" dirty="0" smtClean="0"/>
              <a:t>Nezbytná pro život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1026" name="Picture 2" descr="C:\Users\Erika Pospíšilová\AppData\Local\Microsoft\Windows\Temporary Internet Files\Content.IE5\6R7VYQL4\MP9004000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068960"/>
            <a:ext cx="5325825" cy="354916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rgbClr val="002060"/>
                  </a:solidFill>
                </a:ln>
                <a:solidFill>
                  <a:srgbClr val="0070C0"/>
                </a:solidFill>
              </a:rPr>
              <a:t>POVODNĚ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147248" cy="4846320"/>
          </a:xfrm>
        </p:spPr>
        <p:txBody>
          <a:bodyPr/>
          <a:lstStyle/>
          <a:p>
            <a:r>
              <a:rPr lang="cs-CZ" dirty="0" smtClean="0"/>
              <a:t>Kvůli nadprůměrným srážkám, tání sněhu…</a:t>
            </a:r>
          </a:p>
          <a:p>
            <a:endParaRPr lang="cs-CZ" dirty="0"/>
          </a:p>
        </p:txBody>
      </p:sp>
      <p:pic>
        <p:nvPicPr>
          <p:cNvPr id="2051" name="Picture 3" descr="C:\Users\Erika Pospíšilová\AppData\Local\Microsoft\Windows\Temporary Internet Files\Content.IE5\3B01Q8AO\MC9000533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564904"/>
            <a:ext cx="2511271" cy="3532021"/>
          </a:xfrm>
          <a:prstGeom prst="rect">
            <a:avLst/>
          </a:prstGeom>
          <a:noFill/>
        </p:spPr>
      </p:pic>
      <p:pic>
        <p:nvPicPr>
          <p:cNvPr id="10" name="Obrázek 9" descr="povoden.jpg"/>
          <p:cNvPicPr>
            <a:picLocks noChangeAspect="1"/>
          </p:cNvPicPr>
          <p:nvPr/>
        </p:nvPicPr>
        <p:blipFill>
          <a:blip r:embed="rId3" cstate="print"/>
          <a:srcRect l="21147" t="14381"/>
          <a:stretch>
            <a:fillRect/>
          </a:stretch>
        </p:blipFill>
        <p:spPr>
          <a:xfrm>
            <a:off x="539552" y="2636912"/>
            <a:ext cx="4541940" cy="3384376"/>
          </a:xfrm>
          <a:prstGeom prst="rect">
            <a:avLst/>
          </a:prstGeom>
        </p:spPr>
      </p:pic>
      <p:pic>
        <p:nvPicPr>
          <p:cNvPr id="2055" name="Picture 7" descr="C:\Users\Erika Pospíšilová\AppData\Local\Microsoft\Windows\Temporary Internet Files\Content.IE5\0I6FOMU6\MC9004281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1196752"/>
            <a:ext cx="1409452" cy="1314679"/>
          </a:xfrm>
          <a:prstGeom prst="rect">
            <a:avLst/>
          </a:prstGeom>
          <a:noFill/>
        </p:spPr>
      </p:pic>
      <p:pic>
        <p:nvPicPr>
          <p:cNvPr id="2054" name="Picture 6" descr="C:\Users\Erika Pospíšilová\AppData\Local\Microsoft\Windows\Temporary Internet Files\Content.IE5\N43QWX2X\MC900311120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987824" y="188640"/>
            <a:ext cx="1152128" cy="122665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3 0.00509 L 0.50399 0.00509 " pathEditMode="relative" ptsTypes="AA">
                                      <p:cBhvr>
                                        <p:cTn id="1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rgbClr val="002060"/>
                  </a:solidFill>
                </a:ln>
                <a:solidFill>
                  <a:srgbClr val="0070C0"/>
                </a:solidFill>
              </a:rPr>
              <a:t>SUCHO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003232" cy="4846320"/>
          </a:xfrm>
        </p:spPr>
        <p:txBody>
          <a:bodyPr/>
          <a:lstStyle/>
          <a:p>
            <a:pPr>
              <a:buClr>
                <a:srgbClr val="0070C0"/>
              </a:buClr>
            </a:pPr>
            <a:r>
              <a:rPr lang="cs-CZ" dirty="0" smtClean="0"/>
              <a:t>Kvůli nedostatku srážek, podzemní vody…</a:t>
            </a:r>
          </a:p>
          <a:p>
            <a:pPr>
              <a:buClr>
                <a:srgbClr val="0070C0"/>
              </a:buClr>
            </a:pPr>
            <a:r>
              <a:rPr lang="cs-CZ" dirty="0" smtClean="0"/>
              <a:t>Při delším období sucha dochází k požárům. </a:t>
            </a:r>
            <a:endParaRPr lang="cs-CZ" dirty="0"/>
          </a:p>
        </p:txBody>
      </p:sp>
      <p:pic>
        <p:nvPicPr>
          <p:cNvPr id="3076" name="Picture 4" descr="C:\Users\Erika Pospíšilová\AppData\Local\Microsoft\Windows\Temporary Internet Files\Content.IE5\4PWI8HTS\MC9001049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212976"/>
            <a:ext cx="2520280" cy="2522805"/>
          </a:xfrm>
          <a:prstGeom prst="rect">
            <a:avLst/>
          </a:prstGeom>
          <a:noFill/>
        </p:spPr>
      </p:pic>
      <p:pic>
        <p:nvPicPr>
          <p:cNvPr id="3077" name="Picture 5" descr="C:\Users\Erika Pospíšilová\AppData\Local\Microsoft\Windows\Temporary Internet Files\Content.IE5\45NIFKJW\MP9004019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852936"/>
            <a:ext cx="4752528" cy="3167114"/>
          </a:xfrm>
          <a:prstGeom prst="rect">
            <a:avLst/>
          </a:prstGeom>
          <a:noFill/>
        </p:spPr>
      </p:pic>
      <p:pic>
        <p:nvPicPr>
          <p:cNvPr id="3078" name="Picture 6" descr="C:\Users\Erika Pospíšilová\AppData\Local\Microsoft\Windows\Temporary Internet Files\Content.IE5\N43QWX2X\MC9002908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933056"/>
            <a:ext cx="1809184" cy="147420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</a:rPr>
              <a:t>Vzduch</a:t>
            </a:r>
            <a:endParaRPr lang="cs-CZ" dirty="0">
              <a:ln w="500"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147248" cy="4846320"/>
          </a:xfrm>
        </p:spPr>
        <p:txBody>
          <a:bodyPr/>
          <a:lstStyle/>
          <a:p>
            <a:pPr>
              <a:buClr>
                <a:schemeClr val="tx1">
                  <a:lumMod val="65000"/>
                  <a:lumOff val="35000"/>
                </a:schemeClr>
              </a:buClr>
            </a:pPr>
            <a:r>
              <a:rPr lang="cs-CZ" dirty="0" smtClean="0"/>
              <a:t>Prouděním vzduchu vzniká vítr</a:t>
            </a:r>
          </a:p>
          <a:p>
            <a:endParaRPr lang="cs-CZ" dirty="0"/>
          </a:p>
        </p:txBody>
      </p:sp>
      <p:pic>
        <p:nvPicPr>
          <p:cNvPr id="4098" name="Picture 2" descr="C:\Users\Erika Pospíšilová\AppData\Local\Microsoft\Windows\Temporary Internet Files\Content.IE5\4PWI8HTS\MC900413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132856"/>
            <a:ext cx="5393073" cy="453224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ln w="500"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</a:rPr>
              <a:t>vICHŘICE</a:t>
            </a:r>
            <a:r>
              <a:rPr lang="cs-CZ" dirty="0" smtClean="0">
                <a:ln w="500"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</a:rPr>
              <a:t>, orkán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5" name="Obrázek 4" descr="vichric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844824"/>
            <a:ext cx="6289781" cy="4536504"/>
          </a:xfrm>
          <a:prstGeom prst="rect">
            <a:avLst/>
          </a:prstGeom>
        </p:spPr>
      </p:pic>
      <p:pic>
        <p:nvPicPr>
          <p:cNvPr id="5122" name="Picture 2" descr="C:\Users\Erika Pospíšilová\AppData\Local\Microsoft\Windows\Temporary Internet Files\Content.IE5\45NIFKJW\MC9002330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56992"/>
            <a:ext cx="2217087" cy="229437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</a:rPr>
              <a:t>Tornáda</a:t>
            </a:r>
            <a:endParaRPr lang="cs-CZ" dirty="0">
              <a:ln w="500"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>
                  <a:lumMod val="65000"/>
                  <a:lumOff val="35000"/>
                </a:schemeClr>
              </a:buClr>
            </a:pPr>
            <a:r>
              <a:rPr lang="cs-CZ" dirty="0" smtClean="0"/>
              <a:t>Vzdušný vír</a:t>
            </a:r>
          </a:p>
          <a:p>
            <a:pPr>
              <a:buClr>
                <a:schemeClr val="tx1">
                  <a:lumMod val="65000"/>
                  <a:lumOff val="35000"/>
                </a:schemeClr>
              </a:buClr>
            </a:pPr>
            <a:r>
              <a:rPr lang="cs-CZ" dirty="0" smtClean="0"/>
              <a:t>Zejména ve středozápadní a jižní Americe</a:t>
            </a:r>
            <a:endParaRPr lang="cs-CZ" dirty="0"/>
          </a:p>
        </p:txBody>
      </p:sp>
      <p:pic>
        <p:nvPicPr>
          <p:cNvPr id="6146" name="Picture 2" descr="C:\Users\Erika Pospíšilová\AppData\Local\Microsoft\Windows\Temporary Internet Files\Content.IE5\45NIFKJW\MP9004004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80928"/>
            <a:ext cx="4608512" cy="3686810"/>
          </a:xfrm>
          <a:prstGeom prst="rect">
            <a:avLst/>
          </a:prstGeom>
          <a:noFill/>
        </p:spPr>
      </p:pic>
      <p:pic>
        <p:nvPicPr>
          <p:cNvPr id="6147" name="Picture 3" descr="C:\Users\Erika Pospíšilová\AppData\Local\Microsoft\Windows\Temporary Internet Files\Content.IE5\0I6FOMU6\MP9004004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636912"/>
            <a:ext cx="2623318" cy="3933056"/>
          </a:xfrm>
          <a:prstGeom prst="rect">
            <a:avLst/>
          </a:prstGeom>
          <a:noFill/>
        </p:spPr>
      </p:pic>
      <p:pic>
        <p:nvPicPr>
          <p:cNvPr id="6148" name="Picture 4" descr="C:\Users\Erika Pospíšilová\AppData\Local\Microsoft\Windows\Temporary Internet Files\Content.IE5\0I6FOMU6\MM90004115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0"/>
            <a:ext cx="2664296" cy="171699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594 -0.01457 C 0.26458 0.01757 0.34323 0.04995 0.38906 0.04278 C 0.4349 0.03561 0.44392 -0.08719 0.46129 -0.05759 C 0.47865 -0.02799 0.48872 0.11494 0.49358 0.22109 C 0.49844 0.32724 0.54913 0.56683 0.49063 0.57978 C 0.43212 0.59273 0.27344 0.36147 0.14288 0.29902 C 0.01233 0.23658 -0.21285 0.13228 -0.29253 0.20467 C -0.37222 0.27705 -0.41736 0.64107 -0.33559 0.73334 C -0.25382 0.82562 -0.02778 0.79186 0.19827 0.75809 " pathEditMode="relative" rAng="0" ptsTypes="aaaaaaaaA">
                                      <p:cBhvr>
                                        <p:cTn id="1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" y="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</a:rPr>
              <a:t>HURIKÁNY, tajfuny, uragány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>
                  <a:lumMod val="65000"/>
                  <a:lumOff val="35000"/>
                </a:schemeClr>
              </a:buClr>
            </a:pPr>
            <a:r>
              <a:rPr lang="cs-CZ" dirty="0" smtClean="0"/>
              <a:t>Prudké tropické bouře</a:t>
            </a:r>
            <a:endParaRPr lang="cs-CZ" dirty="0"/>
          </a:p>
        </p:txBody>
      </p:sp>
      <p:pic>
        <p:nvPicPr>
          <p:cNvPr id="7170" name="Picture 2" descr="C:\Users\Erika Pospíšilová\AppData\Local\Microsoft\Windows\Temporary Internet Files\Content.IE5\6R7VYQL4\MC9001605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132856"/>
            <a:ext cx="1740333" cy="1562085"/>
          </a:xfrm>
          <a:prstGeom prst="rect">
            <a:avLst/>
          </a:prstGeom>
          <a:noFill/>
        </p:spPr>
      </p:pic>
      <p:pic>
        <p:nvPicPr>
          <p:cNvPr id="7171" name="Picture 3" descr="C:\Users\Erika Pospíšilová\AppData\Local\Microsoft\Windows\Temporary Internet Files\Content.IE5\CS5ZIBOZ\MP9004141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789040"/>
            <a:ext cx="3563888" cy="2672916"/>
          </a:xfrm>
          <a:prstGeom prst="rect">
            <a:avLst/>
          </a:prstGeom>
          <a:noFill/>
        </p:spPr>
      </p:pic>
      <p:pic>
        <p:nvPicPr>
          <p:cNvPr id="7172" name="Picture 4" descr="C:\Users\Erika Pospíšilová\AppData\Local\Microsoft\Windows\Temporary Internet Files\Content.IE5\3B01Q8AO\MP9001445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564904"/>
            <a:ext cx="4871130" cy="331236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rgbClr val="0A6620"/>
                  </a:solidFill>
                </a:ln>
                <a:solidFill>
                  <a:srgbClr val="00B050"/>
                </a:solidFill>
              </a:rPr>
              <a:t>zemětřesení</a:t>
            </a:r>
            <a:endParaRPr lang="cs-CZ" dirty="0">
              <a:ln w="500">
                <a:solidFill>
                  <a:srgbClr val="0A6620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075240" cy="4846320"/>
          </a:xfrm>
        </p:spPr>
        <p:txBody>
          <a:bodyPr/>
          <a:lstStyle/>
          <a:p>
            <a:pPr>
              <a:buClr>
                <a:srgbClr val="0A6620"/>
              </a:buClr>
            </a:pPr>
            <a:r>
              <a:rPr lang="cs-CZ" dirty="0" smtClean="0"/>
              <a:t>Kvůli pohybu zemských desek</a:t>
            </a:r>
          </a:p>
          <a:p>
            <a:pPr>
              <a:buClr>
                <a:srgbClr val="0A6620"/>
              </a:buClr>
            </a:pPr>
            <a:r>
              <a:rPr lang="cs-CZ" dirty="0" smtClean="0"/>
              <a:t>Epicentrum je místo s největší silou zemětřesení</a:t>
            </a:r>
            <a:endParaRPr lang="cs-CZ" dirty="0"/>
          </a:p>
        </p:txBody>
      </p:sp>
      <p:pic>
        <p:nvPicPr>
          <p:cNvPr id="6" name="Obrázek 5" descr="zemetresen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636912"/>
            <a:ext cx="5739102" cy="3823677"/>
          </a:xfrm>
          <a:prstGeom prst="rect">
            <a:avLst/>
          </a:prstGeom>
        </p:spPr>
      </p:pic>
      <p:pic>
        <p:nvPicPr>
          <p:cNvPr id="8195" name="Picture 3" descr="C:\Users\Erika Pospíšilová\AppData\Local\Microsoft\Windows\Temporary Internet Files\Content.IE5\CS5ZIBOZ\MC900056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996952"/>
            <a:ext cx="2487601" cy="29428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DFFC1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DFFC1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rgbClr val="0A6620"/>
                  </a:solidFill>
                </a:ln>
                <a:solidFill>
                  <a:srgbClr val="00B050"/>
                </a:solidFill>
              </a:rPr>
              <a:t>tsunami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147248" cy="4846320"/>
          </a:xfrm>
        </p:spPr>
        <p:txBody>
          <a:bodyPr/>
          <a:lstStyle/>
          <a:p>
            <a:pPr>
              <a:buClr>
                <a:srgbClr val="0A6620"/>
              </a:buClr>
            </a:pPr>
            <a:r>
              <a:rPr lang="cs-CZ" dirty="0" smtClean="0"/>
              <a:t>Způsobuje ho v některých případech zemětřesení</a:t>
            </a:r>
          </a:p>
          <a:p>
            <a:pPr>
              <a:buClr>
                <a:srgbClr val="0A6620"/>
              </a:buClr>
            </a:pPr>
            <a:endParaRPr lang="cs-CZ" dirty="0"/>
          </a:p>
        </p:txBody>
      </p:sp>
      <p:pic>
        <p:nvPicPr>
          <p:cNvPr id="7" name="Obrázek 6" descr="tsunam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132856"/>
            <a:ext cx="6012160" cy="4358816"/>
          </a:xfrm>
          <a:prstGeom prst="rect">
            <a:avLst/>
          </a:prstGeom>
        </p:spPr>
      </p:pic>
      <p:pic>
        <p:nvPicPr>
          <p:cNvPr id="9219" name="Picture 3" descr="C:\Users\Erika Pospíšilová\AppData\Local\Microsoft\Windows\Temporary Internet Files\Content.IE5\6R7VYQL4\MC9002316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861048"/>
            <a:ext cx="2479141" cy="20204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2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500"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SOPEČNÁ ČINNOST</a:t>
            </a:r>
            <a:endParaRPr lang="cs-CZ" dirty="0">
              <a:ln w="500"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6">
                  <a:lumMod val="50000"/>
                </a:schemeClr>
              </a:buClr>
            </a:pPr>
            <a:r>
              <a:rPr lang="cs-CZ" dirty="0" smtClean="0"/>
              <a:t>Při výbuchu vytéká </a:t>
            </a:r>
            <a:r>
              <a:rPr lang="cs-CZ" b="1" dirty="0" smtClean="0"/>
              <a:t>žhavá láva </a:t>
            </a:r>
            <a:r>
              <a:rPr lang="cs-CZ" dirty="0" smtClean="0"/>
              <a:t>(roztavené horniny), vylétává </a:t>
            </a:r>
            <a:r>
              <a:rPr lang="cs-CZ" b="1" dirty="0" smtClean="0"/>
              <a:t>pope</a:t>
            </a:r>
            <a:r>
              <a:rPr lang="cs-CZ" dirty="0" smtClean="0"/>
              <a:t>l a </a:t>
            </a:r>
            <a:r>
              <a:rPr lang="cs-CZ" b="1" dirty="0" smtClean="0"/>
              <a:t>plyny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47" name="Picture 7" descr="C:\Users\Erika Pospíšilová\AppData\Local\Microsoft\Windows\Temporary Internet Files\Content.IE5\N43QWX2X\MP900433708[1].jpg"/>
          <p:cNvPicPr>
            <a:picLocks noChangeAspect="1" noChangeArrowheads="1"/>
          </p:cNvPicPr>
          <p:nvPr/>
        </p:nvPicPr>
        <p:blipFill>
          <a:blip r:embed="rId2" cstate="print"/>
          <a:srcRect l="17516" r="7672" b="32392"/>
          <a:stretch>
            <a:fillRect/>
          </a:stretch>
        </p:blipFill>
        <p:spPr bwMode="auto">
          <a:xfrm>
            <a:off x="251520" y="2852936"/>
            <a:ext cx="5472608" cy="3317736"/>
          </a:xfrm>
          <a:prstGeom prst="rect">
            <a:avLst/>
          </a:prstGeom>
          <a:noFill/>
        </p:spPr>
      </p:pic>
      <p:pic>
        <p:nvPicPr>
          <p:cNvPr id="10242" name="Picture 2" descr="C:\Users\Erika Pospíšilová\AppData\Local\Microsoft\Windows\Temporary Internet Files\Content.IE5\0I6FOMU6\MC900282924[1].wmf"/>
          <p:cNvPicPr>
            <a:picLocks noChangeAspect="1" noChangeArrowheads="1"/>
          </p:cNvPicPr>
          <p:nvPr/>
        </p:nvPicPr>
        <p:blipFill>
          <a:blip r:embed="rId3" cstate="print"/>
          <a:srcRect l="6213" r="7201"/>
          <a:stretch>
            <a:fillRect/>
          </a:stretch>
        </p:blipFill>
        <p:spPr bwMode="auto">
          <a:xfrm>
            <a:off x="5436096" y="3284984"/>
            <a:ext cx="3024336" cy="27235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09416"/>
            <a:ext cx="8496944" cy="484632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Povodeň- PAJAST.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Dostupný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http://cs.wikipedia.org/wiki/Soubor:NMNM_povoden.jpg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r>
              <a:rPr lang="cs-CZ" sz="1400" dirty="0" smtClean="0"/>
              <a:t> Vichřice- HUHULENIK.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Dostupný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http://cs.wikipedia.org/wiki/Soubor:Poledn%C3%ADk_(15).jpg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Zemětřesení- UN PHOTO/LOGAN ABASSI UNITED NATIONS DEVELOPMENT PROGRAMME.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Dostupný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http://cs.wikipedia.org/wiki/Soubor:2010_Haiti_earthquake_damage4.jpg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r>
              <a:rPr lang="cs-CZ" sz="1400" dirty="0" smtClean="0"/>
              <a:t>Tsunami- DAVID RYDEVIK.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Dostupný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http://cs.wikipedia.org/wiki/Soubor:2004-tsunami.jpg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</a:p>
          <a:p>
            <a:r>
              <a:rPr lang="cs-CZ" sz="1400" dirty="0" smtClean="0"/>
              <a:t>Ostatní obrázky- Dostupné z WWW : </a:t>
            </a:r>
            <a:r>
              <a:rPr lang="cs-CZ" sz="1400" dirty="0" err="1" smtClean="0"/>
              <a:t>clipart</a:t>
            </a:r>
            <a:r>
              <a:rPr lang="cs-CZ" sz="1400" dirty="0" smtClean="0"/>
              <a:t>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http://office.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microsoft.com</a:t>
            </a:r>
            <a:endParaRPr lang="cs-CZ" sz="14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000" dirty="0" smtClean="0"/>
          </a:p>
          <a:p>
            <a:r>
              <a:rPr lang="cs-CZ" sz="1400" dirty="0" smtClean="0"/>
              <a:t>KORTUS, František; TEPLÝ, František. </a:t>
            </a:r>
            <a:r>
              <a:rPr lang="cs-CZ" sz="1400" i="1" dirty="0" smtClean="0"/>
              <a:t>Praktický zeměpis</a:t>
            </a:r>
            <a:r>
              <a:rPr lang="cs-CZ" sz="1400" dirty="0" smtClean="0"/>
              <a:t>. Praha: PARTA, s.r.o., </a:t>
            </a:r>
            <a:r>
              <a:rPr lang="cs-CZ" sz="1400" dirty="0" smtClean="0"/>
              <a:t>2009,ISBN </a:t>
            </a:r>
            <a:r>
              <a:rPr lang="cs-CZ" sz="1400" dirty="0" smtClean="0"/>
              <a:t>978-80-7320-148-7</a:t>
            </a:r>
            <a:r>
              <a:rPr lang="cs-CZ" sz="2000" dirty="0" smtClean="0"/>
              <a:t>. </a:t>
            </a:r>
            <a:endParaRPr lang="cs-CZ" sz="2000" dirty="0" smtClean="0"/>
          </a:p>
          <a:p>
            <a:r>
              <a:rPr lang="cs-CZ" sz="2000" smtClean="0"/>
              <a:t>Vše citováno dne:[2013-01-10]</a:t>
            </a:r>
            <a:endParaRPr lang="cs-CZ" sz="20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359</TotalTime>
  <Words>292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Název školy: Speciální základní škola,Louny Poděbradova640, příspěvková organizace  Autor: Mgr. Erika Pospíšilová Název materiálu: VY__32_INOVACE_10_IV_Z6_Přírodní_katastrofy Téma : přírodní katastrofy  Číslo projektu:  CZ.1.07/1.4.00/21.3407 </vt:lpstr>
      <vt:lpstr>ANOTACE</vt:lpstr>
      <vt:lpstr>Snímek 3</vt:lpstr>
      <vt:lpstr>voda</vt:lpstr>
      <vt:lpstr>POVODNĚ</vt:lpstr>
      <vt:lpstr>SUCHO</vt:lpstr>
      <vt:lpstr>Vzduch</vt:lpstr>
      <vt:lpstr>vICHŘICE, orkán</vt:lpstr>
      <vt:lpstr>Tornáda</vt:lpstr>
      <vt:lpstr>HURIKÁNY, tajfuny, uragány</vt:lpstr>
      <vt:lpstr>zemětřesení</vt:lpstr>
      <vt:lpstr>tsunami</vt:lpstr>
      <vt:lpstr>SOPEČNÁ ČINNOST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45</cp:revision>
  <dcterms:created xsi:type="dcterms:W3CDTF">2012-02-19T15:41:47Z</dcterms:created>
  <dcterms:modified xsi:type="dcterms:W3CDTF">2013-10-06T08:50:09Z</dcterms:modified>
</cp:coreProperties>
</file>