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0" r:id="rId3"/>
    <p:sldId id="271" r:id="rId4"/>
    <p:sldId id="272" r:id="rId5"/>
    <p:sldId id="277" r:id="rId6"/>
    <p:sldId id="273" r:id="rId7"/>
    <p:sldId id="274" r:id="rId8"/>
    <p:sldId id="276" r:id="rId9"/>
    <p:sldId id="275" r:id="rId10"/>
    <p:sldId id="278" r:id="rId11"/>
    <p:sldId id="279" r:id="rId12"/>
    <p:sldId id="28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med">
    <p:fade thruBlk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reat_Plains_Nebraska_USA1.jpg" TargetMode="External"/><Relationship Id="rId3" Type="http://schemas.openxmlformats.org/officeDocument/2006/relationships/hyperlink" Target="http://commons.wikimedia.org/wiki/File:North_America_laea_location_map.svg" TargetMode="External"/><Relationship Id="rId7" Type="http://schemas.openxmlformats.org/officeDocument/2006/relationships/hyperlink" Target="http://cs.wikipedia.org/wiki/Soubor:Mississippi_River_-_New_Orleans.jpg" TargetMode="External"/><Relationship Id="rId2" Type="http://schemas.openxmlformats.org/officeDocument/2006/relationships/hyperlink" Target="http://cs.wikipedia.org/wiki/Soubor:Location_North_Americ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reat_Lakes_from_space.jpg" TargetMode="External"/><Relationship Id="rId5" Type="http://schemas.openxmlformats.org/officeDocument/2006/relationships/hyperlink" Target="http://commons.wikimedia.org/wiki/File:North_America_laea_relief_location_map.jpg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Greenland_East_Coast_1.jpg" TargetMode="External"/><Relationship Id="rId9" Type="http://schemas.openxmlformats.org/officeDocument/2006/relationships/hyperlink" Target="http://cs.wikipedia.org/wiki/Soubor:Denali_Mt_McKinle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err="1" smtClean="0">
                <a:solidFill>
                  <a:schemeClr val="tx1"/>
                </a:solidFill>
                <a:latin typeface="Century" pitchFamily="18" charset="0"/>
              </a:rPr>
              <a:t>Poděbradova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VY__32_INOVACE_11_IV_Z9_Severní_Amerika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Severní </a:t>
            </a:r>
            <a:r>
              <a:rPr lang="cs-CZ" sz="2800" dirty="0" err="1" smtClean="0">
                <a:solidFill>
                  <a:schemeClr val="tx1"/>
                </a:solidFill>
                <a:latin typeface="Century" pitchFamily="18" charset="0"/>
              </a:rPr>
              <a:t>amerika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ZŠ, k výuce zeměpisu</a:t>
            </a:r>
          </a:p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poloze,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přírodních podmínkách,vodstvu, státech</a:t>
            </a:r>
            <a:r>
              <a:rPr lang="cs-CZ" sz="2600" dirty="0" smtClean="0"/>
              <a:t> části světadílu </a:t>
            </a:r>
            <a:r>
              <a:rPr lang="cs-CZ" sz="2600" dirty="0" err="1" smtClean="0"/>
              <a:t>Sev</a:t>
            </a:r>
            <a:r>
              <a:rPr lang="cs-CZ" sz="2600" dirty="0" smtClean="0"/>
              <a:t>. Amerika. Strana 12 je určena k opakování – test s následnou kontrolou správnosti.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r>
              <a:rPr lang="cs-CZ" dirty="0" smtClean="0"/>
              <a:t>Severní Amerika</a:t>
            </a:r>
            <a:endParaRPr lang="cs-CZ" dirty="0"/>
          </a:p>
        </p:txBody>
      </p:sp>
      <p:pic>
        <p:nvPicPr>
          <p:cNvPr id="4" name="Zástupný symbol pro obsah 3" descr="Location_North_America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27684" y="1169369"/>
            <a:ext cx="5688632" cy="5688632"/>
          </a:xfrm>
        </p:spPr>
      </p:pic>
      <p:grpSp>
        <p:nvGrpSpPr>
          <p:cNvPr id="11" name="Skupina 10"/>
          <p:cNvGrpSpPr/>
          <p:nvPr/>
        </p:nvGrpSpPr>
        <p:grpSpPr>
          <a:xfrm>
            <a:off x="539552" y="4293096"/>
            <a:ext cx="1944216" cy="1368152"/>
            <a:chOff x="539552" y="4293096"/>
            <a:chExt cx="1944216" cy="1368152"/>
          </a:xfrm>
        </p:grpSpPr>
        <p:sp>
          <p:nvSpPr>
            <p:cNvPr id="5" name="Oválný popisek 4"/>
            <p:cNvSpPr/>
            <p:nvPr/>
          </p:nvSpPr>
          <p:spPr>
            <a:xfrm>
              <a:off x="539552" y="4293096"/>
              <a:ext cx="1944216" cy="1368152"/>
            </a:xfrm>
            <a:prstGeom prst="wedgeEllipseCallout">
              <a:avLst>
                <a:gd name="adj1" fmla="val 93943"/>
                <a:gd name="adj2" fmla="val -9078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11560" y="4509120"/>
              <a:ext cx="18002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Nachází se na západní polokouli.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732240" y="980728"/>
            <a:ext cx="1800200" cy="936104"/>
            <a:chOff x="6732240" y="980728"/>
            <a:chExt cx="1800200" cy="936104"/>
          </a:xfrm>
        </p:grpSpPr>
        <p:sp>
          <p:nvSpPr>
            <p:cNvPr id="7" name="Oválný popisek 6"/>
            <p:cNvSpPr/>
            <p:nvPr/>
          </p:nvSpPr>
          <p:spPr>
            <a:xfrm>
              <a:off x="6804248" y="980728"/>
              <a:ext cx="1656184" cy="936104"/>
            </a:xfrm>
            <a:prstGeom prst="wedgeEllipseCallout">
              <a:avLst>
                <a:gd name="adj1" fmla="val -81160"/>
                <a:gd name="adj2" fmla="val 85042"/>
              </a:avLst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32240" y="1196752"/>
              <a:ext cx="18002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Třetí největší světadíl</a:t>
              </a:r>
              <a:endParaRPr lang="cs-CZ" dirty="0"/>
            </a:p>
          </p:txBody>
        </p:sp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ila ma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2131" y="0"/>
            <a:ext cx="6835102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31132"/>
            <a:ext cx="1152128" cy="3195736"/>
          </a:xfrm>
        </p:spPr>
        <p:txBody>
          <a:bodyPr vert="wordArtVert">
            <a:normAutofit/>
          </a:bodyPr>
          <a:lstStyle/>
          <a:p>
            <a:r>
              <a:rPr lang="cs-CZ" b="1" dirty="0" smtClean="0"/>
              <a:t>Státy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124744"/>
            <a:ext cx="86409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lt1"/>
                </a:solidFill>
              </a:rPr>
              <a:t>Aljaška</a:t>
            </a:r>
          </a:p>
          <a:p>
            <a:pPr algn="ctr"/>
            <a:r>
              <a:rPr lang="cs-CZ" sz="1600" dirty="0" smtClean="0"/>
              <a:t>(USA)</a:t>
            </a:r>
            <a:endParaRPr lang="cs-CZ" sz="1600" dirty="0" smtClean="0">
              <a:solidFill>
                <a:schemeClr val="l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2276872"/>
            <a:ext cx="979755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lt1"/>
                </a:solidFill>
              </a:rPr>
              <a:t>Kanada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19872" y="3717032"/>
            <a:ext cx="1935832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Spojené státy americké (USA)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260648"/>
            <a:ext cx="10081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lt1"/>
                </a:solidFill>
              </a:rPr>
              <a:t>Grónsko</a:t>
            </a:r>
          </a:p>
          <a:p>
            <a:pPr algn="ctr"/>
            <a:r>
              <a:rPr lang="cs-CZ" sz="1600" dirty="0" smtClean="0"/>
              <a:t>(Dánsko)</a:t>
            </a:r>
            <a:endParaRPr lang="cs-CZ" sz="1600" dirty="0" smtClean="0">
              <a:solidFill>
                <a:schemeClr val="lt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6660232" y="2204864"/>
            <a:ext cx="1800200" cy="1008112"/>
            <a:chOff x="6660232" y="2204864"/>
            <a:chExt cx="1800200" cy="1008112"/>
          </a:xfrm>
        </p:grpSpPr>
        <p:sp>
          <p:nvSpPr>
            <p:cNvPr id="11" name="Oválný popisek 10"/>
            <p:cNvSpPr/>
            <p:nvPr/>
          </p:nvSpPr>
          <p:spPr>
            <a:xfrm>
              <a:off x="6660232" y="2204864"/>
              <a:ext cx="1728192" cy="1008112"/>
            </a:xfrm>
            <a:prstGeom prst="wedgeEllipseCallout">
              <a:avLst>
                <a:gd name="adj1" fmla="val -76095"/>
                <a:gd name="adj2" fmla="val -113406"/>
              </a:avLst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660232" y="2420888"/>
              <a:ext cx="18002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Největší ostrov na světě.</a:t>
              </a:r>
              <a:endParaRPr lang="cs-CZ" dirty="0"/>
            </a:p>
          </p:txBody>
        </p:sp>
      </p:grpSp>
      <p:pic>
        <p:nvPicPr>
          <p:cNvPr id="2050" name="Picture 2" descr="C:\Users\Erika Pospíšilová\AppData\Local\Microsoft\Windows\Temporary Internet Files\Content.IE5\H2Y57QO4\MC9004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5157192"/>
            <a:ext cx="1863725" cy="14224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groonsko.jpg"/>
          <p:cNvPicPr>
            <a:picLocks noChangeAspect="1"/>
          </p:cNvPicPr>
          <p:nvPr/>
        </p:nvPicPr>
        <p:blipFill>
          <a:blip r:embed="rId2" cstate="print"/>
          <a:srcRect t="12761" r="18889"/>
          <a:stretch>
            <a:fillRect/>
          </a:stretch>
        </p:blipFill>
        <p:spPr>
          <a:xfrm>
            <a:off x="161764" y="351676"/>
            <a:ext cx="8820472" cy="61546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47282" y="6237312"/>
            <a:ext cx="144943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Grónsko</a:t>
            </a:r>
            <a:endParaRPr lang="cs-CZ" sz="2400" b="1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82824" cy="6068144"/>
          </a:xfrm>
        </p:spPr>
        <p:txBody>
          <a:bodyPr vert="wordArtVert">
            <a:normAutofit fontScale="90000"/>
          </a:bodyPr>
          <a:lstStyle/>
          <a:p>
            <a:r>
              <a:rPr lang="cs-CZ" dirty="0" smtClean="0"/>
              <a:t>Poloostrovy</a:t>
            </a:r>
            <a:endParaRPr lang="cs-CZ" dirty="0"/>
          </a:p>
        </p:txBody>
      </p:sp>
      <p:pic>
        <p:nvPicPr>
          <p:cNvPr id="4" name="Zástupný symbol pro obsah 3" descr="597px-North_America_laea_relief_location_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0"/>
            <a:ext cx="6840760" cy="6863678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1412776"/>
            <a:ext cx="1034963" cy="2769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b="1" dirty="0" err="1" smtClean="0"/>
              <a:t>pol</a:t>
            </a:r>
            <a:r>
              <a:rPr lang="cs-CZ" sz="1200" b="1" dirty="0" smtClean="0"/>
              <a:t>. Aljaška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4725144"/>
            <a:ext cx="1018227" cy="2769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b="1" dirty="0" err="1" smtClean="0">
                <a:solidFill>
                  <a:schemeClr val="dk1"/>
                </a:solidFill>
              </a:rPr>
              <a:t>pol</a:t>
            </a:r>
            <a:r>
              <a:rPr lang="cs-CZ" sz="1200" b="1" dirty="0" smtClean="0">
                <a:solidFill>
                  <a:schemeClr val="dk1"/>
                </a:solidFill>
              </a:rPr>
              <a:t>. </a:t>
            </a:r>
            <a:r>
              <a:rPr lang="cs-CZ" sz="1200" b="1" dirty="0" err="1" smtClean="0">
                <a:solidFill>
                  <a:schemeClr val="dk1"/>
                </a:solidFill>
              </a:rPr>
              <a:t>Florida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276872"/>
            <a:ext cx="1170513" cy="2769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b="1" dirty="0" err="1" smtClean="0">
                <a:solidFill>
                  <a:schemeClr val="dk1"/>
                </a:solidFill>
              </a:rPr>
              <a:t>pol</a:t>
            </a:r>
            <a:r>
              <a:rPr lang="cs-CZ" sz="1200" b="1" dirty="0" smtClean="0">
                <a:solidFill>
                  <a:schemeClr val="dk1"/>
                </a:solidFill>
              </a:rPr>
              <a:t>. Labrador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00192" y="4005064"/>
            <a:ext cx="1757212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Atlantský oceán</a:t>
            </a:r>
            <a:endParaRPr lang="cs-CZ" sz="1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3717032"/>
            <a:ext cx="1365567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Tichý oceán</a:t>
            </a:r>
            <a:endParaRPr lang="cs-CZ" sz="1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88640"/>
            <a:ext cx="2281394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Severní ledový oceán</a:t>
            </a:r>
            <a:endParaRPr lang="cs-CZ" sz="1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1988840"/>
            <a:ext cx="1099981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Aljašský záliv</a:t>
            </a:r>
            <a:endParaRPr lang="cs-CZ" sz="11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132856"/>
            <a:ext cx="864095" cy="41549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050" b="1" dirty="0" err="1" smtClean="0"/>
              <a:t>Hudsonův</a:t>
            </a:r>
            <a:r>
              <a:rPr lang="cs-CZ" sz="1050" b="1" dirty="0" smtClean="0"/>
              <a:t> </a:t>
            </a:r>
          </a:p>
          <a:p>
            <a:pPr algn="ctr"/>
            <a:r>
              <a:rPr lang="cs-CZ" sz="1050" b="1" dirty="0" smtClean="0"/>
              <a:t>záliv</a:t>
            </a:r>
            <a:endParaRPr lang="cs-CZ" sz="105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157192"/>
            <a:ext cx="1075936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Mexický záliv</a:t>
            </a:r>
            <a:endParaRPr lang="cs-CZ" sz="1100" b="1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8028384" y="404664"/>
            <a:ext cx="882824" cy="6284168"/>
          </a:xfrm>
          <a:prstGeom prst="rect">
            <a:avLst/>
          </a:prstGeom>
        </p:spPr>
        <p:txBody>
          <a:bodyPr vert="wordArtVert" anchor="ctr">
            <a:normAutofit fontScale="7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oceány zálivy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04248" y="332656"/>
            <a:ext cx="2160240" cy="838200"/>
          </a:xfrm>
        </p:spPr>
        <p:txBody>
          <a:bodyPr/>
          <a:lstStyle/>
          <a:p>
            <a:pPr algn="ctr"/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04248" y="1554163"/>
            <a:ext cx="2187352" cy="43467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1- Mississippi</a:t>
            </a:r>
          </a:p>
        </p:txBody>
      </p:sp>
      <p:pic>
        <p:nvPicPr>
          <p:cNvPr id="4" name="Zástupný symbol pro obsah 3" descr="597px-North_America_laea_relief_location_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6840760" cy="68636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67944" y="4437112"/>
            <a:ext cx="263214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1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3645024"/>
            <a:ext cx="263214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2</a:t>
            </a:r>
            <a:endParaRPr lang="cs-CZ" sz="11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221088"/>
            <a:ext cx="263214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4</a:t>
            </a:r>
            <a:endParaRPr lang="cs-CZ" sz="11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140968"/>
            <a:ext cx="263214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3</a:t>
            </a:r>
            <a:endParaRPr lang="cs-CZ" sz="11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1844824"/>
            <a:ext cx="263214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5</a:t>
            </a:r>
            <a:endParaRPr lang="cs-CZ" sz="11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3863926" y="3223846"/>
            <a:ext cx="3228354" cy="1429290"/>
            <a:chOff x="3863926" y="3223846"/>
            <a:chExt cx="3228354" cy="1429290"/>
          </a:xfrm>
        </p:grpSpPr>
        <p:sp>
          <p:nvSpPr>
            <p:cNvPr id="12" name="Volný tvar 11"/>
            <p:cNvSpPr/>
            <p:nvPr/>
          </p:nvSpPr>
          <p:spPr>
            <a:xfrm>
              <a:off x="3863926" y="3223846"/>
              <a:ext cx="1010530" cy="663526"/>
            </a:xfrm>
            <a:custGeom>
              <a:avLst/>
              <a:gdLst>
                <a:gd name="connsiteX0" fmla="*/ 736209 w 1010530"/>
                <a:gd name="connsiteY0" fmla="*/ 222739 h 663526"/>
                <a:gd name="connsiteX1" fmla="*/ 426720 w 1010530"/>
                <a:gd name="connsiteY1" fmla="*/ 82062 h 663526"/>
                <a:gd name="connsiteX2" fmla="*/ 145366 w 1010530"/>
                <a:gd name="connsiteY2" fmla="*/ 25791 h 663526"/>
                <a:gd name="connsiteX3" fmla="*/ 4689 w 1010530"/>
                <a:gd name="connsiteY3" fmla="*/ 236806 h 663526"/>
                <a:gd name="connsiteX4" fmla="*/ 173502 w 1010530"/>
                <a:gd name="connsiteY4" fmla="*/ 588499 h 663526"/>
                <a:gd name="connsiteX5" fmla="*/ 764345 w 1010530"/>
                <a:gd name="connsiteY5" fmla="*/ 616634 h 663526"/>
                <a:gd name="connsiteX6" fmla="*/ 1003496 w 1010530"/>
                <a:gd name="connsiteY6" fmla="*/ 307145 h 663526"/>
                <a:gd name="connsiteX7" fmla="*/ 736209 w 1010530"/>
                <a:gd name="connsiteY7" fmla="*/ 222739 h 663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0530" h="663526">
                  <a:moveTo>
                    <a:pt x="736209" y="222739"/>
                  </a:moveTo>
                  <a:cubicBezTo>
                    <a:pt x="640080" y="185225"/>
                    <a:pt x="525194" y="114887"/>
                    <a:pt x="426720" y="82062"/>
                  </a:cubicBezTo>
                  <a:cubicBezTo>
                    <a:pt x="328246" y="49237"/>
                    <a:pt x="215705" y="0"/>
                    <a:pt x="145366" y="25791"/>
                  </a:cubicBezTo>
                  <a:cubicBezTo>
                    <a:pt x="75027" y="51582"/>
                    <a:pt x="0" y="143021"/>
                    <a:pt x="4689" y="236806"/>
                  </a:cubicBezTo>
                  <a:cubicBezTo>
                    <a:pt x="9378" y="330591"/>
                    <a:pt x="46893" y="525194"/>
                    <a:pt x="173502" y="588499"/>
                  </a:cubicBezTo>
                  <a:cubicBezTo>
                    <a:pt x="300111" y="651804"/>
                    <a:pt x="626013" y="663526"/>
                    <a:pt x="764345" y="616634"/>
                  </a:cubicBezTo>
                  <a:cubicBezTo>
                    <a:pt x="902677" y="569742"/>
                    <a:pt x="1010530" y="372794"/>
                    <a:pt x="1003496" y="307145"/>
                  </a:cubicBezTo>
                  <a:cubicBezTo>
                    <a:pt x="996462" y="241496"/>
                    <a:pt x="832338" y="260253"/>
                    <a:pt x="736209" y="222739"/>
                  </a:cubicBezTo>
                  <a:close/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šipka 13"/>
            <p:cNvCxnSpPr/>
            <p:nvPr/>
          </p:nvCxnSpPr>
          <p:spPr>
            <a:xfrm flipH="1" flipV="1">
              <a:off x="4499992" y="3645024"/>
              <a:ext cx="2592288" cy="100811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Oválný popisek 16"/>
          <p:cNvSpPr/>
          <p:nvPr/>
        </p:nvSpPr>
        <p:spPr>
          <a:xfrm>
            <a:off x="4932040" y="5445224"/>
            <a:ext cx="1296144" cy="792088"/>
          </a:xfrm>
          <a:prstGeom prst="wedgeEllipseCallout">
            <a:avLst>
              <a:gd name="adj1" fmla="val -99754"/>
              <a:gd name="adj2" fmla="val -1502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558924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3. největší na světě</a:t>
            </a:r>
            <a:endParaRPr lang="cs-CZ" sz="1400" b="1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6804248" y="1988840"/>
            <a:ext cx="2187352" cy="44889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2- Missouri</a:t>
            </a: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6804248" y="2492896"/>
            <a:ext cx="2187352" cy="664915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3- Řeka sv. Vavřince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6804248" y="3140968"/>
            <a:ext cx="2187352" cy="44889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4- Colorado</a:t>
            </a: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6804248" y="3645024"/>
            <a:ext cx="2187352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5- Mackenzie</a:t>
            </a: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6804248" y="4149080"/>
            <a:ext cx="2187352" cy="13681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Oblast Velkých jezer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  <p:bldP spid="9" grpId="0" animBg="1"/>
      <p:bldP spid="11" grpId="0" animBg="1"/>
      <p:bldP spid="17" grpId="0" animBg="1"/>
      <p:bldP spid="19" grpId="0"/>
      <p:bldP spid="20" grpId="0"/>
      <p:bldP spid="21" grpId="0"/>
      <p:bldP spid="22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ississippi_River_-_New_Orlean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780928"/>
            <a:ext cx="5358104" cy="38025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Great_Lakes_from_spa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60648"/>
            <a:ext cx="5582475" cy="3384376"/>
          </a:xfrm>
        </p:spPr>
      </p:pic>
      <p:sp>
        <p:nvSpPr>
          <p:cNvPr id="7" name="TextovéPole 6"/>
          <p:cNvSpPr txBox="1"/>
          <p:nvPr/>
        </p:nvSpPr>
        <p:spPr>
          <a:xfrm>
            <a:off x="2267744" y="3501008"/>
            <a:ext cx="1348318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Velká jezera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6237312"/>
            <a:ext cx="1292341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Mississippi</a:t>
            </a:r>
            <a:endParaRPr lang="cs-CZ" sz="1600" b="1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36296" y="1052736"/>
            <a:ext cx="1296144" cy="4509120"/>
          </a:xfrm>
        </p:spPr>
        <p:txBody>
          <a:bodyPr vert="wordArtVert">
            <a:normAutofit fontScale="90000"/>
          </a:bodyPr>
          <a:lstStyle/>
          <a:p>
            <a:r>
              <a:rPr lang="cs-CZ" dirty="0" smtClean="0"/>
              <a:t>Hory nížiny </a:t>
            </a:r>
            <a:endParaRPr lang="cs-CZ" dirty="0"/>
          </a:p>
        </p:txBody>
      </p:sp>
      <p:pic>
        <p:nvPicPr>
          <p:cNvPr id="4" name="Zástupný symbol pro obsah 3" descr="597px-North_America_laea_relief_location_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6840760" cy="686367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20611369">
            <a:off x="2414540" y="2505646"/>
            <a:ext cx="485518" cy="3222468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wordArtVert" wrap="square" rtlCol="0">
            <a:spAutoFit/>
          </a:bodyPr>
          <a:lstStyle/>
          <a:p>
            <a:r>
              <a:rPr lang="cs-CZ" b="1" dirty="0" smtClean="0"/>
              <a:t>Kordillery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19082100">
            <a:off x="3720066" y="4211327"/>
            <a:ext cx="1467068" cy="276999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b="1" dirty="0" smtClean="0"/>
              <a:t>Apalačské pohoří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 rot="1456320">
            <a:off x="3328565" y="2724910"/>
            <a:ext cx="1269899" cy="276999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b="1" dirty="0" smtClean="0"/>
              <a:t>Arktická nížina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3284984"/>
            <a:ext cx="652615" cy="1512168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wordArtVert" wrap="square" rtlCol="0">
            <a:spAutoFit/>
          </a:bodyPr>
          <a:lstStyle/>
          <a:p>
            <a:r>
              <a:rPr lang="cs-CZ" sz="1400" b="1" dirty="0" smtClean="0"/>
              <a:t>Velké prérie</a:t>
            </a:r>
            <a:endParaRPr lang="cs-CZ" sz="14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6588224" y="4725144"/>
            <a:ext cx="1728192" cy="1080120"/>
          </a:xfrm>
          <a:prstGeom prst="wedgeEllipseCallout">
            <a:avLst>
              <a:gd name="adj1" fmla="val -243058"/>
              <a:gd name="adj2" fmla="val 283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94116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Nejdelší horské pásmo světa.</a:t>
            </a:r>
            <a:endParaRPr lang="cs-CZ" sz="1600" b="1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1547664" y="1340768"/>
            <a:ext cx="144016" cy="14401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052736"/>
            <a:ext cx="1265090" cy="2616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100" b="1" dirty="0" smtClean="0"/>
              <a:t>Mount </a:t>
            </a:r>
            <a:r>
              <a:rPr lang="cs-CZ" sz="1100" b="1" dirty="0" err="1" smtClean="0"/>
              <a:t>McKinley</a:t>
            </a:r>
            <a:endParaRPr lang="cs-CZ" sz="1100" b="1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Great_Plains_Nebraska_USA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980728"/>
            <a:ext cx="7669825" cy="5099397"/>
          </a:xfrm>
        </p:spPr>
      </p:pic>
      <p:sp>
        <p:nvSpPr>
          <p:cNvPr id="5" name="TextovéPole 4"/>
          <p:cNvSpPr txBox="1"/>
          <p:nvPr/>
        </p:nvSpPr>
        <p:spPr>
          <a:xfrm>
            <a:off x="3707904" y="5877272"/>
            <a:ext cx="191334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Velké prérie</a:t>
            </a:r>
            <a:endParaRPr lang="cs-CZ" sz="2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1043608" y="1268760"/>
            <a:ext cx="1584176" cy="1224136"/>
          </a:xfrm>
          <a:prstGeom prst="wedgeEllipseCallout">
            <a:avLst>
              <a:gd name="adj1" fmla="val 93703"/>
              <a:gd name="adj2" fmla="val 10388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412776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Významná zemědělská oblast</a:t>
            </a:r>
            <a:endParaRPr lang="cs-CZ" dirty="0"/>
          </a:p>
        </p:txBody>
      </p:sp>
      <p:pic>
        <p:nvPicPr>
          <p:cNvPr id="3075" name="Picture 3" descr="C:\Users\Erika Pospíšilová\AppData\Local\Microsoft\Windows\Temporary Internet Files\Content.IE5\5WQ6BRYP\MC9003106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844824"/>
            <a:ext cx="968116" cy="1440528"/>
          </a:xfrm>
          <a:prstGeom prst="rect">
            <a:avLst/>
          </a:prstGeom>
          <a:noFill/>
        </p:spPr>
      </p:pic>
      <p:pic>
        <p:nvPicPr>
          <p:cNvPr id="3076" name="Picture 4" descr="C:\Users\Erika Pospíšilová\AppData\Local\Microsoft\Windows\Temporary Internet Files\Content.IE5\H2Y57QO4\MC90043635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556792"/>
            <a:ext cx="1296144" cy="129614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64088" y="3212976"/>
            <a:ext cx="947695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pšenice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2780928"/>
            <a:ext cx="1027845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/>
              <a:t>kukuřice</a:t>
            </a:r>
            <a:endParaRPr lang="cs-CZ" sz="1600" b="1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Denali_Mt_McKinle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948" y="389581"/>
            <a:ext cx="9068104" cy="6078839"/>
          </a:xfrm>
        </p:spPr>
      </p:pic>
      <p:sp>
        <p:nvSpPr>
          <p:cNvPr id="5" name="TextovéPole 4"/>
          <p:cNvSpPr txBox="1"/>
          <p:nvPr/>
        </p:nvSpPr>
        <p:spPr>
          <a:xfrm>
            <a:off x="3419872" y="6093296"/>
            <a:ext cx="254268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Mount </a:t>
            </a:r>
            <a:r>
              <a:rPr lang="cs-CZ" sz="2400" b="1" dirty="0" err="1" smtClean="0"/>
              <a:t>McKinley</a:t>
            </a:r>
            <a:endParaRPr lang="cs-CZ" sz="2400" b="1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Které tři oceány omývají Severní Ameriku?</a:t>
            </a:r>
          </a:p>
          <a:p>
            <a:endParaRPr lang="cs-CZ" sz="1800" dirty="0" smtClean="0"/>
          </a:p>
          <a:p>
            <a:r>
              <a:rPr lang="cs-CZ" sz="2200" dirty="0" smtClean="0"/>
              <a:t>Vyjmenuj minimálně 2 poloostrovy.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2200" dirty="0" smtClean="0"/>
              <a:t>Vyjmenuj minimálně 2 řeky.</a:t>
            </a:r>
          </a:p>
          <a:p>
            <a:endParaRPr lang="cs-CZ" sz="1800" dirty="0" smtClean="0"/>
          </a:p>
          <a:p>
            <a:r>
              <a:rPr lang="cs-CZ" sz="2200" dirty="0" smtClean="0"/>
              <a:t>Nejvyšší hora Severní Ameriky se nazývá:</a:t>
            </a:r>
          </a:p>
          <a:p>
            <a:endParaRPr lang="cs-CZ" sz="1800" dirty="0" smtClean="0"/>
          </a:p>
          <a:p>
            <a:r>
              <a:rPr lang="cs-CZ" sz="2200" dirty="0" smtClean="0"/>
              <a:t>Vyjmenuj 2 pohoří:</a:t>
            </a:r>
          </a:p>
          <a:p>
            <a:endParaRPr lang="cs-CZ" sz="1800" dirty="0" smtClean="0"/>
          </a:p>
          <a:p>
            <a:r>
              <a:rPr lang="cs-CZ" sz="2200" dirty="0" smtClean="0"/>
              <a:t>Významná hospodářská oblast </a:t>
            </a:r>
            <a:r>
              <a:rPr lang="cs-CZ" sz="2200" dirty="0" smtClean="0"/>
              <a:t>ve </a:t>
            </a:r>
            <a:r>
              <a:rPr lang="cs-CZ" sz="2200" dirty="0" smtClean="0"/>
              <a:t>vnitrozemí se nazývá:</a:t>
            </a:r>
          </a:p>
          <a:p>
            <a:endParaRPr lang="cs-CZ" sz="16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91683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Severní ledový, Atlantský, Tichý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263691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Labrador, Florida,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Aljaška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335699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</a:pPr>
            <a:r>
              <a:rPr lang="cs-CZ" sz="2000" dirty="0" smtClean="0">
                <a:solidFill>
                  <a:srgbClr val="0070C0"/>
                </a:solidFill>
              </a:rPr>
              <a:t>Mississippi, Missouri, Colorado, Mackenzie, řeka sv. Vavřince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407707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</a:pPr>
            <a:r>
              <a:rPr lang="cs-CZ" sz="2000" dirty="0" smtClean="0">
                <a:solidFill>
                  <a:srgbClr val="0070C0"/>
                </a:solidFill>
              </a:rPr>
              <a:t>Mount </a:t>
            </a:r>
            <a:r>
              <a:rPr lang="cs-CZ" sz="2000" dirty="0" err="1" smtClean="0">
                <a:solidFill>
                  <a:srgbClr val="0070C0"/>
                </a:solidFill>
              </a:rPr>
              <a:t>McKinley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479715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</a:pPr>
            <a:r>
              <a:rPr lang="cs-CZ" sz="2000" dirty="0" smtClean="0">
                <a:solidFill>
                  <a:srgbClr val="0070C0"/>
                </a:solidFill>
              </a:rPr>
              <a:t>Kordillery, Apalačské pohoří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51520" y="5517232"/>
            <a:ext cx="8686800" cy="5040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</a:pPr>
            <a:r>
              <a:rPr lang="cs-CZ" sz="2000" dirty="0" smtClean="0">
                <a:solidFill>
                  <a:srgbClr val="0070C0"/>
                </a:solidFill>
              </a:rPr>
              <a:t>Velké prérie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"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C:\Users\Erika Pospíšilová\AppData\Local\Microsoft\Windows\Temporary Internet Files\Content.IE5\D3UYHIW4\MC9004257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196752"/>
            <a:ext cx="1393825" cy="19716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Mapa Severní Ameriky - BOSONIC DRESSING.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http://cs.wikipedia.org/wiki/Soubor:Location_North_America.svg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Bílá mapa Severní Afriky - UWE DEDERING.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http://commons.wikimedia.org/wiki/File:North_America_laea_location_map.svg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Grónsko- MICHAEL HAFERKAMP.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http://cs.wikipedia.org/wiki/Soubor:Greenland_East_Coast_1.jpg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Mapa – povrch - UWE DEDERING.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http://commons.wikimedia.org/wiki/File:North_America_laea_relief_location_map.jpg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Velká jezera - SEAWIFS PROJECT, NASA/GODDARD SPACE FLIGHT CENTER, AND ORBIMAGE.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[online].. Dostupný na WWW: </a:t>
            </a:r>
            <a:r>
              <a:rPr lang="cs-CZ" sz="1200" dirty="0" smtClean="0">
                <a:hlinkClick r:id="rId6"/>
              </a:rPr>
              <a:t>http://cs.wikipedia.org/wiki/Soubor:Great_Lakes_from_space.jpg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Mississippi - PRA.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               </a:t>
            </a:r>
            <a:r>
              <a:rPr lang="cs-CZ" sz="1200" dirty="0" smtClean="0">
                <a:hlinkClick r:id="rId7"/>
              </a:rPr>
              <a:t>http://cs.wikipedia.org/wiki/Soubor:Mississippi_River_-_New_Orleans.jpg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Velké prérie - BLAMFOTO.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8"/>
              </a:rPr>
              <a:t>http://cs.wikipedia.org/wiki/Soubor:Great_Plains_Nebraska_USA1.jpg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Mount </a:t>
            </a:r>
            <a:r>
              <a:rPr lang="cs-CZ" sz="1200" dirty="0" err="1" smtClean="0"/>
              <a:t>McKinley</a:t>
            </a:r>
            <a:r>
              <a:rPr lang="cs-CZ" sz="1200" dirty="0" smtClean="0"/>
              <a:t> - NATIONAL PARK SERVICE.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http://cs.wikipedia.org/wiki/Soubor:Denali_Mt_McKinley.jpg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 </a:t>
            </a:r>
          </a:p>
          <a:p>
            <a:r>
              <a:rPr lang="cs-CZ" sz="1200" smtClean="0"/>
              <a:t>Vše citováno dne:[2013-02-21]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3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425519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421</TotalTime>
  <Words>457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 školy: Speciální základní škola, Louny Poděbradova 640, příspěvková organizace  Autor: Mgr. Erika Pospíšilová Název materiálu: VY__32_INOVACE_11_IV_Z9_Severní_Amerika Téma : Severní amerika    Číslo projektu:  CZ.1.07/1.4.00/21.3407 </vt:lpstr>
      <vt:lpstr>ANOTACE</vt:lpstr>
      <vt:lpstr>Severní Amerika</vt:lpstr>
      <vt:lpstr>Státy</vt:lpstr>
      <vt:lpstr>Snímek 5</vt:lpstr>
      <vt:lpstr>Poloostrovy</vt:lpstr>
      <vt:lpstr>Vodstvo</vt:lpstr>
      <vt:lpstr>Snímek 8</vt:lpstr>
      <vt:lpstr>Hory nížiny </vt:lpstr>
      <vt:lpstr>Snímek 10</vt:lpstr>
      <vt:lpstr>Snímek 11</vt:lpstr>
      <vt:lpstr>Test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53</cp:revision>
  <dcterms:created xsi:type="dcterms:W3CDTF">2012-02-19T15:41:47Z</dcterms:created>
  <dcterms:modified xsi:type="dcterms:W3CDTF">2013-10-19T19:44:53Z</dcterms:modified>
</cp:coreProperties>
</file>