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70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14" autoAdjust="0"/>
    <p:restoredTop sz="94660"/>
  </p:normalViewPr>
  <p:slideViewPr>
    <p:cSldViewPr>
      <p:cViewPr varScale="1">
        <p:scale>
          <a:sx n="103" d="100"/>
          <a:sy n="103" d="100"/>
        </p:scale>
        <p:origin x="-19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wheel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med">
    <p:wheel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wheel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wheel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wheel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med">
    <p:wheel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whee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med">
    <p:wheel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med">
    <p:wheel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ontagem_Bras%C3%ADlia.jpg" TargetMode="External"/><Relationship Id="rId3" Type="http://schemas.openxmlformats.org/officeDocument/2006/relationships/hyperlink" Target="http://commons.wikimedia.org/wiki/File:Central_Amazon_River.jpg" TargetMode="External"/><Relationship Id="rId7" Type="http://schemas.openxmlformats.org/officeDocument/2006/relationships/hyperlink" Target="http://cs.wikipedia.org/wiki/Soubor:Montagem_Rio_de_Janeiro.jpg" TargetMode="External"/><Relationship Id="rId2" Type="http://schemas.openxmlformats.org/officeDocument/2006/relationships/hyperlink" Target="http://cs.wikipedia.org/wiki/Soubor:Brazil_(orthographic_projection)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Roasted_coffee_beans.jpg" TargetMode="External"/><Relationship Id="rId5" Type="http://schemas.openxmlformats.org/officeDocument/2006/relationships/hyperlink" Target="http://cs.wikipedia.org/wiki/Soubor:Amazon_rainforest.jpg" TargetMode="External"/><Relationship Id="rId10" Type="http://schemas.openxmlformats.org/officeDocument/2006/relationships/hyperlink" Target="http://office.microsoft.com/" TargetMode="External"/><Relationship Id="rId4" Type="http://schemas.openxmlformats.org/officeDocument/2006/relationships/hyperlink" Target="http://cs.wikipedia.org/wiki/Soubor:River_in_the_Amazon_rainforest.jpg" TargetMode="External"/><Relationship Id="rId9" Type="http://schemas.openxmlformats.org/officeDocument/2006/relationships/hyperlink" Target="http://commons.wikimedia.org/wiki/File:Carnival_in_Rio_de_Janeir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1196752"/>
            <a:ext cx="8305800" cy="5400600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Název školy: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Speciální základní škola,Louny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Poděbradova640, příspěvková organizace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Autor: Mgr. Erika Pospíšilová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Název materiálu: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VY__32_INOVACE_13_IV_Z9_Brazílie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Téma : Státy severní části Jižní Ameriky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 Číslo projektu:  CZ.1.07/1.4.00/21.3407 </a:t>
            </a:r>
            <a:endParaRPr lang="cs-CZ" sz="2800" dirty="0">
              <a:latin typeface="Century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1670" y="0"/>
            <a:ext cx="5214942" cy="107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whee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500174"/>
            <a:ext cx="8229600" cy="5074362"/>
          </a:xfrm>
          <a:prstGeom prst="rect">
            <a:avLst/>
          </a:prstGeom>
        </p:spPr>
        <p:txBody>
          <a:bodyPr vert="horz">
            <a:normAutofit lnSpcReduction="10000"/>
          </a:bodyPr>
          <a:lstStyle/>
          <a:p>
            <a:pPr marL="274320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</a:pPr>
            <a:r>
              <a:rPr lang="cs-CZ" sz="2600" dirty="0" smtClean="0"/>
              <a:t>Prezentace je určena pro žáky 9. ročníku praktické ZŠ, k výuce zeměpisu.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získání a upevnění informací o </a:t>
            </a:r>
            <a:r>
              <a:rPr lang="cs-CZ" sz="2600" noProof="0" dirty="0" smtClean="0"/>
              <a:t>Brazílii, přírodních a životních podmínkách, zajímavostech tohoto státu, test na </a:t>
            </a:r>
            <a:r>
              <a:rPr lang="cs-CZ" sz="2600" noProof="0" dirty="0" smtClean="0"/>
              <a:t>str. </a:t>
            </a:r>
            <a:r>
              <a:rPr lang="cs-CZ" sz="2600" noProof="0" dirty="0" smtClean="0"/>
              <a:t>10. – výběr správné odpovědi.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Pomůcky: interaktivní pero, fixy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Inovace: interaktivní způsob učení, interaktivní procvičování nového učiva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pokyn: pozorně čti, odpověz na otázky, přiřaď  správné odpovědi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whee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19256" cy="567724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 descr="Brazil_(orthographic_projection)_svg.pn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475656" y="548680"/>
            <a:ext cx="6083151" cy="5723111"/>
          </a:xfrm>
        </p:spPr>
      </p:pic>
      <p:grpSp>
        <p:nvGrpSpPr>
          <p:cNvPr id="14" name="Skupina 13"/>
          <p:cNvGrpSpPr/>
          <p:nvPr/>
        </p:nvGrpSpPr>
        <p:grpSpPr>
          <a:xfrm>
            <a:off x="6156176" y="1700808"/>
            <a:ext cx="1944216" cy="1152128"/>
            <a:chOff x="6156176" y="1700808"/>
            <a:chExt cx="1944216" cy="1152128"/>
          </a:xfrm>
        </p:grpSpPr>
        <p:sp>
          <p:nvSpPr>
            <p:cNvPr id="9" name="Oválný popisek 8"/>
            <p:cNvSpPr/>
            <p:nvPr/>
          </p:nvSpPr>
          <p:spPr>
            <a:xfrm>
              <a:off x="6156176" y="1700808"/>
              <a:ext cx="1872208" cy="1152128"/>
            </a:xfrm>
            <a:prstGeom prst="wedgeEllipseCallout">
              <a:avLst>
                <a:gd name="adj1" fmla="val -74683"/>
                <a:gd name="adj2" fmla="val 70315"/>
              </a:avLst>
            </a:prstGeom>
          </p:spPr>
          <p:style>
            <a:lnRef idx="3">
              <a:schemeClr val="lt1"/>
            </a:lnRef>
            <a:fillRef idx="1">
              <a:schemeClr val="accent2"/>
            </a:fillRef>
            <a:effectRef idx="1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6156176" y="1772816"/>
              <a:ext cx="1944216" cy="93610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Největší, nejlidnatější stát Jižní Ameriky</a:t>
              </a:r>
              <a:endParaRPr lang="cs-CZ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1331640" y="2564904"/>
            <a:ext cx="1584176" cy="936104"/>
            <a:chOff x="1115616" y="3212976"/>
            <a:chExt cx="1584176" cy="936104"/>
          </a:xfrm>
        </p:grpSpPr>
        <p:sp>
          <p:nvSpPr>
            <p:cNvPr id="11" name="Oválný popisek 10"/>
            <p:cNvSpPr/>
            <p:nvPr/>
          </p:nvSpPr>
          <p:spPr>
            <a:xfrm>
              <a:off x="1115616" y="3212976"/>
              <a:ext cx="1512168" cy="936104"/>
            </a:xfrm>
            <a:prstGeom prst="wedgeEllipseCallout">
              <a:avLst>
                <a:gd name="adj1" fmla="val 135708"/>
                <a:gd name="adj2" fmla="val 61768"/>
              </a:avLst>
            </a:prstGeom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115616" y="3356992"/>
              <a:ext cx="158417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Nachází se v Jižní Americe</a:t>
              </a:r>
              <a:endParaRPr lang="cs-CZ" dirty="0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2555776" y="5301208"/>
            <a:ext cx="4062331" cy="1107996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6600" b="1" cap="all" dirty="0" smtClean="0">
                <a:ln w="0"/>
                <a:solidFill>
                  <a:srgbClr val="C00000"/>
                </a:solidFill>
                <a:effectLst>
                  <a:reflection blurRad="12700" stA="50000" endPos="50000" dist="5000" dir="5400000" sy="-100000" rotWithShape="0"/>
                </a:effectLst>
              </a:rPr>
              <a:t>Brazílie</a:t>
            </a:r>
            <a:endParaRPr lang="cs-CZ" sz="6600" b="1" cap="all" dirty="0">
              <a:ln w="0"/>
              <a:solidFill>
                <a:srgbClr val="C0000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</p:cSld>
  <p:clrMapOvr>
    <a:masterClrMapping/>
  </p:clrMapOvr>
  <p:transition spd="med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676456" cy="5688632"/>
          </a:xfrm>
        </p:spPr>
        <p:txBody>
          <a:bodyPr/>
          <a:lstStyle/>
          <a:p>
            <a:r>
              <a:rPr lang="cs-CZ" dirty="0" smtClean="0"/>
              <a:t>Amazonka</a:t>
            </a:r>
            <a:endParaRPr lang="cs-CZ" dirty="0"/>
          </a:p>
        </p:txBody>
      </p:sp>
      <p:pic>
        <p:nvPicPr>
          <p:cNvPr id="5" name="Zástupný symbol pro obsah 4" descr="amazonka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rcRect r="27949"/>
          <a:stretch>
            <a:fillRect/>
          </a:stretch>
        </p:blipFill>
        <p:spPr>
          <a:xfrm>
            <a:off x="3923928" y="1052736"/>
            <a:ext cx="4968552" cy="4206544"/>
          </a:xfrm>
        </p:spPr>
      </p:pic>
      <p:pic>
        <p:nvPicPr>
          <p:cNvPr id="1026" name="Picture 2" descr="C:\Users\Erika Pospíšilová\AppData\Local\Microsoft\Windows\Temporary Internet Files\Content.IE5\5WQ6BRYP\MP90042519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052736"/>
            <a:ext cx="3079889" cy="4392488"/>
          </a:xfrm>
          <a:prstGeom prst="rect">
            <a:avLst/>
          </a:prstGeom>
          <a:noFill/>
        </p:spPr>
      </p:pic>
      <p:grpSp>
        <p:nvGrpSpPr>
          <p:cNvPr id="12" name="Skupina 11"/>
          <p:cNvGrpSpPr/>
          <p:nvPr/>
        </p:nvGrpSpPr>
        <p:grpSpPr>
          <a:xfrm>
            <a:off x="5580112" y="764704"/>
            <a:ext cx="1728192" cy="1152128"/>
            <a:chOff x="5580112" y="764704"/>
            <a:chExt cx="1728192" cy="1152128"/>
          </a:xfrm>
        </p:grpSpPr>
        <p:sp>
          <p:nvSpPr>
            <p:cNvPr id="9" name="Oválný popisek 8"/>
            <p:cNvSpPr/>
            <p:nvPr/>
          </p:nvSpPr>
          <p:spPr>
            <a:xfrm>
              <a:off x="5580112" y="764704"/>
              <a:ext cx="1728192" cy="1152128"/>
            </a:xfrm>
            <a:prstGeom prst="wedgeEllipseCallout">
              <a:avLst>
                <a:gd name="adj1" fmla="val -68728"/>
                <a:gd name="adj2" fmla="val 95468"/>
              </a:avLst>
            </a:prstGeom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5652120" y="908720"/>
              <a:ext cx="1584176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Největší a nejvodnatější řeka světa</a:t>
              </a:r>
              <a:endParaRPr lang="cs-CZ" dirty="0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4427984" y="4869160"/>
            <a:ext cx="3888432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Na většině území je širší než  10 km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704088"/>
            <a:ext cx="8892480" cy="574924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Amazonský prales</a:t>
            </a:r>
            <a:endParaRPr lang="cs-CZ" sz="3600" dirty="0"/>
          </a:p>
        </p:txBody>
      </p:sp>
      <p:pic>
        <p:nvPicPr>
          <p:cNvPr id="5" name="Zástupný symbol pro obsah 4" descr="Amazon_rainforest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rcRect l="4012" r="3707"/>
          <a:stretch>
            <a:fillRect/>
          </a:stretch>
        </p:blipFill>
        <p:spPr>
          <a:xfrm>
            <a:off x="467544" y="1052736"/>
            <a:ext cx="3312368" cy="2952328"/>
          </a:xfrm>
        </p:spPr>
      </p:pic>
      <p:pic>
        <p:nvPicPr>
          <p:cNvPr id="6" name="Obrázek 5" descr="River_in_the_Amazon_rainfores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827916" y="1412776"/>
            <a:ext cx="4896545" cy="3672408"/>
          </a:xfrm>
          <a:prstGeom prst="rect">
            <a:avLst/>
          </a:prstGeom>
        </p:spPr>
      </p:pic>
      <p:grpSp>
        <p:nvGrpSpPr>
          <p:cNvPr id="10" name="Skupina 9"/>
          <p:cNvGrpSpPr/>
          <p:nvPr/>
        </p:nvGrpSpPr>
        <p:grpSpPr>
          <a:xfrm>
            <a:off x="6660232" y="1268760"/>
            <a:ext cx="1296144" cy="792088"/>
            <a:chOff x="6660232" y="1268760"/>
            <a:chExt cx="1296144" cy="792088"/>
          </a:xfrm>
        </p:grpSpPr>
        <p:sp>
          <p:nvSpPr>
            <p:cNvPr id="7" name="Oválný popisek 6"/>
            <p:cNvSpPr/>
            <p:nvPr/>
          </p:nvSpPr>
          <p:spPr>
            <a:xfrm>
              <a:off x="6660232" y="1268760"/>
              <a:ext cx="1296144" cy="792088"/>
            </a:xfrm>
            <a:prstGeom prst="wedgeEllipseCallout">
              <a:avLst>
                <a:gd name="adj1" fmla="val -105180"/>
                <a:gd name="adj2" fmla="val 128568"/>
              </a:avLst>
            </a:prstGeom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6732240" y="1484784"/>
              <a:ext cx="120635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ln w="18415" cmpd="sng">
                    <a:solidFill>
                      <a:schemeClr val="tx1"/>
                    </a:solidFill>
                    <a:prstDash val="solid"/>
                  </a:ln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plíce</a:t>
              </a:r>
              <a:r>
                <a:rPr lang="cs-CZ" dirty="0" smtClean="0">
                  <a:ln>
                    <a:solidFill>
                      <a:schemeClr val="tx1"/>
                    </a:solidFill>
                  </a:ln>
                </a:rPr>
                <a:t> </a:t>
              </a:r>
              <a:r>
                <a:rPr lang="cs-CZ" dirty="0" smtClean="0">
                  <a:ln w="18415" cmpd="sng">
                    <a:solidFill>
                      <a:schemeClr val="tx1"/>
                    </a:solidFill>
                    <a:prstDash val="solid"/>
                  </a:ln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světa</a:t>
              </a:r>
              <a:endParaRPr lang="cs-CZ" dirty="0">
                <a:ln w="18415" cmpd="sng">
                  <a:solidFill>
                    <a:schemeClr val="tx1"/>
                  </a:solidFill>
                  <a:prstDash val="solid"/>
                </a:ln>
              </a:endParaRPr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395536" y="4149080"/>
            <a:ext cx="4392488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Nejrozsáhlejší tropické pralesy na světě.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Těžba</a:t>
            </a:r>
            <a:endParaRPr lang="cs-CZ" dirty="0"/>
          </a:p>
        </p:txBody>
      </p:sp>
      <p:pic>
        <p:nvPicPr>
          <p:cNvPr id="3074" name="Picture 2" descr="C:\Users\Erika Pospíšilová\AppData\Local\Microsoft\Windows\Temporary Internet Files\Content.IE5\5X52JDU1\MC9003341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3391839"/>
            <a:ext cx="2526705" cy="2645247"/>
          </a:xfrm>
          <a:prstGeom prst="rect">
            <a:avLst/>
          </a:prstGeom>
          <a:noFill/>
        </p:spPr>
      </p:pic>
      <p:pic>
        <p:nvPicPr>
          <p:cNvPr id="3075" name="Picture 3" descr="C:\Users\Erika Pospíšilová\AppData\Local\Microsoft\Windows\Temporary Internet Files\Content.IE5\LUA1K80L\MC9003111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132856"/>
            <a:ext cx="2322798" cy="1902382"/>
          </a:xfrm>
          <a:prstGeom prst="rect">
            <a:avLst/>
          </a:prstGeom>
          <a:noFill/>
        </p:spPr>
      </p:pic>
      <p:pic>
        <p:nvPicPr>
          <p:cNvPr id="3076" name="Picture 4" descr="C:\Users\Erika Pospíšilová\AppData\Local\Microsoft\Windows\Temporary Internet Files\Content.IE5\LDXX2J34\MC900432604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1772816"/>
            <a:ext cx="2404636" cy="240463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403648" y="3933056"/>
            <a:ext cx="634917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ropa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52811" y="5589240"/>
            <a:ext cx="992580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mangan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11960" y="6021288"/>
            <a:ext cx="1219565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černé uhlí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32240" y="4077072"/>
            <a:ext cx="1469249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železná ruda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92280" y="5445224"/>
            <a:ext cx="813044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bauxit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95936" y="2564904"/>
            <a:ext cx="1320361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zemní plyn</a:t>
            </a:r>
            <a:endParaRPr lang="cs-CZ" dirty="0"/>
          </a:p>
        </p:txBody>
      </p:sp>
    </p:spTree>
  </p:cSld>
  <p:clrMapOvr>
    <a:masterClrMapping/>
  </p:clrMapOvr>
  <p:transition spd="med">
    <p:whee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pic>
        <p:nvPicPr>
          <p:cNvPr id="4" name="Zástupný symbol pro obsah 3" descr="kafe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2492896"/>
            <a:ext cx="3960440" cy="2970330"/>
          </a:xfrm>
        </p:spPr>
      </p:pic>
      <p:grpSp>
        <p:nvGrpSpPr>
          <p:cNvPr id="22" name="Skupina 21"/>
          <p:cNvGrpSpPr/>
          <p:nvPr/>
        </p:nvGrpSpPr>
        <p:grpSpPr>
          <a:xfrm>
            <a:off x="6156176" y="1556792"/>
            <a:ext cx="1714500" cy="1737484"/>
            <a:chOff x="6228184" y="1268760"/>
            <a:chExt cx="1714500" cy="1737484"/>
          </a:xfrm>
        </p:grpSpPr>
        <p:pic>
          <p:nvPicPr>
            <p:cNvPr id="4099" name="Picture 3" descr="C:\Users\Erika Pospíšilová\AppData\Local\Microsoft\Windows\Temporary Internet Files\Content.IE5\CS5ZIBOZ\MC900436357[1]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228184" y="1268760"/>
              <a:ext cx="1714500" cy="1714500"/>
            </a:xfrm>
            <a:prstGeom prst="rect">
              <a:avLst/>
            </a:prstGeom>
            <a:noFill/>
          </p:spPr>
        </p:pic>
        <p:sp>
          <p:nvSpPr>
            <p:cNvPr id="12" name="TextovéPole 11"/>
            <p:cNvSpPr txBox="1"/>
            <p:nvPr/>
          </p:nvSpPr>
          <p:spPr>
            <a:xfrm>
              <a:off x="6444208" y="2636912"/>
              <a:ext cx="1060227" cy="369332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kukuřice</a:t>
              </a:r>
              <a:endParaRPr lang="cs-CZ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7668344" y="2348880"/>
            <a:ext cx="1124023" cy="2025516"/>
            <a:chOff x="4572000" y="2276872"/>
            <a:chExt cx="1124023" cy="2025516"/>
          </a:xfrm>
        </p:grpSpPr>
        <p:pic>
          <p:nvPicPr>
            <p:cNvPr id="4100" name="Picture 4" descr="C:\Users\Erika Pospíšilová\AppData\Local\Microsoft\Windows\Temporary Internet Files\Content.IE5\H2Y57QO4\MC900370162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4788024" y="2276872"/>
              <a:ext cx="907999" cy="1813255"/>
            </a:xfrm>
            <a:prstGeom prst="rect">
              <a:avLst/>
            </a:prstGeom>
            <a:noFill/>
          </p:spPr>
        </p:pic>
        <p:sp>
          <p:nvSpPr>
            <p:cNvPr id="13" name="TextovéPole 12"/>
            <p:cNvSpPr txBox="1"/>
            <p:nvPr/>
          </p:nvSpPr>
          <p:spPr>
            <a:xfrm>
              <a:off x="4572000" y="3933056"/>
              <a:ext cx="930383" cy="369332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pšenice</a:t>
              </a:r>
              <a:endParaRPr lang="cs-CZ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588224" y="4365104"/>
            <a:ext cx="2248998" cy="2025516"/>
            <a:chOff x="6372200" y="4581128"/>
            <a:chExt cx="2248998" cy="2025516"/>
          </a:xfrm>
        </p:grpSpPr>
        <p:pic>
          <p:nvPicPr>
            <p:cNvPr id="4101" name="Picture 5" descr="C:\Users\Erika Pospíšilová\AppData\Local\Microsoft\Windows\Temporary Internet Files\Content.IE5\BUY3SC4Q\MC900215783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372200" y="4581128"/>
              <a:ext cx="2248998" cy="1828890"/>
            </a:xfrm>
            <a:prstGeom prst="rect">
              <a:avLst/>
            </a:prstGeom>
            <a:noFill/>
          </p:spPr>
        </p:pic>
        <p:sp>
          <p:nvSpPr>
            <p:cNvPr id="14" name="TextovéPole 13"/>
            <p:cNvSpPr txBox="1"/>
            <p:nvPr/>
          </p:nvSpPr>
          <p:spPr>
            <a:xfrm>
              <a:off x="6876256" y="6237312"/>
              <a:ext cx="606384" cy="369332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rýže</a:t>
              </a:r>
              <a:endParaRPr lang="cs-CZ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4355976" y="1628800"/>
            <a:ext cx="1625188" cy="1089412"/>
            <a:chOff x="4067944" y="4869160"/>
            <a:chExt cx="1625188" cy="1089412"/>
          </a:xfrm>
        </p:grpSpPr>
        <p:pic>
          <p:nvPicPr>
            <p:cNvPr id="4103" name="Picture 7" descr="C:\Users\Erika Pospíšilová\AppData\Local\Microsoft\Windows\Temporary Internet Files\Content.IE5\5X52JDU1\MC900300049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4355976" y="4869160"/>
              <a:ext cx="972384" cy="792088"/>
            </a:xfrm>
            <a:prstGeom prst="rect">
              <a:avLst/>
            </a:prstGeom>
            <a:noFill/>
          </p:spPr>
        </p:pic>
        <p:sp>
          <p:nvSpPr>
            <p:cNvPr id="15" name="TextovéPole 14"/>
            <p:cNvSpPr txBox="1"/>
            <p:nvPr/>
          </p:nvSpPr>
          <p:spPr>
            <a:xfrm>
              <a:off x="4067944" y="5589240"/>
              <a:ext cx="1625188" cy="369332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cukrová třtina</a:t>
              </a:r>
              <a:endParaRPr lang="cs-CZ" dirty="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5148064" y="3356992"/>
            <a:ext cx="1606990" cy="1593468"/>
            <a:chOff x="1475656" y="5013176"/>
            <a:chExt cx="1606990" cy="1593468"/>
          </a:xfrm>
        </p:grpSpPr>
        <p:pic>
          <p:nvPicPr>
            <p:cNvPr id="4104" name="Picture 8" descr="C:\Users\Erika Pospíšilová\AppData\Local\Microsoft\Windows\Temporary Internet Files\Content.IE5\F2S6K0HL\MC900290955[1].wmf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1475656" y="5013176"/>
              <a:ext cx="1606990" cy="1258432"/>
            </a:xfrm>
            <a:prstGeom prst="rect">
              <a:avLst/>
            </a:prstGeom>
            <a:noFill/>
          </p:spPr>
        </p:pic>
        <p:sp>
          <p:nvSpPr>
            <p:cNvPr id="16" name="TextovéPole 15"/>
            <p:cNvSpPr txBox="1"/>
            <p:nvPr/>
          </p:nvSpPr>
          <p:spPr>
            <a:xfrm>
              <a:off x="1979712" y="6237312"/>
              <a:ext cx="739305" cy="369332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tabák</a:t>
              </a:r>
              <a:endParaRPr lang="cs-CZ" dirty="0"/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539552" y="5589240"/>
            <a:ext cx="4248472" cy="64633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Brazílie je největším producentem kávy na světe.</a:t>
            </a:r>
            <a:endParaRPr lang="cs-CZ" dirty="0"/>
          </a:p>
        </p:txBody>
      </p:sp>
    </p:spTree>
  </p:cSld>
  <p:clrMapOvr>
    <a:masterClrMapping/>
  </p:clrMapOvr>
  <p:transition spd="med">
    <p:whee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80920" cy="6858000"/>
          </a:xfrm>
        </p:spPr>
        <p:txBody>
          <a:bodyPr/>
          <a:lstStyle/>
          <a:p>
            <a:r>
              <a:rPr lang="cs-CZ" dirty="0" smtClean="0"/>
              <a:t>	   Města</a:t>
            </a:r>
            <a:endParaRPr lang="cs-CZ" dirty="0"/>
          </a:p>
        </p:txBody>
      </p:sp>
      <p:pic>
        <p:nvPicPr>
          <p:cNvPr id="8" name="Zástupný symbol pro obsah 7" descr="rio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5004048" y="476673"/>
            <a:ext cx="3735414" cy="5976663"/>
          </a:xfrm>
        </p:spPr>
      </p:pic>
      <p:pic>
        <p:nvPicPr>
          <p:cNvPr id="9" name="Obrázek 8" descr="brasilia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476672"/>
            <a:ext cx="4205267" cy="5256584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547664" y="5589240"/>
            <a:ext cx="2538452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Hlavní město - </a:t>
            </a:r>
            <a:r>
              <a:rPr lang="cs-CZ" b="1" dirty="0" smtClean="0"/>
              <a:t>Brasilia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56176" y="6309320"/>
            <a:ext cx="170809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Rio de </a:t>
            </a:r>
            <a:r>
              <a:rPr lang="cs-CZ" b="1" dirty="0" err="1" smtClean="0"/>
              <a:t>Janeiro</a:t>
            </a:r>
            <a:endParaRPr lang="cs-CZ" b="1" dirty="0"/>
          </a:p>
        </p:txBody>
      </p:sp>
    </p:spTree>
  </p:cSld>
  <p:clrMapOvr>
    <a:masterClrMapping/>
  </p:clrMapOvr>
  <p:transition spd="med">
    <p:whee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pic>
        <p:nvPicPr>
          <p:cNvPr id="5" name="Zástupný symbol pro obsah 4" descr="karneval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771800" y="1844825"/>
            <a:ext cx="5856651" cy="4392488"/>
          </a:xfrm>
        </p:spPr>
      </p:pic>
      <p:pic>
        <p:nvPicPr>
          <p:cNvPr id="5122" name="Picture 2" descr="C:\Users\Erika Pospíšilová\AppData\Local\Microsoft\Windows\Temporary Internet Files\Content.IE5\H2Y57QO4\MP900422575[1].jpg"/>
          <p:cNvPicPr>
            <a:picLocks noChangeAspect="1" noChangeArrowheads="1"/>
          </p:cNvPicPr>
          <p:nvPr/>
        </p:nvPicPr>
        <p:blipFill>
          <a:blip r:embed="rId3" cstate="print"/>
          <a:srcRect r="7208"/>
          <a:stretch>
            <a:fillRect/>
          </a:stretch>
        </p:blipFill>
        <p:spPr bwMode="auto">
          <a:xfrm>
            <a:off x="179512" y="2420888"/>
            <a:ext cx="2555776" cy="367240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427984" y="6309320"/>
            <a:ext cx="2668038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Karneval v Rio de </a:t>
            </a:r>
            <a:r>
              <a:rPr lang="cs-CZ" dirty="0" err="1" smtClean="0"/>
              <a:t>Janeiru</a:t>
            </a:r>
            <a:endParaRPr lang="cs-CZ" dirty="0"/>
          </a:p>
        </p:txBody>
      </p:sp>
    </p:spTree>
  </p:cSld>
  <p:clrMapOvr>
    <a:masterClrMapping/>
  </p:clrMapOvr>
  <p:transition spd="med">
    <p:whee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Test- urči správnou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916832"/>
            <a:ext cx="3312368" cy="451785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Nejdelší řekou světa je :</a:t>
            </a:r>
          </a:p>
          <a:p>
            <a:pPr lvl="2"/>
            <a:r>
              <a:rPr lang="cs-CZ" sz="1800" dirty="0" smtClean="0"/>
              <a:t>A) Labe</a:t>
            </a:r>
          </a:p>
          <a:p>
            <a:pPr lvl="2"/>
            <a:r>
              <a:rPr lang="cs-CZ" sz="1800" dirty="0" smtClean="0"/>
              <a:t>B) Nil</a:t>
            </a:r>
          </a:p>
          <a:p>
            <a:pPr lvl="2"/>
            <a:r>
              <a:rPr lang="cs-CZ" sz="1800" dirty="0" smtClean="0"/>
              <a:t>C) Amazonka</a:t>
            </a:r>
          </a:p>
          <a:p>
            <a:r>
              <a:rPr lang="cs-CZ" sz="2000" dirty="0" smtClean="0"/>
              <a:t>Brazílie leží v:</a:t>
            </a:r>
          </a:p>
          <a:p>
            <a:pPr lvl="2"/>
            <a:r>
              <a:rPr lang="cs-CZ" sz="1800" dirty="0" smtClean="0"/>
              <a:t>A) Jižní Americe</a:t>
            </a:r>
          </a:p>
          <a:p>
            <a:pPr lvl="2"/>
            <a:r>
              <a:rPr lang="cs-CZ" sz="1800" dirty="0" smtClean="0"/>
              <a:t>B) Severní Americe</a:t>
            </a:r>
          </a:p>
          <a:p>
            <a:pPr lvl="2"/>
            <a:r>
              <a:rPr lang="cs-CZ" sz="1800" dirty="0" smtClean="0"/>
              <a:t>C) Austrálii</a:t>
            </a:r>
          </a:p>
          <a:p>
            <a:r>
              <a:rPr lang="cs-CZ" sz="2000" dirty="0" smtClean="0"/>
              <a:t>Hlavní město Brazílie je:</a:t>
            </a:r>
          </a:p>
          <a:p>
            <a:pPr lvl="2"/>
            <a:r>
              <a:rPr lang="cs-CZ" sz="1800" dirty="0" smtClean="0"/>
              <a:t>A) </a:t>
            </a:r>
            <a:r>
              <a:rPr lang="cs-CZ" sz="1800" dirty="0" err="1" smtClean="0"/>
              <a:t>Sao</a:t>
            </a:r>
            <a:r>
              <a:rPr lang="cs-CZ" sz="1800" dirty="0" smtClean="0"/>
              <a:t> Paulo</a:t>
            </a:r>
          </a:p>
          <a:p>
            <a:pPr lvl="2"/>
            <a:r>
              <a:rPr lang="cs-CZ" sz="1800" dirty="0" smtClean="0"/>
              <a:t>B) Rio de </a:t>
            </a:r>
            <a:r>
              <a:rPr lang="cs-CZ" sz="1800" dirty="0" err="1" smtClean="0"/>
              <a:t>Janeiro</a:t>
            </a:r>
            <a:endParaRPr lang="cs-CZ" sz="1800" dirty="0" smtClean="0"/>
          </a:p>
          <a:p>
            <a:pPr lvl="2"/>
            <a:r>
              <a:rPr lang="cs-CZ" sz="1800" dirty="0" smtClean="0"/>
              <a:t>C) Brasilia</a:t>
            </a:r>
          </a:p>
          <a:p>
            <a:pPr lvl="2">
              <a:buNone/>
            </a:pPr>
            <a:endParaRPr lang="cs-CZ" dirty="0" smtClean="0"/>
          </a:p>
          <a:p>
            <a:pPr lvl="2"/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707904" y="1916832"/>
            <a:ext cx="5194920" cy="451785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Char char="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Brazílie je na světě největším producentem:</a:t>
            </a:r>
          </a:p>
          <a:p>
            <a:pPr marL="914400" marR="0" lvl="2" indent="-24688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2"/>
              </a:buClr>
              <a:buSzPct val="70000"/>
              <a:buFont typeface="Wingdings 2"/>
              <a:buChar char=""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kakaa</a:t>
            </a:r>
          </a:p>
          <a:p>
            <a:pPr marL="914400" marR="0" lvl="2" indent="-24688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2"/>
              </a:buClr>
              <a:buSzPct val="70000"/>
              <a:buFont typeface="Wingdings 2"/>
              <a:buChar char=""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kávy</a:t>
            </a:r>
          </a:p>
          <a:p>
            <a:pPr marL="914400" marR="0" lvl="2" indent="-24688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2"/>
              </a:buClr>
              <a:buSzPct val="70000"/>
              <a:buFont typeface="Wingdings 2"/>
              <a:buChar char=""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tabáku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Char char="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Amazonskému pralesu se také říká:</a:t>
            </a:r>
          </a:p>
          <a:p>
            <a:pPr marL="914400" marR="0" lvl="2" indent="-24688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2"/>
              </a:buClr>
              <a:buSzPct val="70000"/>
              <a:buFont typeface="Wingdings 2"/>
              <a:buChar char=""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srdce světa</a:t>
            </a:r>
          </a:p>
          <a:p>
            <a:pPr marL="914400" marR="0" lvl="2" indent="-24688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2"/>
              </a:buClr>
              <a:buSzPct val="70000"/>
              <a:buFont typeface="Wingdings 2"/>
              <a:buChar char=""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oči světa</a:t>
            </a:r>
          </a:p>
          <a:p>
            <a:pPr marL="914400" marR="0" lvl="2" indent="-24688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2"/>
              </a:buClr>
              <a:buSzPct val="70000"/>
              <a:buFont typeface="Wingdings 2"/>
              <a:buChar char=""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plíce světa</a:t>
            </a:r>
          </a:p>
          <a:p>
            <a:pPr marL="914400" marR="0" lvl="2" indent="-24688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2"/>
              </a:buClr>
              <a:buSzPct val="70000"/>
              <a:buFont typeface="Wingdings 2"/>
              <a:buNone/>
              <a:tabLst/>
              <a:defRPr/>
            </a:pPr>
            <a:endParaRPr kumimoji="0" lang="cs-CZ" sz="2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914400" marR="0" lvl="2" indent="-24688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2"/>
              </a:buClr>
              <a:buSzPct val="70000"/>
              <a:buFont typeface="Wingdings 2"/>
              <a:buChar char=""/>
              <a:tabLst/>
              <a:defRPr/>
            </a:pPr>
            <a:endParaRPr kumimoji="0" lang="cs-CZ" sz="21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1259632" y="2996952"/>
            <a:ext cx="288032" cy="288032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4644008" y="4365104"/>
            <a:ext cx="288032" cy="288032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4644008" y="2636912"/>
            <a:ext cx="288032" cy="288032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1259632" y="3645024"/>
            <a:ext cx="288032" cy="288032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1259632" y="5661248"/>
            <a:ext cx="288032" cy="288032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052736"/>
            <a:ext cx="8075240" cy="49685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8229600" cy="4896544"/>
          </a:xfrm>
        </p:spPr>
        <p:txBody>
          <a:bodyPr>
            <a:normAutofit/>
          </a:bodyPr>
          <a:lstStyle/>
          <a:p>
            <a:r>
              <a:rPr lang="cs-CZ" sz="1200" dirty="0" smtClean="0"/>
              <a:t>Mapa Brazílie- SSOLBERGJ.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2"/>
              </a:rPr>
              <a:t>http://cs.wikipedia.org/wiki/Soubor:Brazil_(orthographic_projection).svg</a:t>
            </a:r>
            <a:endParaRPr lang="cs-CZ" sz="1200" dirty="0" smtClean="0"/>
          </a:p>
          <a:p>
            <a:r>
              <a:rPr lang="cs-CZ" sz="1200" dirty="0" smtClean="0"/>
              <a:t>Amazonka- NASA.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3"/>
              </a:rPr>
              <a:t>http://commons.wikimedia.org/wiki/File:Central_Amazon_River.jpg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Amazonský prales- CESAR PAES BARRETO.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4"/>
              </a:rPr>
              <a:t>http://cs.wikipedia.org/wiki/Soubor:River_in_the_Amazon_rainforest.jpg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Amazonský prales- satelitní mapa- PFLY.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5"/>
              </a:rPr>
              <a:t>http://cs.wikipedia.org/wiki/Soubor:Amazon_rainforest.jpg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Káva- MARKSWEEP.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6"/>
              </a:rPr>
              <a:t>http://cs.wikipedia.org/wiki/Soubor:Roasted_coffee_beans.jpg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Rio de </a:t>
            </a:r>
            <a:r>
              <a:rPr lang="cs-CZ" sz="1200" dirty="0" err="1" smtClean="0"/>
              <a:t>Janeiro</a:t>
            </a:r>
            <a:r>
              <a:rPr lang="cs-CZ" sz="1200" dirty="0" smtClean="0"/>
              <a:t>- </a:t>
            </a:r>
            <a:r>
              <a:rPr lang="pt-BR" sz="1200" dirty="0" smtClean="0"/>
              <a:t>HEITOR CARVALHO JORGE. </a:t>
            </a:r>
            <a:r>
              <a:rPr lang="pt-BR" sz="1200" i="1" dirty="0" smtClean="0"/>
              <a:t>wikipedia</a:t>
            </a:r>
            <a:r>
              <a:rPr lang="pt-BR" sz="1200" dirty="0" smtClean="0"/>
              <a:t> [online]. Dostupný na WWW: </a:t>
            </a:r>
            <a:r>
              <a:rPr lang="pt-BR" sz="1200" dirty="0" smtClean="0">
                <a:hlinkClick r:id="rId7"/>
              </a:rPr>
              <a:t>http://cs.wikipedia.org/wiki/Soubor:Montagem_Rio_de_Janeiro.jpg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Brasilia- </a:t>
            </a:r>
            <a:r>
              <a:rPr lang="pt-BR" sz="1200" dirty="0" smtClean="0"/>
              <a:t>HEITOR CARVALHO JORGE. </a:t>
            </a:r>
            <a:r>
              <a:rPr lang="pt-BR" sz="1200" i="1" dirty="0" smtClean="0"/>
              <a:t>wikipedia</a:t>
            </a:r>
            <a:r>
              <a:rPr lang="pt-BR" sz="1200" dirty="0" smtClean="0"/>
              <a:t> [online]. Dostupný na WWW: </a:t>
            </a:r>
            <a:r>
              <a:rPr lang="pt-BR" sz="1200" dirty="0" smtClean="0">
                <a:hlinkClick r:id="rId8"/>
              </a:rPr>
              <a:t>http://cs.wikipedia.org/wiki/Soubor:Montagem_Bras%C3%ADlia.jpg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Karneval- SERGIO LUIZ.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9"/>
              </a:rPr>
              <a:t>http://commons.wikimedia.org/wiki/File:Carnival_in_Rio_de_Janeiro.jpg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Ostatní obrázky- Dostupné z WWW : </a:t>
            </a:r>
            <a:r>
              <a:rPr lang="cs-CZ" sz="1200" dirty="0" err="1" smtClean="0"/>
              <a:t>clipart</a:t>
            </a:r>
            <a:r>
              <a:rPr lang="cs-CZ" sz="1200" dirty="0" smtClean="0"/>
              <a:t> </a:t>
            </a:r>
            <a:r>
              <a:rPr lang="cs-CZ" sz="1200" dirty="0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http://office.</a:t>
            </a:r>
            <a:r>
              <a:rPr lang="cs-CZ" sz="1200" dirty="0" err="1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microsoft.com</a:t>
            </a:r>
            <a:r>
              <a:rPr lang="cs-CZ" sz="1200" dirty="0" smtClean="0"/>
              <a:t>  </a:t>
            </a:r>
          </a:p>
          <a:p>
            <a:endParaRPr lang="cs-CZ" sz="1200" dirty="0" smtClean="0"/>
          </a:p>
          <a:p>
            <a:r>
              <a:rPr lang="cs-CZ" sz="1200" dirty="0" smtClean="0"/>
              <a:t>KORTUS, František; TEPLÝ, František. </a:t>
            </a:r>
            <a:r>
              <a:rPr lang="cs-CZ" sz="1200" i="1" dirty="0" smtClean="0"/>
              <a:t>Zeměpis - Svět</a:t>
            </a:r>
            <a:r>
              <a:rPr lang="cs-CZ" sz="1200" dirty="0" smtClean="0"/>
              <a:t>. Praha: PARTA, s.r.o., 2008, ISBN 978-80-7320-130-2.</a:t>
            </a:r>
          </a:p>
          <a:p>
            <a:r>
              <a:rPr lang="cs-CZ" sz="1200" dirty="0" smtClean="0"/>
              <a:t>Vše citováno dne:[2013-03-12] </a:t>
            </a:r>
          </a:p>
          <a:p>
            <a:endParaRPr lang="cs-CZ" sz="12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620688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Použité zdroje:</a:t>
            </a:r>
            <a:endParaRPr lang="cs-CZ" sz="2400" dirty="0"/>
          </a:p>
        </p:txBody>
      </p:sp>
    </p:spTree>
  </p:cSld>
  <p:clrMapOvr>
    <a:masterClrMapping/>
  </p:clrMapOvr>
  <p:transition spd="med">
    <p:whee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375</TotalTime>
  <Words>416</Words>
  <Application>Microsoft Office PowerPoint</Application>
  <PresentationFormat>Předvádění na obrazovce (4:3)</PresentationFormat>
  <Paragraphs>71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Název školy: Speciální základní škola,Louny Poděbradova640, příspěvková organizace  Autor: Mgr. Erika Pospíšilová Název materiálu: VY__32_INOVACE_13_IV_Z9_Brazílie  Téma : Státy severní části Jižní Ameriky   Číslo projektu:  CZ.1.07/1.4.00/21.3407 </vt:lpstr>
      <vt:lpstr>ANOTACE</vt:lpstr>
      <vt:lpstr>Snímek 3</vt:lpstr>
      <vt:lpstr>Amazonka</vt:lpstr>
      <vt:lpstr>Amazonský prales</vt:lpstr>
      <vt:lpstr>Těžba</vt:lpstr>
      <vt:lpstr>Zemědělství</vt:lpstr>
      <vt:lpstr>    Města</vt:lpstr>
      <vt:lpstr>Zajímavosti</vt:lpstr>
      <vt:lpstr>Test- urči správnou odpověď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VY_32_INOVACE_01_DOMÁCÍ A HOSPODÁŘSKÁ ZVÍŘATA</dc:title>
  <dc:creator>Magda Radimová</dc:creator>
  <cp:lastModifiedBy>Dum</cp:lastModifiedBy>
  <cp:revision>50</cp:revision>
  <dcterms:created xsi:type="dcterms:W3CDTF">2012-02-19T15:41:47Z</dcterms:created>
  <dcterms:modified xsi:type="dcterms:W3CDTF">2013-10-19T19:47:51Z</dcterms:modified>
</cp:coreProperties>
</file>