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63B38-27CA-47DD-B03C-30B1D80DEF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21D69A-EFA5-4424-986B-5DE868DDB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ondor_2.JPG" TargetMode="External"/><Relationship Id="rId3" Type="http://schemas.openxmlformats.org/officeDocument/2006/relationships/hyperlink" Target="http://af.wikipedia.org/wiki/L%C3%AAer:Buenos_Aires_photomontage.jpg" TargetMode="External"/><Relationship Id="rId7" Type="http://schemas.openxmlformats.org/officeDocument/2006/relationships/hyperlink" Target="http://ro.wikipedia.org/wiki/Fi%C8%99ier:Colca-condor-c06.jpg" TargetMode="External"/><Relationship Id="rId2" Type="http://schemas.openxmlformats.org/officeDocument/2006/relationships/hyperlink" Target="http://cs.wikipedia.org/wiki/Soubor:Argentina_(orthographic_projection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concagua_11.JPG" TargetMode="External"/><Relationship Id="rId5" Type="http://schemas.openxmlformats.org/officeDocument/2006/relationships/hyperlink" Target="http://cs.wikipedia.org/wiki/Soubor:Glaciar_Perito_Moreno_(Argentina).jpg" TargetMode="External"/><Relationship Id="rId4" Type="http://schemas.openxmlformats.org/officeDocument/2006/relationships/hyperlink" Target="http://commons.wikimedia.org/wiki/File:Relief_Map_of_Argentina.jpg" TargetMode="External"/><Relationship Id="rId9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482453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Autor: 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 Mgr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. Erika Pospíšilová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VY__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32_INOVACE_14_IV_Z9_Argentina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Téma : 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Argentina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4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</a:t>
            </a:r>
            <a:r>
              <a:rPr lang="cs-CZ" sz="2600" dirty="0" smtClean="0"/>
              <a:t>9. ročníku praktické ZŠ, k výuce 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přírodních podmínkách státu jižní části Jižní Ameriky – Argentiny. Test – vyber správnou odpověď na straně 10. je určen o opakování s následnou kontrolou </a:t>
            </a:r>
            <a:r>
              <a:rPr lang="cs-CZ" sz="2600" dirty="0" smtClean="0"/>
              <a:t>s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právnosti.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argentina map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402296" y="188640"/>
            <a:ext cx="6339408" cy="6339408"/>
          </a:xfrm>
        </p:spPr>
      </p:pic>
      <p:sp>
        <p:nvSpPr>
          <p:cNvPr id="6" name="Šipka dolů 5"/>
          <p:cNvSpPr/>
          <p:nvPr/>
        </p:nvSpPr>
        <p:spPr>
          <a:xfrm>
            <a:off x="395536" y="2348880"/>
            <a:ext cx="504056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876256" y="3140968"/>
            <a:ext cx="1944216" cy="1368152"/>
            <a:chOff x="7020272" y="3140968"/>
            <a:chExt cx="1800200" cy="1296144"/>
          </a:xfrm>
        </p:grpSpPr>
        <p:sp>
          <p:nvSpPr>
            <p:cNvPr id="7" name="Oválný popisek 6"/>
            <p:cNvSpPr/>
            <p:nvPr/>
          </p:nvSpPr>
          <p:spPr>
            <a:xfrm>
              <a:off x="7020272" y="3140968"/>
              <a:ext cx="1800200" cy="1296144"/>
            </a:xfrm>
            <a:prstGeom prst="wedgeEllipseCallout">
              <a:avLst>
                <a:gd name="adj1" fmla="val -160883"/>
                <a:gd name="adj2" fmla="val 31403"/>
              </a:avLst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092280" y="3356992"/>
              <a:ext cx="1728192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Argentina se nachází v </a:t>
              </a:r>
              <a:r>
                <a:rPr lang="cs-CZ" b="1" dirty="0" smtClean="0"/>
                <a:t>Jižní Americe</a:t>
              </a:r>
              <a:r>
                <a:rPr lang="cs-CZ" dirty="0" smtClean="0"/>
                <a:t>.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2699792" y="0"/>
            <a:ext cx="3833101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Argentina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81 0.03955 C 0.11615 -0.12488 0.19549 -0.28932 0.30452 -0.32516 C 0.41355 -0.36124 0.67066 -0.25509 0.69063 -0.17784 C 0.71059 -0.10014 0.56754 0.01989 0.42448 0.13992 " pathEditMode="relative" ptsTypes="aa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908720"/>
            <a:ext cx="1439072" cy="5040560"/>
          </a:xfrm>
        </p:spPr>
        <p:txBody>
          <a:bodyPr vert="wordArtVert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BUENOS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Zástupný symbol pro obsah 4" descr="404px-Buenos_Aires_photomontage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0"/>
            <a:ext cx="4617720" cy="6858000"/>
          </a:xfr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7164288" y="908720"/>
            <a:ext cx="1439072" cy="5040560"/>
          </a:xfrm>
          <a:prstGeom prst="rect">
            <a:avLst/>
          </a:prstGeom>
        </p:spPr>
        <p:txBody>
          <a:bodyPr vert="wordArtVert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j-lt"/>
                <a:ea typeface="+mj-ea"/>
                <a:cs typeface="+mj-cs"/>
              </a:rPr>
              <a:t>AIRES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Relief_Map_of_Argentin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0"/>
            <a:ext cx="4030076" cy="6858000"/>
          </a:xfrm>
        </p:spPr>
      </p:pic>
      <p:grpSp>
        <p:nvGrpSpPr>
          <p:cNvPr id="47" name="Skupina 46"/>
          <p:cNvGrpSpPr/>
          <p:nvPr/>
        </p:nvGrpSpPr>
        <p:grpSpPr>
          <a:xfrm>
            <a:off x="467544" y="476672"/>
            <a:ext cx="3744416" cy="4464496"/>
            <a:chOff x="467544" y="476672"/>
            <a:chExt cx="3744416" cy="4464496"/>
          </a:xfrm>
        </p:grpSpPr>
        <p:sp>
          <p:nvSpPr>
            <p:cNvPr id="13" name="TextovéPole 12"/>
            <p:cNvSpPr txBox="1"/>
            <p:nvPr/>
          </p:nvSpPr>
          <p:spPr>
            <a:xfrm>
              <a:off x="467544" y="2852936"/>
              <a:ext cx="165618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Pohoří Andy</a:t>
              </a:r>
            </a:p>
          </p:txBody>
        </p:sp>
        <p:sp>
          <p:nvSpPr>
            <p:cNvPr id="14" name="Veselý obličej 13"/>
            <p:cNvSpPr/>
            <p:nvPr/>
          </p:nvSpPr>
          <p:spPr>
            <a:xfrm>
              <a:off x="3851920" y="476672"/>
              <a:ext cx="360040" cy="360040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eselý obličej 20"/>
            <p:cNvSpPr/>
            <p:nvPr/>
          </p:nvSpPr>
          <p:spPr>
            <a:xfrm>
              <a:off x="2987824" y="3933056"/>
              <a:ext cx="360040" cy="360040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eselý obličej 21"/>
            <p:cNvSpPr/>
            <p:nvPr/>
          </p:nvSpPr>
          <p:spPr>
            <a:xfrm>
              <a:off x="3059832" y="3068960"/>
              <a:ext cx="360040" cy="360040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eselý obličej 24"/>
            <p:cNvSpPr/>
            <p:nvPr/>
          </p:nvSpPr>
          <p:spPr>
            <a:xfrm>
              <a:off x="3419872" y="1340768"/>
              <a:ext cx="360040" cy="360040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eselý obličej 26"/>
            <p:cNvSpPr/>
            <p:nvPr/>
          </p:nvSpPr>
          <p:spPr>
            <a:xfrm>
              <a:off x="2843808" y="4581128"/>
              <a:ext cx="360040" cy="360040"/>
            </a:xfrm>
            <a:prstGeom prst="smileyFace">
              <a:avLst>
                <a:gd name="adj" fmla="val 4653"/>
              </a:avLst>
            </a:prstGeom>
            <a:solidFill>
              <a:srgbClr val="FFC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eselý obličej 28"/>
            <p:cNvSpPr/>
            <p:nvPr/>
          </p:nvSpPr>
          <p:spPr>
            <a:xfrm>
              <a:off x="683568" y="1844824"/>
              <a:ext cx="1008112" cy="936104"/>
            </a:xfrm>
            <a:prstGeom prst="smileyFace">
              <a:avLst/>
            </a:prstGeom>
            <a:solidFill>
              <a:srgbClr val="FFC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51520" y="2132856"/>
            <a:ext cx="3456384" cy="3443610"/>
            <a:chOff x="251520" y="2132856"/>
            <a:chExt cx="3456384" cy="3443610"/>
          </a:xfrm>
        </p:grpSpPr>
        <p:sp>
          <p:nvSpPr>
            <p:cNvPr id="24" name="Veselý obličej 23"/>
            <p:cNvSpPr/>
            <p:nvPr/>
          </p:nvSpPr>
          <p:spPr>
            <a:xfrm>
              <a:off x="3347864" y="2132856"/>
              <a:ext cx="360040" cy="360040"/>
            </a:xfrm>
            <a:prstGeom prst="smileyFace">
              <a:avLst/>
            </a:prstGeom>
            <a:solidFill>
              <a:srgbClr val="FF0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51520" y="4653136"/>
              <a:ext cx="194421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Nejvyšší hora </a:t>
              </a:r>
            </a:p>
            <a:p>
              <a:pPr algn="ctr"/>
              <a:r>
                <a:rPr lang="cs-CZ" dirty="0" smtClean="0"/>
                <a:t>J Ameriky </a:t>
              </a:r>
            </a:p>
            <a:p>
              <a:pPr algn="ctr"/>
              <a:r>
                <a:rPr lang="cs-CZ" dirty="0" err="1" smtClean="0"/>
                <a:t>Aconcaguoa</a:t>
              </a:r>
              <a:endParaRPr lang="cs-CZ" dirty="0" smtClean="0"/>
            </a:p>
          </p:txBody>
        </p:sp>
        <p:sp>
          <p:nvSpPr>
            <p:cNvPr id="31" name="Veselý obličej 30"/>
            <p:cNvSpPr/>
            <p:nvPr/>
          </p:nvSpPr>
          <p:spPr>
            <a:xfrm>
              <a:off x="683568" y="3645024"/>
              <a:ext cx="1008112" cy="936104"/>
            </a:xfrm>
            <a:prstGeom prst="smileyFace">
              <a:avLst/>
            </a:prstGeom>
            <a:solidFill>
              <a:srgbClr val="FF000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3851920" y="764704"/>
            <a:ext cx="4896544" cy="2808312"/>
            <a:chOff x="3851920" y="764704"/>
            <a:chExt cx="4896544" cy="2808312"/>
          </a:xfrm>
        </p:grpSpPr>
        <p:sp>
          <p:nvSpPr>
            <p:cNvPr id="32" name="Veselý obličej 31"/>
            <p:cNvSpPr/>
            <p:nvPr/>
          </p:nvSpPr>
          <p:spPr>
            <a:xfrm>
              <a:off x="4211960" y="764704"/>
              <a:ext cx="648072" cy="576064"/>
            </a:xfrm>
            <a:prstGeom prst="smileyFac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eselý obličej 32"/>
            <p:cNvSpPr/>
            <p:nvPr/>
          </p:nvSpPr>
          <p:spPr>
            <a:xfrm>
              <a:off x="4499992" y="1628800"/>
              <a:ext cx="648072" cy="576064"/>
            </a:xfrm>
            <a:prstGeom prst="smileyFac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eselý obličej 34"/>
            <p:cNvSpPr/>
            <p:nvPr/>
          </p:nvSpPr>
          <p:spPr>
            <a:xfrm>
              <a:off x="4716016" y="2708920"/>
              <a:ext cx="504056" cy="432048"/>
            </a:xfrm>
            <a:prstGeom prst="smileyFac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eselý obličej 36"/>
            <p:cNvSpPr/>
            <p:nvPr/>
          </p:nvSpPr>
          <p:spPr>
            <a:xfrm rot="20655172">
              <a:off x="4067944" y="3212976"/>
              <a:ext cx="360040" cy="360040"/>
            </a:xfrm>
            <a:prstGeom prst="smileyFac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eselý obličej 37"/>
            <p:cNvSpPr/>
            <p:nvPr/>
          </p:nvSpPr>
          <p:spPr>
            <a:xfrm>
              <a:off x="3851920" y="2348880"/>
              <a:ext cx="360040" cy="360040"/>
            </a:xfrm>
            <a:prstGeom prst="smileyFac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eselý obličej 38"/>
            <p:cNvSpPr/>
            <p:nvPr/>
          </p:nvSpPr>
          <p:spPr>
            <a:xfrm>
              <a:off x="7236296" y="1700808"/>
              <a:ext cx="936104" cy="936104"/>
            </a:xfrm>
            <a:prstGeom prst="smileyFace">
              <a:avLst/>
            </a:prstGeom>
            <a:solidFill>
              <a:srgbClr val="7030A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660232" y="2708920"/>
              <a:ext cx="208823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Pampy (rozsáhlé planiny, pole)</a:t>
              </a: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2699792" y="3861048"/>
            <a:ext cx="6120680" cy="2583904"/>
            <a:chOff x="2699792" y="3861048"/>
            <a:chExt cx="6120680" cy="2583904"/>
          </a:xfrm>
        </p:grpSpPr>
        <p:sp>
          <p:nvSpPr>
            <p:cNvPr id="41" name="Veselý obličej 40"/>
            <p:cNvSpPr/>
            <p:nvPr/>
          </p:nvSpPr>
          <p:spPr>
            <a:xfrm>
              <a:off x="3635896" y="3861048"/>
              <a:ext cx="432048" cy="432048"/>
            </a:xfrm>
            <a:prstGeom prst="smileyFace">
              <a:avLst/>
            </a:prstGeom>
            <a:solidFill>
              <a:srgbClr val="00B05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eselý obličej 41"/>
            <p:cNvSpPr/>
            <p:nvPr/>
          </p:nvSpPr>
          <p:spPr>
            <a:xfrm>
              <a:off x="3275856" y="4797152"/>
              <a:ext cx="432048" cy="432048"/>
            </a:xfrm>
            <a:prstGeom prst="smileyFace">
              <a:avLst/>
            </a:prstGeom>
            <a:solidFill>
              <a:srgbClr val="00B05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eselý obličej 42"/>
            <p:cNvSpPr/>
            <p:nvPr/>
          </p:nvSpPr>
          <p:spPr>
            <a:xfrm>
              <a:off x="2699792" y="5301208"/>
              <a:ext cx="432048" cy="432048"/>
            </a:xfrm>
            <a:prstGeom prst="smileyFace">
              <a:avLst/>
            </a:prstGeom>
            <a:solidFill>
              <a:srgbClr val="00B05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Veselý obličej 43"/>
            <p:cNvSpPr/>
            <p:nvPr/>
          </p:nvSpPr>
          <p:spPr>
            <a:xfrm>
              <a:off x="3131840" y="6021288"/>
              <a:ext cx="423664" cy="423664"/>
            </a:xfrm>
            <a:prstGeom prst="smileyFace">
              <a:avLst/>
            </a:prstGeom>
            <a:solidFill>
              <a:srgbClr val="00B05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eselý obličej 44"/>
            <p:cNvSpPr/>
            <p:nvPr/>
          </p:nvSpPr>
          <p:spPr>
            <a:xfrm>
              <a:off x="7236296" y="3933056"/>
              <a:ext cx="936104" cy="864096"/>
            </a:xfrm>
            <a:prstGeom prst="smileyFace">
              <a:avLst/>
            </a:prstGeom>
            <a:solidFill>
              <a:srgbClr val="00B050"/>
            </a:solidFill>
            <a:ln>
              <a:solidFill>
                <a:schemeClr val="bg2">
                  <a:lumMod val="1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732240" y="4941168"/>
              <a:ext cx="20882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Patagonie</a:t>
              </a:r>
            </a:p>
          </p:txBody>
        </p:sp>
      </p:grp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pic>
        <p:nvPicPr>
          <p:cNvPr id="2051" name="Picture 3" descr="C:\Users\Erika Pospíšilová\AppData\Local\Microsoft\Windows\Temporary Internet Files\Content.IE5\6R7VYQL4\MP9004482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3114834" cy="4608512"/>
          </a:xfrm>
          <a:prstGeom prst="rect">
            <a:avLst/>
          </a:prstGeom>
          <a:noFill/>
        </p:spPr>
      </p:pic>
      <p:pic>
        <p:nvPicPr>
          <p:cNvPr id="2056" name="Picture 8" descr="C:\Users\Erika Pospíšilová\AppData\Local\Microsoft\Windows\Temporary Internet Files\Content.IE5\N43QWX2X\MC9003701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6672"/>
            <a:ext cx="720080" cy="1437985"/>
          </a:xfrm>
          <a:prstGeom prst="rect">
            <a:avLst/>
          </a:prstGeom>
          <a:noFill/>
        </p:spPr>
      </p:pic>
      <p:pic>
        <p:nvPicPr>
          <p:cNvPr id="2057" name="Picture 9" descr="C:\Users\Erika Pospíšilová\AppData\Local\Microsoft\Windows\Temporary Internet Files\Content.IE5\FJHWHAIH\MP900401249[1].jpg"/>
          <p:cNvPicPr>
            <a:picLocks noChangeAspect="1" noChangeArrowheads="1"/>
          </p:cNvPicPr>
          <p:nvPr/>
        </p:nvPicPr>
        <p:blipFill>
          <a:blip r:embed="rId4" cstate="print"/>
          <a:srcRect l="14794" t="12950" r="12466"/>
          <a:stretch>
            <a:fillRect/>
          </a:stretch>
        </p:blipFill>
        <p:spPr bwMode="auto">
          <a:xfrm>
            <a:off x="3635896" y="1988840"/>
            <a:ext cx="5220072" cy="416306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58296" y="6093296"/>
            <a:ext cx="7627409" cy="4001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Argentina patří ke světovým obilnicím. Pěstuje se hlavně pšenice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8" name="Picture 6" descr="C:\Users\Erika Pospíšilová\AppData\Local\Microsoft\Windows\Temporary Internet Files\Content.IE5\1IT8NUTT\MP9002275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772816"/>
            <a:ext cx="2843808" cy="4319708"/>
          </a:xfrm>
          <a:prstGeom prst="rect">
            <a:avLst/>
          </a:prstGeom>
          <a:noFill/>
        </p:spPr>
      </p:pic>
      <p:pic>
        <p:nvPicPr>
          <p:cNvPr id="3082" name="Picture 10" descr="C:\Users\Erika Pospíšilová\AppData\Local\Microsoft\Windows\Temporary Internet Files\Content.IE5\FJHWHAIH\MC900216828[1].wmf"/>
          <p:cNvPicPr>
            <a:picLocks noChangeAspect="1" noChangeArrowheads="1"/>
          </p:cNvPicPr>
          <p:nvPr/>
        </p:nvPicPr>
        <p:blipFill>
          <a:blip r:embed="rId3" cstate="print"/>
          <a:srcRect l="31142"/>
          <a:stretch>
            <a:fillRect/>
          </a:stretch>
        </p:blipFill>
        <p:spPr bwMode="auto">
          <a:xfrm>
            <a:off x="323528" y="1988840"/>
            <a:ext cx="5497200" cy="409773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5949280"/>
            <a:ext cx="8172399" cy="70788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Argentina patří mezi největší vývozce hovězího masa. Pastevcům se říká gaučové.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4" name="Zástupný symbol pro obsah 3" descr="Aconcagua_1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563888" y="2348880"/>
            <a:ext cx="5267511" cy="3384376"/>
          </a:xfrm>
        </p:spPr>
      </p:pic>
      <p:pic>
        <p:nvPicPr>
          <p:cNvPr id="5" name="Obrázek 4" descr="ledovec patagoni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628800"/>
            <a:ext cx="3057128" cy="45856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6021288"/>
            <a:ext cx="3240360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Ledovec v Patagonii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5661248"/>
            <a:ext cx="309634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Nejvyšší hora Aconcagua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pic>
        <p:nvPicPr>
          <p:cNvPr id="5" name="Zástupný symbol pro obsah 4" descr="kondo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427984" y="3933056"/>
            <a:ext cx="3978432" cy="2561114"/>
          </a:xfrm>
        </p:spPr>
      </p:pic>
      <p:pic>
        <p:nvPicPr>
          <p:cNvPr id="4" name="Picture 2" descr="C:\Users\Erika Pospíšilová\AppData\Local\Microsoft\Windows\Temporary Internet Files\Content.IE5\6R7VYQL4\MC9004297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988840"/>
            <a:ext cx="3512481" cy="3873078"/>
          </a:xfrm>
          <a:prstGeom prst="rect">
            <a:avLst/>
          </a:prstGeom>
          <a:noFill/>
        </p:spPr>
      </p:pic>
      <p:pic>
        <p:nvPicPr>
          <p:cNvPr id="6" name="Obrázek 5" descr="Kondor_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1556792"/>
            <a:ext cx="3180522" cy="238539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71600" y="6021288"/>
            <a:ext cx="309634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Tango pochází z Argentiny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6309320"/>
            <a:ext cx="309634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Kondor- největší létající pták</a:t>
            </a:r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Testík</a:t>
            </a:r>
            <a:r>
              <a:rPr lang="cs-CZ" dirty="0" smtClean="0"/>
              <a:t> – přiřaď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26716" y="1614268"/>
            <a:ext cx="8153400" cy="44958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Argentina se nachází v:</a:t>
            </a:r>
          </a:p>
          <a:p>
            <a:pPr lvl="2"/>
            <a:r>
              <a:rPr lang="cs-CZ" dirty="0" smtClean="0"/>
              <a:t>A) Jižní Americe</a:t>
            </a:r>
          </a:p>
          <a:p>
            <a:pPr lvl="2"/>
            <a:r>
              <a:rPr lang="cs-CZ" dirty="0" smtClean="0"/>
              <a:t>B) Severní Americe</a:t>
            </a:r>
          </a:p>
          <a:p>
            <a:pPr lvl="2"/>
            <a:r>
              <a:rPr lang="cs-CZ" dirty="0" smtClean="0"/>
              <a:t>C) Africe</a:t>
            </a:r>
          </a:p>
          <a:p>
            <a:r>
              <a:rPr lang="cs-CZ" dirty="0" smtClean="0"/>
              <a:t>Hlavním městem Argentiny je:</a:t>
            </a:r>
          </a:p>
          <a:p>
            <a:pPr lvl="2"/>
            <a:r>
              <a:rPr lang="cs-CZ" dirty="0" smtClean="0"/>
              <a:t>A) Rio de </a:t>
            </a:r>
            <a:r>
              <a:rPr lang="cs-CZ" dirty="0" err="1" smtClean="0"/>
              <a:t>Janeiro</a:t>
            </a:r>
            <a:endParaRPr lang="cs-CZ" dirty="0" smtClean="0"/>
          </a:p>
          <a:p>
            <a:pPr lvl="2"/>
            <a:r>
              <a:rPr lang="cs-CZ" dirty="0" smtClean="0"/>
              <a:t>B) Buenos Aires</a:t>
            </a:r>
          </a:p>
          <a:p>
            <a:pPr lvl="2"/>
            <a:r>
              <a:rPr lang="cs-CZ" dirty="0" smtClean="0"/>
              <a:t>C) Berlín</a:t>
            </a:r>
          </a:p>
          <a:p>
            <a:r>
              <a:rPr lang="cs-CZ" dirty="0" smtClean="0"/>
              <a:t>Pohoří v Argentině se nazývá:</a:t>
            </a:r>
          </a:p>
          <a:p>
            <a:pPr lvl="2"/>
            <a:r>
              <a:rPr lang="cs-CZ" dirty="0" smtClean="0"/>
              <a:t>A) Alpy</a:t>
            </a:r>
          </a:p>
          <a:p>
            <a:pPr lvl="2"/>
            <a:r>
              <a:rPr lang="cs-CZ" dirty="0" smtClean="0"/>
              <a:t>B) Pyreneje</a:t>
            </a:r>
          </a:p>
          <a:p>
            <a:pPr lvl="2"/>
            <a:r>
              <a:rPr lang="cs-CZ" dirty="0" smtClean="0"/>
              <a:t>C) Andy</a:t>
            </a:r>
          </a:p>
          <a:p>
            <a:r>
              <a:rPr lang="cs-CZ" dirty="0" smtClean="0"/>
              <a:t>Z Argentiny pochází tanec:</a:t>
            </a:r>
          </a:p>
          <a:p>
            <a:pPr lvl="2"/>
            <a:r>
              <a:rPr lang="cs-CZ" dirty="0" smtClean="0"/>
              <a:t>A) Polka</a:t>
            </a:r>
          </a:p>
          <a:p>
            <a:pPr lvl="2"/>
            <a:r>
              <a:rPr lang="cs-CZ" dirty="0" smtClean="0"/>
              <a:t>B) </a:t>
            </a:r>
            <a:r>
              <a:rPr lang="cs-CZ" dirty="0" err="1" smtClean="0"/>
              <a:t>Jive</a:t>
            </a:r>
            <a:endParaRPr lang="cs-CZ" dirty="0" smtClean="0"/>
          </a:p>
          <a:p>
            <a:pPr lvl="2"/>
            <a:r>
              <a:rPr lang="cs-CZ" dirty="0" smtClean="0"/>
              <a:t>C) Tango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547664" y="1916832"/>
            <a:ext cx="288032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547664" y="5733256"/>
            <a:ext cx="288032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547664" y="4653136"/>
            <a:ext cx="288032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547664" y="3284984"/>
            <a:ext cx="288032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Erika Pospíšilová\AppData\Local\Microsoft\Windows\Temporary Internet Files\Content.IE5\5WQ6BRYP\MC900424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2420888"/>
            <a:ext cx="3264991" cy="280831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Mapa- DEXXTER.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http://cs.wikipedia.org/wiki/Soubor:Argentina_(orthographic_projection).svg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COMMONLINGUA.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http://af.wikipedia.org/wiki/L%C3%AAer:Buenos_Aires_photomontage.jpg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Argentina- mapa -</a:t>
            </a:r>
            <a:r>
              <a:rPr lang="az-Cyrl-AZ" sz="1200" dirty="0" smtClean="0"/>
              <a:t>ВИКТОР В.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4"/>
              </a:rPr>
              <a:t>http://commons.wikimedia.org/wiki/File:Relief_Map_of_Argentina.jpg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Patagonie- ledovec- QUIMPG.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http://cs.wikipedia.org/wiki/Soubor:Glaciar_Perito_Moreno_(Argentina).jpg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Aconcagua- MARIORDO.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6"/>
              </a:rPr>
              <a:t>http://cs.wikipedia.org/wiki/Soubor:Aconcagua_11.JPG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Kondor- COLEGOTA.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                </a:t>
            </a:r>
            <a:r>
              <a:rPr lang="cs-CZ" sz="1200" dirty="0" smtClean="0">
                <a:hlinkClick r:id="rId7"/>
              </a:rPr>
              <a:t>http://ro.wikipedia.org/wiki/Fi%C8%99ier:Colca-condor-c06.jpg</a:t>
            </a:r>
            <a:endParaRPr lang="cs-CZ" sz="1200" dirty="0" smtClean="0"/>
          </a:p>
          <a:p>
            <a:r>
              <a:rPr lang="cs-CZ" sz="1200" dirty="0" smtClean="0"/>
              <a:t>Kondor- hlava- </a:t>
            </a:r>
            <a:r>
              <a:rPr lang="it-IT" sz="1200" dirty="0" smtClean="0"/>
              <a:t>GUNNAR RIES. </a:t>
            </a:r>
            <a:r>
              <a:rPr lang="it-IT" sz="1200" i="1" dirty="0" smtClean="0"/>
              <a:t>wikipedia</a:t>
            </a:r>
            <a:r>
              <a:rPr lang="it-IT" sz="1200" dirty="0" smtClean="0"/>
              <a:t> [online]. Dostupný na WWW: </a:t>
            </a:r>
            <a:r>
              <a:rPr lang="it-IT" sz="1200" dirty="0" smtClean="0">
                <a:hlinkClick r:id="rId8"/>
              </a:rPr>
              <a:t>http://cs.wikipedia.org/wiki/Soubor:Kondor_2.JPG</a:t>
            </a:r>
            <a:r>
              <a:rPr lang="cs-CZ" sz="1200" dirty="0" smtClean="0"/>
              <a:t> </a:t>
            </a:r>
            <a:r>
              <a:rPr lang="it-IT" sz="1200" dirty="0" smtClean="0"/>
              <a:t> 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Ostatní obrázky- Dostupné z WWW :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http://office.</a:t>
            </a:r>
            <a:r>
              <a:rPr lang="cs-CZ" sz="1200" dirty="0" err="1" smtClean="0">
                <a:solidFill>
                  <a:schemeClr val="bg2">
                    <a:lumMod val="25000"/>
                  </a:schemeClr>
                </a:solidFill>
                <a:hlinkClick r:id="rId9"/>
              </a:rPr>
              <a:t>microsoft.com</a:t>
            </a:r>
            <a:r>
              <a:rPr lang="cs-CZ" sz="1200" dirty="0" smtClean="0"/>
              <a:t>  </a:t>
            </a:r>
          </a:p>
          <a:p>
            <a:endParaRPr lang="cs-CZ" sz="1200" dirty="0" smtClean="0"/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Zeměpis - Svět</a:t>
            </a:r>
            <a:r>
              <a:rPr lang="cs-CZ" sz="1200" dirty="0" smtClean="0"/>
              <a:t>. Praha: PARTA, s.r.o., 2008, ISBN 978-80-7320-130-2. </a:t>
            </a:r>
            <a:endParaRPr lang="cs-CZ" sz="1200" dirty="0" smtClean="0"/>
          </a:p>
          <a:p>
            <a:r>
              <a:rPr lang="cs-CZ" sz="1200" dirty="0" smtClean="0"/>
              <a:t>Vše </a:t>
            </a:r>
            <a:r>
              <a:rPr lang="cs-CZ" sz="1200" smtClean="0"/>
              <a:t>citováno dne:[2013-03-25]</a:t>
            </a:r>
            <a:endParaRPr lang="cs-CZ" sz="1200" dirty="0" smtClean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355</TotalTime>
  <Words>377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Název školy: Speciální základní škola,Louny Poděbradova640, příspěvková organizace  Autor:  Mgr. Erika Pospíšilová Název materiálu: VY__32_INOVACE_14_IV_Z9_Argentina  Téma : Argentina  Číslo projektu:  CZ.1.07/1.4.00/21.3407 </vt:lpstr>
      <vt:lpstr>ANOTACE</vt:lpstr>
      <vt:lpstr>Snímek 3</vt:lpstr>
      <vt:lpstr>BUENOS</vt:lpstr>
      <vt:lpstr>Snímek 5</vt:lpstr>
      <vt:lpstr>Zemědělství</vt:lpstr>
      <vt:lpstr>Snímek 7</vt:lpstr>
      <vt:lpstr>Zajímavosti</vt:lpstr>
      <vt:lpstr>Zajímavosti</vt:lpstr>
      <vt:lpstr>Testík – přiřaď správnou odpověď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46</cp:revision>
  <dcterms:created xsi:type="dcterms:W3CDTF">2012-02-19T15:41:47Z</dcterms:created>
  <dcterms:modified xsi:type="dcterms:W3CDTF">2013-10-06T09:21:15Z</dcterms:modified>
</cp:coreProperties>
</file>