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0" r:id="rId3"/>
    <p:sldId id="272" r:id="rId4"/>
    <p:sldId id="280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2" r:id="rId13"/>
    <p:sldId id="281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31" autoAdjust="0"/>
    <p:restoredTop sz="94660"/>
  </p:normalViewPr>
  <p:slideViewPr>
    <p:cSldViewPr>
      <p:cViewPr varScale="1">
        <p:scale>
          <a:sx n="68" d="100"/>
          <a:sy n="68" d="100"/>
        </p:scale>
        <p:origin x="-14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D030DD6-B0B4-44E7-9AF2-FE6B0C3FF369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2E11B5E-23F5-402A-A764-5490D9DFA8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9.jpeg"/><Relationship Id="rId5" Type="http://schemas.openxmlformats.org/officeDocument/2006/relationships/image" Target="../media/image18.png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alga,_February_2010,_Women_around_the_water_pump.jpg" TargetMode="External"/><Relationship Id="rId3" Type="http://schemas.openxmlformats.org/officeDocument/2006/relationships/hyperlink" Target="http://commons.wikimedia.org/wiki/File:Jakarta_slumhome_2.jpg" TargetMode="External"/><Relationship Id="rId7" Type="http://schemas.openxmlformats.org/officeDocument/2006/relationships/hyperlink" Target="http://ca.wikipedia.org/wiki/Fitxer:Starved_girl.jpg" TargetMode="External"/><Relationship Id="rId12" Type="http://schemas.openxmlformats.org/officeDocument/2006/relationships/hyperlink" Target="http://office.microsoft.com/" TargetMode="External"/><Relationship Id="rId2" Type="http://schemas.openxmlformats.org/officeDocument/2006/relationships/hyperlink" Target="http://commons.wikimedia.org/wiki/File:Developed_and_developing_countries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Basankusu_collecting_firewood_by_Francis_Hannaway.jpg" TargetMode="External"/><Relationship Id="rId11" Type="http://schemas.openxmlformats.org/officeDocument/2006/relationships/hyperlink" Target="http://en.wikipedia.org/wiki/File:NYC_-_Times_Square.JPG" TargetMode="External"/><Relationship Id="rId5" Type="http://schemas.openxmlformats.org/officeDocument/2006/relationships/hyperlink" Target="http://cs.wikipedia.org/wiki/Soubor:CAR_classroom.jpg" TargetMode="External"/><Relationship Id="rId10" Type="http://schemas.openxmlformats.org/officeDocument/2006/relationships/hyperlink" Target="http://rm.wikipedia.org/wiki/Datoteca:Dharavi_Slum_in_Mumbai.jpg" TargetMode="External"/><Relationship Id="rId4" Type="http://schemas.openxmlformats.org/officeDocument/2006/relationships/hyperlink" Target="http://cs.wikipedia.org/wiki/Soubor:Prefabricated_house.jpg" TargetMode="External"/><Relationship Id="rId9" Type="http://schemas.openxmlformats.org/officeDocument/2006/relationships/hyperlink" Target="http://en.wikipedia.org/wiki/File:Mao_Wome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1196752"/>
            <a:ext cx="8305800" cy="511256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Název školy: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Speciální základní škola,Louny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Poděbradova640, příspěvková organizace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  <a:t>Autor: Mgr. Erika Pospíšilová</a:t>
            </a:r>
            <a:br>
              <a:rPr lang="cs-CZ" sz="28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Název materiálu:</a:t>
            </a:r>
            <a:b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VY</a:t>
            </a:r>
            <a:r>
              <a:rPr lang="cs-CZ" sz="2400" smtClean="0">
                <a:solidFill>
                  <a:schemeClr val="tx1"/>
                </a:solidFill>
                <a:latin typeface="Century" pitchFamily="18" charset="0"/>
              </a:rPr>
              <a:t>__</a:t>
            </a:r>
            <a:r>
              <a:rPr lang="cs-CZ" sz="2400" smtClean="0">
                <a:solidFill>
                  <a:schemeClr val="tx1"/>
                </a:solidFill>
                <a:latin typeface="Century" pitchFamily="18" charset="0"/>
              </a:rPr>
              <a:t>32_INOVACE_15_IV_Z6_Svět_chudých_a</a:t>
            </a: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_ bohatých</a:t>
            </a:r>
            <a:b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Téma : Svět chudých a bohatých – 6. ročník</a:t>
            </a:r>
            <a:b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/>
            </a:r>
            <a:b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</a:br>
            <a:r>
              <a:rPr lang="cs-CZ" sz="2400" dirty="0" smtClean="0">
                <a:solidFill>
                  <a:schemeClr val="tx1"/>
                </a:solidFill>
                <a:latin typeface="Century" pitchFamily="18" charset="0"/>
              </a:rPr>
              <a:t> Číslo projektu:  CZ.1.07/1.4.00/21.3407 </a:t>
            </a:r>
            <a:endParaRPr lang="cs-CZ" sz="2400" dirty="0">
              <a:latin typeface="Century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1670" y="0"/>
            <a:ext cx="5214942" cy="107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500174"/>
            <a:ext cx="8229600" cy="5074362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/>
          <a:p>
            <a:pPr marL="274320" indent="-274320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</a:pPr>
            <a:r>
              <a:rPr lang="cs-CZ" sz="2600" dirty="0" smtClean="0"/>
              <a:t>Prezentace je určena pro žáky 6 ročník praktické ZŠ, k výuce zeměpisu.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Prezentace je určena pro získání a upevnění informací o </a:t>
            </a:r>
            <a:r>
              <a:rPr lang="cs-CZ" sz="2600" dirty="0" smtClean="0"/>
              <a:t>světě a životních podmínkách, světě chudých a bohatých, o zemích vyspělých a rozvojových, test na straně 13. je určen k opakování získaných informací a následná kontrola </a:t>
            </a:r>
            <a:r>
              <a:rPr lang="cs-CZ" sz="2600" dirty="0" err="1" smtClean="0"/>
              <a:t>koliknutím</a:t>
            </a:r>
            <a:r>
              <a:rPr lang="cs-CZ" sz="2600" dirty="0" smtClean="0"/>
              <a:t>.</a:t>
            </a: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Pomůcky: interaktivní pero, fixy na interaktivní tabuli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Inovace: interaktivní způsob učení, interaktivní procvičování nového učiva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pokyn: pozorně čti, odpověz na otázky, přiřaď  správné odpovědi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2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Svět chudých a bohatých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Erika Pospíšilová\AppData\Local\Microsoft\Windows\Temporary Internet Files\Content.IE5\XV5R0Y2A\MP90042780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1" y="1412776"/>
            <a:ext cx="5760639" cy="4248472"/>
          </a:xfrm>
          <a:prstGeom prst="rect">
            <a:avLst/>
          </a:prstGeom>
          <a:noFill/>
        </p:spPr>
      </p:pic>
      <p:cxnSp>
        <p:nvCxnSpPr>
          <p:cNvPr id="11" name="Přímá spojovací šipka 10"/>
          <p:cNvCxnSpPr/>
          <p:nvPr/>
        </p:nvCxnSpPr>
        <p:spPr>
          <a:xfrm flipH="1">
            <a:off x="2267744" y="5301208"/>
            <a:ext cx="936104" cy="576064"/>
          </a:xfrm>
          <a:prstGeom prst="straightConnector1">
            <a:avLst/>
          </a:prstGeom>
          <a:ln w="3810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5796136" y="5229200"/>
            <a:ext cx="864096" cy="64807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755576" y="5877272"/>
            <a:ext cx="39356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Chudší země = </a:t>
            </a:r>
            <a:r>
              <a:rPr lang="cs-CZ" b="1" dirty="0" smtClean="0"/>
              <a:t>ROZVOJOVÉ ZEMĚ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932040" y="5877272"/>
            <a:ext cx="36279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Bohatší země = </a:t>
            </a:r>
            <a:r>
              <a:rPr lang="cs-CZ" b="1" dirty="0" smtClean="0"/>
              <a:t>VYSPĚLÉ ZEMĚ</a:t>
            </a:r>
            <a:endParaRPr lang="cs-CZ" b="1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Rozvojové a vyspělé země</a:t>
            </a:r>
            <a:endParaRPr lang="cs-CZ" sz="4400" dirty="0"/>
          </a:p>
        </p:txBody>
      </p:sp>
      <p:pic>
        <p:nvPicPr>
          <p:cNvPr id="5" name="Zástupný symbol pro obsah 4" descr="mapa vyspelych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rcRect r="6083"/>
          <a:stretch>
            <a:fillRect/>
          </a:stretch>
        </p:blipFill>
        <p:spPr>
          <a:xfrm>
            <a:off x="1" y="1662272"/>
            <a:ext cx="9144000" cy="4503032"/>
          </a:xfrm>
        </p:spPr>
      </p:pic>
      <p:sp>
        <p:nvSpPr>
          <p:cNvPr id="6" name="TextovéPole 5"/>
          <p:cNvSpPr txBox="1"/>
          <p:nvPr/>
        </p:nvSpPr>
        <p:spPr>
          <a:xfrm>
            <a:off x="2987824" y="5661248"/>
            <a:ext cx="3960440" cy="95410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n>
                  <a:solidFill>
                    <a:schemeClr val="accent4"/>
                  </a:solidFill>
                </a:ln>
                <a:solidFill>
                  <a:schemeClr val="accent4"/>
                </a:solidFill>
              </a:rPr>
              <a:t>Vyspělé země</a:t>
            </a:r>
          </a:p>
          <a:p>
            <a:r>
              <a:rPr lang="cs-CZ" sz="1400" dirty="0" smtClean="0">
                <a:ln>
                  <a:solidFill>
                    <a:schemeClr val="accent1"/>
                  </a:solidFill>
                </a:ln>
                <a:solidFill>
                  <a:schemeClr val="accent1"/>
                </a:solidFill>
              </a:rPr>
              <a:t>V přechodu mezi rozvojovými a vyspělými státy</a:t>
            </a:r>
          </a:p>
          <a:p>
            <a:r>
              <a:rPr lang="cs-CZ" sz="1400" dirty="0" smtClean="0">
                <a:ln>
                  <a:solidFill>
                    <a:schemeClr val="accent3"/>
                  </a:solidFill>
                </a:ln>
                <a:solidFill>
                  <a:schemeClr val="accent3"/>
                </a:solidFill>
              </a:rPr>
              <a:t>Méně rozvinuté</a:t>
            </a:r>
          </a:p>
          <a:p>
            <a:r>
              <a:rPr lang="cs-CZ" sz="1400" dirty="0" smtClean="0">
                <a:ln>
                  <a:solidFill>
                    <a:schemeClr val="accent2"/>
                  </a:solidFill>
                </a:ln>
                <a:solidFill>
                  <a:schemeClr val="accent2"/>
                </a:solidFill>
              </a:rPr>
              <a:t>Nejméně rozvinuté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0" y="4725144"/>
            <a:ext cx="1691680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numCol="1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Rozvojové země     Vyspělé země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Žije zde mnohem více lidí.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Žije zde méně lidí.</a:t>
            </a:r>
            <a:endParaRPr lang="cs-CZ" dirty="0"/>
          </a:p>
        </p:txBody>
      </p:sp>
      <p:pic>
        <p:nvPicPr>
          <p:cNvPr id="2053" name="Picture 5" descr="C:\Users\Erika Pospíšilová\AppData\Local\Microsoft\Windows\Temporary Internet Files\Content.IE5\LDXX2J34\MC9003909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3140968"/>
            <a:ext cx="1125387" cy="1531390"/>
          </a:xfrm>
          <a:prstGeom prst="rect">
            <a:avLst/>
          </a:prstGeom>
          <a:noFill/>
        </p:spPr>
      </p:pic>
      <p:pic>
        <p:nvPicPr>
          <p:cNvPr id="9" name="Picture 5" descr="C:\Users\Erika Pospíšilová\AppData\Local\Microsoft\Windows\Temporary Internet Files\Content.IE5\LDXX2J34\MC9003909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4293096"/>
            <a:ext cx="576064" cy="783889"/>
          </a:xfrm>
          <a:prstGeom prst="rect">
            <a:avLst/>
          </a:prstGeom>
          <a:noFill/>
        </p:spPr>
      </p:pic>
      <p:pic>
        <p:nvPicPr>
          <p:cNvPr id="10" name="Picture 5" descr="C:\Users\Erika Pospíšilová\AppData\Local\Microsoft\Windows\Temporary Internet Files\Content.IE5\LDXX2J34\MC9003909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4581128"/>
            <a:ext cx="787597" cy="1071736"/>
          </a:xfrm>
          <a:prstGeom prst="rect">
            <a:avLst/>
          </a:prstGeom>
          <a:noFill/>
        </p:spPr>
      </p:pic>
      <p:pic>
        <p:nvPicPr>
          <p:cNvPr id="11" name="Picture 5" descr="C:\Users\Erika Pospíšilová\AppData\Local\Microsoft\Windows\Temporary Internet Files\Content.IE5\LDXX2J34\MC9003909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3090454"/>
            <a:ext cx="792088" cy="1077848"/>
          </a:xfrm>
          <a:prstGeom prst="rect">
            <a:avLst/>
          </a:prstGeom>
          <a:noFill/>
        </p:spPr>
      </p:pic>
      <p:pic>
        <p:nvPicPr>
          <p:cNvPr id="12" name="Picture 5" descr="C:\Users\Erika Pospíšilová\AppData\Local\Microsoft\Windows\Temporary Internet Files\Content.IE5\LDXX2J34\MC9003909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564904"/>
            <a:ext cx="655293" cy="891702"/>
          </a:xfrm>
          <a:prstGeom prst="rect">
            <a:avLst/>
          </a:prstGeom>
          <a:noFill/>
        </p:spPr>
      </p:pic>
      <p:pic>
        <p:nvPicPr>
          <p:cNvPr id="13" name="Picture 5" descr="C:\Users\Erika Pospíšilová\AppData\Local\Microsoft\Windows\Temporary Internet Files\Content.IE5\LDXX2J34\MC9003909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1" y="3644932"/>
            <a:ext cx="648072" cy="1031765"/>
          </a:xfrm>
          <a:prstGeom prst="rect">
            <a:avLst/>
          </a:prstGeom>
          <a:noFill/>
        </p:spPr>
      </p:pic>
      <p:pic>
        <p:nvPicPr>
          <p:cNvPr id="14" name="Picture 5" descr="C:\Users\Erika Pospíšilová\AppData\Local\Microsoft\Windows\Temporary Internet Files\Content.IE5\LDXX2J34\MC9003909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3501008"/>
            <a:ext cx="576064" cy="783889"/>
          </a:xfrm>
          <a:prstGeom prst="rect">
            <a:avLst/>
          </a:prstGeom>
          <a:noFill/>
        </p:spPr>
      </p:pic>
      <p:pic>
        <p:nvPicPr>
          <p:cNvPr id="15" name="Picture 5" descr="C:\Users\Erika Pospíšilová\AppData\Local\Microsoft\Windows\Temporary Internet Files\Content.IE5\LDXX2J34\MC9003909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4797152"/>
            <a:ext cx="496542" cy="675678"/>
          </a:xfrm>
          <a:prstGeom prst="rect">
            <a:avLst/>
          </a:prstGeom>
          <a:noFill/>
        </p:spPr>
      </p:pic>
      <p:pic>
        <p:nvPicPr>
          <p:cNvPr id="16" name="Picture 5" descr="C:\Users\Erika Pospíšilová\AppData\Local\Microsoft\Windows\Temporary Internet Files\Content.IE5\LDXX2J34\MC9003909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2492896"/>
            <a:ext cx="549459" cy="747686"/>
          </a:xfrm>
          <a:prstGeom prst="rect">
            <a:avLst/>
          </a:prstGeom>
          <a:noFill/>
        </p:spPr>
      </p:pic>
      <p:pic>
        <p:nvPicPr>
          <p:cNvPr id="2054" name="Picture 6" descr="C:\Users\Erika Pospíšilová\AppData\Local\Microsoft\Windows\Temporary Internet Files\Content.IE5\N43QWX2X\MC9003910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3501008"/>
            <a:ext cx="959425" cy="1413074"/>
          </a:xfrm>
          <a:prstGeom prst="rect">
            <a:avLst/>
          </a:prstGeom>
          <a:noFill/>
        </p:spPr>
      </p:pic>
      <p:pic>
        <p:nvPicPr>
          <p:cNvPr id="19" name="Picture 6" descr="C:\Users\Erika Pospíšilová\AppData\Local\Microsoft\Windows\Temporary Internet Files\Content.IE5\N43QWX2X\MC9003910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3212976"/>
            <a:ext cx="639688" cy="942154"/>
          </a:xfrm>
          <a:prstGeom prst="rect">
            <a:avLst/>
          </a:prstGeom>
          <a:noFill/>
        </p:spPr>
      </p:pic>
      <p:pic>
        <p:nvPicPr>
          <p:cNvPr id="20" name="Picture 6" descr="C:\Users\Erika Pospíšilová\AppData\Local\Microsoft\Windows\Temporary Internet Files\Content.IE5\N43QWX2X\MC9003910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4293096"/>
            <a:ext cx="567680" cy="836099"/>
          </a:xfrm>
          <a:prstGeom prst="rect">
            <a:avLst/>
          </a:prstGeom>
          <a:noFill/>
        </p:spPr>
      </p:pic>
      <p:pic>
        <p:nvPicPr>
          <p:cNvPr id="21" name="Picture 6" descr="C:\Users\Erika Pospíšilová\AppData\Local\Microsoft\Windows\Temporary Internet Files\Content.IE5\N43QWX2X\MC9003910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4149080"/>
            <a:ext cx="639688" cy="942154"/>
          </a:xfrm>
          <a:prstGeom prst="rect">
            <a:avLst/>
          </a:prstGeom>
          <a:noFill/>
        </p:spPr>
      </p:pic>
      <p:pic>
        <p:nvPicPr>
          <p:cNvPr id="22" name="Picture 6" descr="C:\Users\Erika Pospíšilová\AppData\Local\Microsoft\Windows\Temporary Internet Files\Content.IE5\N43QWX2X\MC9003910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3140968"/>
            <a:ext cx="576064" cy="848447"/>
          </a:xfrm>
          <a:prstGeom prst="rect">
            <a:avLst/>
          </a:prstGeom>
          <a:noFill/>
        </p:spPr>
      </p:pic>
      <p:pic>
        <p:nvPicPr>
          <p:cNvPr id="23" name="Picture 5" descr="C:\Users\Erika Pospíšilová\AppData\Local\Microsoft\Windows\Temporary Internet Files\Content.IE5\LDXX2J34\MC9003909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5157192"/>
            <a:ext cx="423664" cy="576508"/>
          </a:xfrm>
          <a:prstGeom prst="rect">
            <a:avLst/>
          </a:prstGeom>
          <a:noFill/>
        </p:spPr>
      </p:pic>
      <p:pic>
        <p:nvPicPr>
          <p:cNvPr id="24" name="Picture 5" descr="C:\Users\Erika Pospíšilová\AppData\Local\Microsoft\Windows\Temporary Internet Files\Content.IE5\LDXX2J34\MC9003909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4581128"/>
            <a:ext cx="432048" cy="58791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Rozvojové země     Vyspělé země</a:t>
            </a:r>
            <a:endParaRPr lang="cs-CZ" dirty="0"/>
          </a:p>
        </p:txBody>
      </p:sp>
      <p:pic>
        <p:nvPicPr>
          <p:cNvPr id="6" name="Zástupný symbol pro obsah 5" descr="slumy.pn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323528" y="2204864"/>
            <a:ext cx="4512501" cy="3384376"/>
          </a:xfrm>
        </p:spPr>
      </p:pic>
      <p:pic>
        <p:nvPicPr>
          <p:cNvPr id="7" name="Zástupný symbol pro obsah 6" descr="rodinnydum.jpg"/>
          <p:cNvPicPr>
            <a:picLocks noGrp="1" noChangeAspect="1"/>
          </p:cNvPicPr>
          <p:nvPr>
            <p:ph sz="quarter" idx="2"/>
          </p:nvPr>
        </p:nvPicPr>
        <p:blipFill>
          <a:blip r:embed="rId3" cstate="print"/>
          <a:srcRect l="8866"/>
          <a:stretch>
            <a:fillRect/>
          </a:stretch>
        </p:blipFill>
        <p:spPr>
          <a:xfrm>
            <a:off x="5004048" y="2564904"/>
            <a:ext cx="3700686" cy="3045544"/>
          </a:xfrm>
        </p:spPr>
      </p:pic>
      <p:sp>
        <p:nvSpPr>
          <p:cNvPr id="9" name="Oválný popisek 8"/>
          <p:cNvSpPr/>
          <p:nvPr/>
        </p:nvSpPr>
        <p:spPr>
          <a:xfrm>
            <a:off x="3203848" y="5589240"/>
            <a:ext cx="2664296" cy="1080120"/>
          </a:xfrm>
          <a:prstGeom prst="wedgeEllipseCallout">
            <a:avLst>
              <a:gd name="adj1" fmla="val -89210"/>
              <a:gd name="adj2" fmla="val -11766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Slumy – domy nejchudších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Rozvojové země     Vyspělé země</a:t>
            </a:r>
            <a:endParaRPr lang="cs-CZ" dirty="0"/>
          </a:p>
        </p:txBody>
      </p:sp>
      <p:pic>
        <p:nvPicPr>
          <p:cNvPr id="6" name="Zástupný symbol pro obsah 5" descr="tridaafrika.pn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115616" y="1484784"/>
            <a:ext cx="3340365" cy="5014733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Picture 2" descr="C:\Users\Erika Pospíšilová\AppData\Local\Microsoft\Windows\Temporary Internet Files\Content.IE5\0I6FOMU6\MP90040196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2564904"/>
            <a:ext cx="3901440" cy="2599944"/>
          </a:xfrm>
          <a:prstGeom prst="rect">
            <a:avLst/>
          </a:prstGeom>
          <a:noFill/>
        </p:spPr>
      </p:pic>
      <p:sp>
        <p:nvSpPr>
          <p:cNvPr id="7" name="Oválný popisek 6"/>
          <p:cNvSpPr/>
          <p:nvPr/>
        </p:nvSpPr>
        <p:spPr>
          <a:xfrm>
            <a:off x="4499992" y="5589240"/>
            <a:ext cx="2592288" cy="864096"/>
          </a:xfrm>
          <a:prstGeom prst="wedgeEllipseCallout">
            <a:avLst>
              <a:gd name="adj1" fmla="val -67503"/>
              <a:gd name="adj2" fmla="val -9162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Je zde hodně negramotných.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Rozvojové země     Vyspělé země</a:t>
            </a:r>
            <a:endParaRPr lang="cs-CZ" dirty="0"/>
          </a:p>
        </p:txBody>
      </p:sp>
      <p:pic>
        <p:nvPicPr>
          <p:cNvPr id="8" name="Zástupný symbol pro obsah 7" descr="tezkaprace.pn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2132856"/>
            <a:ext cx="4052515" cy="3443201"/>
          </a:xfrm>
        </p:spPr>
      </p:pic>
      <p:pic>
        <p:nvPicPr>
          <p:cNvPr id="5122" name="Picture 2" descr="C:\Users\Erika Pospíšilová\AppData\Local\Microsoft\Windows\Temporary Internet Files\Content.IE5\CS5ZIBOZ\MC90004874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916832"/>
            <a:ext cx="3494661" cy="3600400"/>
          </a:xfrm>
          <a:prstGeom prst="rect">
            <a:avLst/>
          </a:prstGeom>
          <a:noFill/>
        </p:spPr>
      </p:pic>
      <p:sp>
        <p:nvSpPr>
          <p:cNvPr id="10" name="Oválný popisek 9"/>
          <p:cNvSpPr/>
          <p:nvPr/>
        </p:nvSpPr>
        <p:spPr>
          <a:xfrm>
            <a:off x="3419872" y="5661248"/>
            <a:ext cx="2664296" cy="936104"/>
          </a:xfrm>
          <a:prstGeom prst="wedgeEllipseCallout">
            <a:avLst>
              <a:gd name="adj1" fmla="val -67503"/>
              <a:gd name="adj2" fmla="val -9162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Od útlého dětství musí tvrdě pracovat.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Rozvojové země     Vyspělé země</a:t>
            </a:r>
            <a:endParaRPr lang="cs-CZ" dirty="0"/>
          </a:p>
        </p:txBody>
      </p:sp>
      <p:pic>
        <p:nvPicPr>
          <p:cNvPr id="8" name="Zástupný symbol pro obsah 7" descr="jidlo.pn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259632" y="1412776"/>
            <a:ext cx="3177267" cy="4830414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8" name="Picture 4" descr="C:\Users\Erika Pospíšilová\AppData\Local\Microsoft\Windows\Temporary Internet Files\Content.IE5\0I6FOMU6\MC90023251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1988840"/>
            <a:ext cx="3559919" cy="3329997"/>
          </a:xfrm>
          <a:prstGeom prst="rect">
            <a:avLst/>
          </a:prstGeom>
          <a:noFill/>
        </p:spPr>
      </p:pic>
      <p:sp>
        <p:nvSpPr>
          <p:cNvPr id="9" name="Oválný popisek 8"/>
          <p:cNvSpPr/>
          <p:nvPr/>
        </p:nvSpPr>
        <p:spPr>
          <a:xfrm>
            <a:off x="4355976" y="5445224"/>
            <a:ext cx="4392488" cy="1224136"/>
          </a:xfrm>
          <a:prstGeom prst="wedgeEllipseCallout">
            <a:avLst>
              <a:gd name="adj1" fmla="val -67503"/>
              <a:gd name="adj2" fmla="val -9162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Nedostatek jídla vede k podvýživě, která v nejhorších případech končí smrtí.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Rozvojové země     Vyspělé země</a:t>
            </a:r>
            <a:endParaRPr lang="cs-CZ" dirty="0"/>
          </a:p>
        </p:txBody>
      </p:sp>
      <p:pic>
        <p:nvPicPr>
          <p:cNvPr id="5" name="Zástupný symbol pro obsah 4" descr="voda.pn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rcRect r="5901"/>
          <a:stretch>
            <a:fillRect/>
          </a:stretch>
        </p:blipFill>
        <p:spPr>
          <a:xfrm>
            <a:off x="683568" y="1556792"/>
            <a:ext cx="3744416" cy="2238326"/>
          </a:xfrm>
        </p:spPr>
      </p:pic>
      <p:pic>
        <p:nvPicPr>
          <p:cNvPr id="6" name="Zástupný symbol pro obsah 5" descr="voda1.png"/>
          <p:cNvPicPr>
            <a:picLocks noGrp="1" noChangeAspect="1"/>
          </p:cNvPicPr>
          <p:nvPr>
            <p:ph sz="quarter" idx="2"/>
          </p:nvPr>
        </p:nvPicPr>
        <p:blipFill>
          <a:blip r:embed="rId3" cstate="print"/>
          <a:srcRect l="1920" r="3981"/>
          <a:stretch>
            <a:fillRect/>
          </a:stretch>
        </p:blipFill>
        <p:spPr>
          <a:xfrm>
            <a:off x="683568" y="3933056"/>
            <a:ext cx="3744416" cy="2652831"/>
          </a:xfrm>
        </p:spPr>
      </p:pic>
      <p:pic>
        <p:nvPicPr>
          <p:cNvPr id="7173" name="Picture 5" descr="C:\Users\Erika Pospíšilová\AppData\Local\Microsoft\Windows\Temporary Internet Files\Content.IE5\1IT8NUTT\MP90042227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1772816"/>
            <a:ext cx="1916832" cy="1916832"/>
          </a:xfrm>
          <a:prstGeom prst="rect">
            <a:avLst/>
          </a:prstGeom>
          <a:noFill/>
        </p:spPr>
      </p:pic>
      <p:pic>
        <p:nvPicPr>
          <p:cNvPr id="7174" name="Picture 6" descr="C:\Users\Erika Pospíšilová\AppData\Local\Microsoft\Windows\Temporary Internet Files\Content.IE5\45NIFKJW\MC900441753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64088" y="3789040"/>
            <a:ext cx="1296144" cy="1296144"/>
          </a:xfrm>
          <a:prstGeom prst="rect">
            <a:avLst/>
          </a:prstGeom>
          <a:noFill/>
        </p:spPr>
      </p:pic>
      <p:pic>
        <p:nvPicPr>
          <p:cNvPr id="7179" name="Picture 11" descr="C:\Users\Erika Pospíšilová\AppData\Local\Microsoft\Windows\Temporary Internet Files\Content.IE5\H2Y57QO4\MP90043054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1628800"/>
            <a:ext cx="1950915" cy="2924944"/>
          </a:xfrm>
          <a:prstGeom prst="rect">
            <a:avLst/>
          </a:prstGeom>
          <a:noFill/>
        </p:spPr>
      </p:pic>
      <p:pic>
        <p:nvPicPr>
          <p:cNvPr id="7180" name="Picture 12" descr="C:\Users\Erika Pospíšilová\AppData\Local\Microsoft\Windows\Temporary Internet Files\Content.IE5\N43QWX2X\MP90042764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76256" y="4797152"/>
            <a:ext cx="1844824" cy="1844824"/>
          </a:xfrm>
          <a:prstGeom prst="rect">
            <a:avLst/>
          </a:prstGeom>
          <a:noFill/>
        </p:spPr>
      </p:pic>
      <p:sp>
        <p:nvSpPr>
          <p:cNvPr id="18" name="Oválný popisek 17"/>
          <p:cNvSpPr/>
          <p:nvPr/>
        </p:nvSpPr>
        <p:spPr>
          <a:xfrm>
            <a:off x="4355976" y="5373216"/>
            <a:ext cx="2520280" cy="1152128"/>
          </a:xfrm>
          <a:prstGeom prst="wedgeEllipseCallout">
            <a:avLst>
              <a:gd name="adj1" fmla="val -67503"/>
              <a:gd name="adj2" fmla="val -9162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499992" y="5589240"/>
            <a:ext cx="241284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600" b="1" dirty="0" smtClean="0"/>
              <a:t>Nedostatek jídla a pití. </a:t>
            </a:r>
          </a:p>
          <a:p>
            <a:pPr algn="ctr"/>
            <a:r>
              <a:rPr lang="cs-CZ" sz="1600" b="1" dirty="0" smtClean="0"/>
              <a:t>Pro vodu musí ujít i</a:t>
            </a:r>
          </a:p>
          <a:p>
            <a:pPr algn="ctr"/>
            <a:r>
              <a:rPr lang="cs-CZ" sz="1600" b="1" dirty="0" smtClean="0"/>
              <a:t> několik kilometrů.</a:t>
            </a:r>
            <a:endParaRPr lang="cs-CZ" sz="1600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Rozvojové země     Vyspělé země</a:t>
            </a:r>
            <a:endParaRPr lang="cs-CZ" dirty="0"/>
          </a:p>
        </p:txBody>
      </p:sp>
      <p:pic>
        <p:nvPicPr>
          <p:cNvPr id="5" name="Zástupný symbol pro obsah 4" descr="slumulice.pn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323528" y="2276872"/>
            <a:ext cx="4444768" cy="3333576"/>
          </a:xfrm>
        </p:spPr>
      </p:pic>
      <p:pic>
        <p:nvPicPr>
          <p:cNvPr id="6" name="Zástupný symbol pro obsah 5" descr="ny.jpg"/>
          <p:cNvPicPr>
            <a:picLocks noGrp="1" noChangeAspect="1"/>
          </p:cNvPicPr>
          <p:nvPr>
            <p:ph sz="quarter" idx="2"/>
          </p:nvPr>
        </p:nvPicPr>
        <p:blipFill>
          <a:blip r:embed="rId3" cstate="print"/>
          <a:srcRect l="12659" r="10803"/>
          <a:stretch>
            <a:fillRect/>
          </a:stretch>
        </p:blipFill>
        <p:spPr>
          <a:xfrm>
            <a:off x="4932040" y="2276872"/>
            <a:ext cx="3887903" cy="3384376"/>
          </a:xfrm>
        </p:spPr>
      </p:pic>
      <p:sp>
        <p:nvSpPr>
          <p:cNvPr id="7" name="Oválný popisek 6"/>
          <p:cNvSpPr/>
          <p:nvPr/>
        </p:nvSpPr>
        <p:spPr>
          <a:xfrm>
            <a:off x="2555776" y="5705872"/>
            <a:ext cx="4824536" cy="1152128"/>
          </a:xfrm>
          <a:prstGeom prst="wedgeEllipseCallout">
            <a:avLst>
              <a:gd name="adj1" fmla="val -67503"/>
              <a:gd name="adj2" fmla="val -9162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 rozvojových zemích je výroba zboží velmi nízká a méně se zde obchoduje.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PROČ?!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1981200"/>
          </a:xfrm>
        </p:spPr>
        <p:txBody>
          <a:bodyPr/>
          <a:lstStyle/>
          <a:p>
            <a:r>
              <a:rPr lang="cs-CZ" dirty="0" smtClean="0"/>
              <a:t>Málo přírodních zdrojů</a:t>
            </a:r>
          </a:p>
          <a:p>
            <a:r>
              <a:rPr lang="cs-CZ" dirty="0" smtClean="0"/>
              <a:t>Nepříznivé přírodní podmínky</a:t>
            </a:r>
          </a:p>
          <a:p>
            <a:r>
              <a:rPr lang="cs-CZ" dirty="0" smtClean="0"/>
              <a:t>Časté přírodní katastrofy</a:t>
            </a:r>
          </a:p>
          <a:p>
            <a:r>
              <a:rPr lang="cs-CZ" dirty="0" smtClean="0"/>
              <a:t>Války, nepříznivá politická situace</a:t>
            </a:r>
            <a:endParaRPr lang="cs-CZ" dirty="0"/>
          </a:p>
        </p:txBody>
      </p:sp>
      <p:sp>
        <p:nvSpPr>
          <p:cNvPr id="7" name="Nadpis 4"/>
          <p:cNvSpPr txBox="1">
            <a:spLocks/>
          </p:cNvSpPr>
          <p:nvPr/>
        </p:nvSpPr>
        <p:spPr>
          <a:xfrm>
            <a:off x="971600" y="3789040"/>
            <a:ext cx="7772400" cy="854968"/>
          </a:xfrm>
          <a:prstGeom prst="rect">
            <a:avLst/>
          </a:prstGeom>
        </p:spPr>
        <p:txBody>
          <a:bodyPr bIns="91440" anchor="b" anchorCtr="0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POMOC:</a:t>
            </a:r>
            <a:endParaRPr kumimoji="0" lang="cs-CZ" sz="4000" b="1" i="0" u="none" strike="noStrike" kern="1200" cap="none" spc="0" normalizeH="0" baseline="0" noProof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Zástupný symbol pro obsah 5"/>
          <p:cNvSpPr txBox="1">
            <a:spLocks/>
          </p:cNvSpPr>
          <p:nvPr/>
        </p:nvSpPr>
        <p:spPr>
          <a:xfrm>
            <a:off x="971600" y="4581128"/>
            <a:ext cx="7992888" cy="19812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lang="cs-CZ" sz="2600" dirty="0" smtClean="0"/>
              <a:t>Od bohatých zemí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lang="cs-CZ" sz="2600" dirty="0" smtClean="0"/>
              <a:t>Humanitární organizace (UNICEF,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r>
              <a:rPr lang="cs-CZ" sz="2600" dirty="0" smtClean="0"/>
              <a:t>	 Člověk v tísni…)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8195" name="Picture 3" descr="C:\Users\Erika Pospíšilová\AppData\Local\Microsoft\Windows\Temporary Internet Files\Content.IE5\5X52JDU1\MC9004257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1340768"/>
            <a:ext cx="2427446" cy="1656184"/>
          </a:xfrm>
          <a:prstGeom prst="rect">
            <a:avLst/>
          </a:prstGeom>
          <a:noFill/>
        </p:spPr>
      </p:pic>
      <p:pic>
        <p:nvPicPr>
          <p:cNvPr id="8197" name="Picture 5" descr="C:\Users\Erika Pospíšilová\AppData\Local\Microsoft\Windows\Temporary Internet Files\Content.IE5\1IT8NUTT\MC9004244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4365104"/>
            <a:ext cx="1974850" cy="169862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Testík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Vyjmenuj 3 rozvojové země.</a:t>
            </a:r>
          </a:p>
          <a:p>
            <a:pPr>
              <a:buNone/>
            </a:pPr>
            <a:endParaRPr lang="cs-CZ" sz="2100" dirty="0" smtClean="0"/>
          </a:p>
          <a:p>
            <a:r>
              <a:rPr lang="cs-CZ" dirty="0" smtClean="0"/>
              <a:t>Vyjmenuj 3 vyspělé země.</a:t>
            </a:r>
          </a:p>
          <a:p>
            <a:pPr>
              <a:buNone/>
            </a:pPr>
            <a:endParaRPr lang="cs-CZ" sz="2100" dirty="0" smtClean="0"/>
          </a:p>
          <a:p>
            <a:r>
              <a:rPr lang="cs-CZ" dirty="0" smtClean="0"/>
              <a:t>Jsou bohatší rozvojové nebo vyspělé země?</a:t>
            </a:r>
          </a:p>
          <a:p>
            <a:pPr>
              <a:buNone/>
            </a:pPr>
            <a:endParaRPr lang="cs-CZ" sz="2100" dirty="0" smtClean="0"/>
          </a:p>
          <a:p>
            <a:r>
              <a:rPr lang="cs-CZ" dirty="0" smtClean="0"/>
              <a:t>Kde žije víc lidí?</a:t>
            </a:r>
          </a:p>
          <a:p>
            <a:pPr>
              <a:buNone/>
            </a:pPr>
            <a:endParaRPr lang="cs-CZ" sz="2100" dirty="0" smtClean="0"/>
          </a:p>
          <a:p>
            <a:r>
              <a:rPr lang="cs-CZ" dirty="0" smtClean="0"/>
              <a:t>Jak se nazývají domy nejchudších?</a:t>
            </a:r>
          </a:p>
          <a:p>
            <a:pPr>
              <a:buNone/>
            </a:pPr>
            <a:endParaRPr lang="cs-CZ" sz="2100" dirty="0" smtClean="0"/>
          </a:p>
          <a:p>
            <a:r>
              <a:rPr lang="cs-CZ" dirty="0" smtClean="0"/>
              <a:t>Jmenuj 3 důvody, proč jsou rozvojové státy chudé.</a:t>
            </a:r>
          </a:p>
          <a:p>
            <a:pPr>
              <a:buNone/>
            </a:pPr>
            <a:endParaRPr lang="cs-CZ" sz="2100" dirty="0" smtClean="0"/>
          </a:p>
          <a:p>
            <a:r>
              <a:rPr lang="cs-CZ" dirty="0" smtClean="0"/>
              <a:t>Kdo pomáhá rozvojovým státům?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5616" y="1700808"/>
            <a:ext cx="5406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Wingdings" pitchFamily="2" charset="2"/>
              </a:rPr>
              <a:t></a:t>
            </a:r>
            <a:r>
              <a:rPr lang="cs-CZ" dirty="0" smtClean="0"/>
              <a:t>Africké státy, </a:t>
            </a:r>
            <a:r>
              <a:rPr lang="cs-CZ" dirty="0" err="1" smtClean="0"/>
              <a:t>státy</a:t>
            </a:r>
            <a:r>
              <a:rPr lang="cs-CZ" dirty="0" smtClean="0"/>
              <a:t> jižní Asie, státy Jižní Ameriky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15616" y="2348880"/>
            <a:ext cx="54361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Wingdings" pitchFamily="2" charset="2"/>
              </a:rPr>
              <a:t></a:t>
            </a:r>
            <a:r>
              <a:rPr lang="cs-CZ" dirty="0" smtClean="0"/>
              <a:t>USA, Kanada, státy EU, Austrálie, Nový Zéland,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15616" y="2996952"/>
            <a:ext cx="18512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Wingdings" pitchFamily="2" charset="2"/>
              </a:rPr>
              <a:t></a:t>
            </a:r>
            <a:r>
              <a:rPr lang="cs-CZ" dirty="0" smtClean="0"/>
              <a:t>Vyspělé země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15616" y="3645024"/>
            <a:ext cx="26548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Wingdings" pitchFamily="2" charset="2"/>
              </a:rPr>
              <a:t></a:t>
            </a:r>
            <a:r>
              <a:rPr lang="cs-CZ" dirty="0" smtClean="0"/>
              <a:t>V rozvojových zemích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4293096"/>
            <a:ext cx="10518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Wingdings" pitchFamily="2" charset="2"/>
              </a:rPr>
              <a:t></a:t>
            </a:r>
            <a:r>
              <a:rPr lang="cs-CZ" dirty="0" smtClean="0"/>
              <a:t>Slumy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4941168"/>
            <a:ext cx="8047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Wingdings" pitchFamily="2" charset="2"/>
              </a:rPr>
              <a:t> </a:t>
            </a:r>
            <a:r>
              <a:rPr lang="cs-CZ" dirty="0" smtClean="0"/>
              <a:t>Nepříznivé přírodní podmínky, málo přírodních zdrojů, přírodní katastrofy…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15616" y="5589240"/>
            <a:ext cx="4521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Wingdings" pitchFamily="2" charset="2"/>
              </a:rPr>
              <a:t> </a:t>
            </a:r>
            <a:r>
              <a:rPr lang="cs-CZ" dirty="0" smtClean="0"/>
              <a:t>Ostatní státy, humanitární organizace…</a:t>
            </a:r>
            <a:endParaRPr lang="cs-CZ" dirty="0"/>
          </a:p>
        </p:txBody>
      </p:sp>
    </p:spTree>
  </p:cSld>
  <p:clrMapOvr>
    <a:masterClrMapping/>
  </p:clrMapOvr>
  <p:transition spd="med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1200" dirty="0" smtClean="0"/>
              <a:t>Mapa - SBW01F.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2"/>
              </a:rPr>
              <a:t>http://commons.wikimedia.org/wiki/File:Developed_and_developing_countries.PNG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Slumy - JONATHAN MCINTOSH.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3"/>
              </a:rPr>
              <a:t>http://commons.wikimedia.org/wiki/File:Jakarta_slumhome_2.jpg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Rodinný dům - </a:t>
            </a:r>
            <a:r>
              <a:rPr lang="en-US" sz="1200" dirty="0" smtClean="0"/>
              <a:t>ANDREAS KOLL. </a:t>
            </a:r>
            <a:r>
              <a:rPr lang="en-US" sz="1200" i="1" dirty="0" err="1" smtClean="0"/>
              <a:t>wikipedia</a:t>
            </a:r>
            <a:r>
              <a:rPr lang="en-US" sz="1200" dirty="0" smtClean="0"/>
              <a:t> [online].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</a:t>
            </a:r>
            <a:r>
              <a:rPr lang="en-US" sz="1200" dirty="0" smtClean="0">
                <a:hlinkClick r:id="rId4"/>
              </a:rPr>
              <a:t>http://cs.wikipedia.org/wiki/Soubor:Prefabricated_house.jpg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Třída v Africe - HDPTCAR.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5"/>
              </a:rPr>
              <a:t>http://cs.wikipedia.org/wiki/Soubor:CAR_classroom.jpg</a:t>
            </a:r>
            <a:endParaRPr lang="cs-CZ" sz="1200" dirty="0" smtClean="0"/>
          </a:p>
          <a:p>
            <a:r>
              <a:rPr lang="cs-CZ" sz="1200" dirty="0" smtClean="0"/>
              <a:t>Práce- nošení dříví- FRANCISH7.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6"/>
              </a:rPr>
              <a:t>http://en.wikipedia.org/wiki/File:Basankusu_collecting_firewood_by_Francis_Hannaway.jpg</a:t>
            </a:r>
            <a:endParaRPr lang="cs-CZ" sz="1200" dirty="0" smtClean="0"/>
          </a:p>
          <a:p>
            <a:r>
              <a:rPr lang="cs-CZ" sz="1200" dirty="0" smtClean="0"/>
              <a:t>Podvýživa - DR. LYLE CONRAD.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7"/>
              </a:rPr>
              <a:t>http://ca.</a:t>
            </a:r>
            <a:r>
              <a:rPr lang="cs-CZ" sz="1200" dirty="0" err="1" smtClean="0">
                <a:hlinkClick r:id="rId7"/>
              </a:rPr>
              <a:t>wikipedia.org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wiki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Fitxer</a:t>
            </a:r>
            <a:r>
              <a:rPr lang="cs-CZ" sz="1200" dirty="0" smtClean="0">
                <a:hlinkClick r:id="rId7"/>
              </a:rPr>
              <a:t>:</a:t>
            </a:r>
            <a:r>
              <a:rPr lang="cs-CZ" sz="1200" dirty="0" err="1" smtClean="0">
                <a:hlinkClick r:id="rId7"/>
              </a:rPr>
              <a:t>Starved</a:t>
            </a:r>
            <a:r>
              <a:rPr lang="cs-CZ" sz="1200" dirty="0" smtClean="0">
                <a:hlinkClick r:id="rId7"/>
              </a:rPr>
              <a:t>_girl.</a:t>
            </a:r>
            <a:r>
              <a:rPr lang="cs-CZ" sz="1200" dirty="0" err="1" smtClean="0">
                <a:hlinkClick r:id="rId7"/>
              </a:rPr>
              <a:t>jpg</a:t>
            </a:r>
            <a:r>
              <a:rPr lang="cs-CZ" sz="1200" dirty="0" smtClean="0"/>
              <a:t>   </a:t>
            </a:r>
          </a:p>
          <a:p>
            <a:r>
              <a:rPr lang="cs-CZ" sz="1200" dirty="0" smtClean="0"/>
              <a:t>Studna - TREES FORTHEFUTURE.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8"/>
              </a:rPr>
              <a:t>http://cs.wikipedia.org/wiki/Soubor:Balga,_February_2010,_Women_around_the_water_pump.jpg</a:t>
            </a:r>
            <a:endParaRPr lang="cs-CZ" sz="1200" dirty="0" smtClean="0"/>
          </a:p>
          <a:p>
            <a:r>
              <a:rPr lang="cs-CZ" sz="1200" dirty="0" smtClean="0"/>
              <a:t>Ženy jdoucí pro vodu - REBECCA MUSARRA.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9"/>
              </a:rPr>
              <a:t>http://en.wikipedia.org/wiki/File:Mao_Women.jpg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Ulice, rozvojový stát - KOUNOSU.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10"/>
              </a:rPr>
              <a:t>http://rm.wikipedia.org/wiki/Datoteca:Dharavi_Slum_in_Mumbai.jpg</a:t>
            </a:r>
            <a:r>
              <a:rPr lang="cs-CZ" sz="1200" dirty="0" smtClean="0"/>
              <a:t>  </a:t>
            </a:r>
          </a:p>
          <a:p>
            <a:r>
              <a:rPr lang="cs-CZ" sz="1200" dirty="0" smtClean="0"/>
              <a:t>NY – </a:t>
            </a:r>
            <a:r>
              <a:rPr lang="cs-CZ" sz="1200" dirty="0" err="1" smtClean="0"/>
              <a:t>Times</a:t>
            </a:r>
            <a:r>
              <a:rPr lang="cs-CZ" sz="1200" dirty="0" smtClean="0"/>
              <a:t> Square - JEAN-CHRISTOPHE BENOIST.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[online]. Dostupný na WWW: </a:t>
            </a:r>
            <a:r>
              <a:rPr lang="cs-CZ" sz="1200" dirty="0" smtClean="0">
                <a:hlinkClick r:id="rId11"/>
              </a:rPr>
              <a:t>http://en.wikipedia.org/wiki/File:NYC_-_Times_Square.JPG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Ostatní obrázky- Dostupné z WWW : </a:t>
            </a:r>
            <a:r>
              <a:rPr lang="cs-CZ" sz="1200" dirty="0" err="1" smtClean="0"/>
              <a:t>clipart</a:t>
            </a:r>
            <a:r>
              <a:rPr lang="cs-CZ" sz="1200" dirty="0" smtClean="0"/>
              <a:t> </a:t>
            </a:r>
            <a:r>
              <a:rPr lang="cs-CZ" sz="1200" dirty="0" smtClean="0">
                <a:solidFill>
                  <a:schemeClr val="bg2">
                    <a:lumMod val="25000"/>
                  </a:schemeClr>
                </a:solidFill>
                <a:hlinkClick r:id="rId12"/>
              </a:rPr>
              <a:t>http://office.</a:t>
            </a:r>
            <a:r>
              <a:rPr lang="cs-CZ" sz="1200" dirty="0" err="1" smtClean="0">
                <a:solidFill>
                  <a:schemeClr val="bg2">
                    <a:lumMod val="25000"/>
                  </a:schemeClr>
                </a:solidFill>
                <a:hlinkClick r:id="rId12"/>
              </a:rPr>
              <a:t>microsoft.com</a:t>
            </a:r>
            <a:endParaRPr lang="cs-CZ" sz="1200" dirty="0" smtClean="0">
              <a:solidFill>
                <a:schemeClr val="bg2">
                  <a:lumMod val="25000"/>
                </a:schemeClr>
              </a:solidFill>
            </a:endParaRPr>
          </a:p>
          <a:p>
            <a:pPr>
              <a:buNone/>
            </a:pPr>
            <a:r>
              <a:rPr lang="cs-CZ" sz="1200" dirty="0" smtClean="0"/>
              <a:t>     </a:t>
            </a:r>
            <a:r>
              <a:rPr lang="en-US" sz="1200" dirty="0" smtClean="0"/>
              <a:t> 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KORTUS, František; TEPLÝ, František. </a:t>
            </a:r>
            <a:r>
              <a:rPr lang="cs-CZ" sz="1200" i="1" dirty="0" smtClean="0"/>
              <a:t>Praktický zeměpis</a:t>
            </a:r>
            <a:r>
              <a:rPr lang="cs-CZ" sz="1200" dirty="0" smtClean="0"/>
              <a:t>. Praha: PARTA, s.r.o., 2009, ISBN 978-80-7320-148-7. </a:t>
            </a:r>
          </a:p>
          <a:p>
            <a:r>
              <a:rPr lang="cs-CZ" sz="1200" smtClean="0"/>
              <a:t>Vše citováno dne:[2013-05-02]</a:t>
            </a:r>
            <a:endParaRPr lang="cs-CZ" sz="1200" dirty="0" smtClean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565</TotalTime>
  <Words>562</Words>
  <Application>Microsoft Office PowerPoint</Application>
  <PresentationFormat>Předvádění na obrazovce (4:3)</PresentationFormat>
  <Paragraphs>82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Jmění</vt:lpstr>
      <vt:lpstr>Název školy: Speciální základní škola,Louny Poděbradova640, příspěvková organizace  Autor: Mgr. Erika Pospíšilová Název materiálu: VY__32_INOVACE_15_IV_Z6_Svět_chudých_a_ bohatých  Téma : Svět chudých a bohatých – 6. ročník   Číslo projektu:  CZ.1.07/1.4.00/21.3407 </vt:lpstr>
      <vt:lpstr>ANOTACE</vt:lpstr>
      <vt:lpstr>Svět chudých a bohatých</vt:lpstr>
      <vt:lpstr>Rozvojové a vyspělé země</vt:lpstr>
      <vt:lpstr>Rozvojové země     Vyspělé země</vt:lpstr>
      <vt:lpstr>Rozvojové země     Vyspělé země</vt:lpstr>
      <vt:lpstr>Rozvojové země     Vyspělé země</vt:lpstr>
      <vt:lpstr>Rozvojové země     Vyspělé země</vt:lpstr>
      <vt:lpstr>Rozvojové země     Vyspělé země</vt:lpstr>
      <vt:lpstr>Rozvojové země     Vyspělé země</vt:lpstr>
      <vt:lpstr>Rozvojové země     Vyspělé země</vt:lpstr>
      <vt:lpstr>PROČ?!</vt:lpstr>
      <vt:lpstr>Testík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VY_32_INOVACE_01_DOMÁCÍ A HOSPODÁŘSKÁ ZVÍŘATA</dc:title>
  <dc:creator>Magda Radimová</dc:creator>
  <cp:lastModifiedBy>Erika Pospíšilová</cp:lastModifiedBy>
  <cp:revision>68</cp:revision>
  <dcterms:created xsi:type="dcterms:W3CDTF">2012-02-19T15:41:47Z</dcterms:created>
  <dcterms:modified xsi:type="dcterms:W3CDTF">2013-10-06T10:58:11Z</dcterms:modified>
</cp:coreProperties>
</file>