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0" r:id="rId3"/>
    <p:sldId id="271" r:id="rId4"/>
    <p:sldId id="272" r:id="rId5"/>
    <p:sldId id="279" r:id="rId6"/>
    <p:sldId id="280" r:id="rId7"/>
    <p:sldId id="277" r:id="rId8"/>
    <p:sldId id="273" r:id="rId9"/>
    <p:sldId id="274" r:id="rId10"/>
    <p:sldId id="275" r:id="rId11"/>
    <p:sldId id="276" r:id="rId12"/>
    <p:sldId id="27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med">
    <p:strips dir="r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cific_Ocean.png" TargetMode="External"/><Relationship Id="rId13" Type="http://schemas.openxmlformats.org/officeDocument/2006/relationships/hyperlink" Target="http://cs.wikipedia.org/wiki/Soubor:Sahara_satellite_hires.jpg" TargetMode="External"/><Relationship Id="rId3" Type="http://schemas.openxmlformats.org/officeDocument/2006/relationships/hyperlink" Target="http://cs.wikipedia.org/wiki/Soubor:Russian_Federation_(orthographic_projection).svg" TargetMode="External"/><Relationship Id="rId7" Type="http://schemas.openxmlformats.org/officeDocument/2006/relationships/hyperlink" Target="http://cs.wikipedia.org/wiki/Soubor:Dead_sea_newspaper.jpg" TargetMode="External"/><Relationship Id="rId12" Type="http://schemas.openxmlformats.org/officeDocument/2006/relationships/hyperlink" Target="http://cs.wikipedia.org/wiki/Soubor:Greenland_East_Coast_1.jpg" TargetMode="External"/><Relationship Id="rId2" Type="http://schemas.openxmlformats.org/officeDocument/2006/relationships/hyperlink" Target="http://cs.wikipedia.org/wiki/Soubor:Asi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verest_North_Face_toward_Base_Camp_Tibet_Luca_Galuzzi" TargetMode="External"/><Relationship Id="rId11" Type="http://schemas.openxmlformats.org/officeDocument/2006/relationships/hyperlink" Target="http://cs.wikipedia.org/wiki/Soubor:Greenland-CIA_WFB_Map.png" TargetMode="External"/><Relationship Id="rId5" Type="http://schemas.openxmlformats.org/officeDocument/2006/relationships/hyperlink" Target="http://en.wikipedia.org/wiki/File:Location_Vatican_City_Europe.png" TargetMode="External"/><Relationship Id="rId15" Type="http://schemas.openxmlformats.org/officeDocument/2006/relationships/hyperlink" Target="http://office.microsoft.com/" TargetMode="External"/><Relationship Id="rId10" Type="http://schemas.openxmlformats.org/officeDocument/2006/relationships/hyperlink" Target="http://en.wikipedia.org/wiki/File:Amazonrivermap.png" TargetMode="External"/><Relationship Id="rId4" Type="http://schemas.openxmlformats.org/officeDocument/2006/relationships/hyperlink" Target="http://cs.wikipedia.org/wiki/Soubor:Pohled_na_%C5%99%C3%ADm.JPG" TargetMode="External"/><Relationship Id="rId9" Type="http://schemas.openxmlformats.org/officeDocument/2006/relationships/hyperlink" Target="http://en.wikipedia.org/wiki/File:Amazonie_jt01.png" TargetMode="External"/><Relationship Id="rId14" Type="http://schemas.openxmlformats.org/officeDocument/2006/relationships/hyperlink" Target="http://cs.wikipedia.org/wiki/Soubor:Libya_4983_Tadrart_Acacus_Luca_Galuzzi_20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44277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</a:t>
            </a:r>
            <a:r>
              <a:rPr lang="cs-CZ" sz="2800" smtClean="0">
                <a:solidFill>
                  <a:schemeClr val="tx1"/>
                </a:solidFill>
                <a:latin typeface="Century" pitchFamily="18" charset="0"/>
              </a:rPr>
              <a:t>__</a:t>
            </a:r>
            <a:r>
              <a:rPr lang="cs-CZ" sz="2800" smtClean="0">
                <a:solidFill>
                  <a:schemeClr val="tx1"/>
                </a:solidFill>
                <a:latin typeface="Century" pitchFamily="18" charset="0"/>
              </a:rPr>
              <a:t>32_INOVACE_17_IV_Z9_Světová_</a:t>
            </a:r>
            <a:r>
              <a:rPr lang="cs-CZ" sz="2800" dirty="0" err="1" smtClean="0">
                <a:solidFill>
                  <a:schemeClr val="tx1"/>
                </a:solidFill>
                <a:latin typeface="Century" pitchFamily="18" charset="0"/>
              </a:rPr>
              <a:t>nej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…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Světová </a:t>
            </a:r>
            <a:r>
              <a:rPr lang="cs-CZ" sz="2800" dirty="0" err="1" smtClean="0">
                <a:solidFill>
                  <a:schemeClr val="tx1"/>
                </a:solidFill>
                <a:latin typeface="Century" pitchFamily="18" charset="0"/>
              </a:rPr>
              <a:t>nej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…- opakování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9. ročníku praktické ZŠ, k výuce zeměpisu.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získaných během výuky zeměpisu světa.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dirty="0" err="1" smtClean="0"/>
              <a:t>Nej</a:t>
            </a:r>
            <a:r>
              <a:rPr lang="cs-CZ" sz="2600" dirty="0" smtClean="0"/>
              <a:t> ….přírodní zajímavosti světa.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C0000">
                        <a:shade val="30000"/>
                        <a:satMod val="115000"/>
                      </a:srgbClr>
                    </a:gs>
                    <a:gs pos="50000">
                      <a:srgbClr val="CC0000">
                        <a:shade val="67500"/>
                        <a:satMod val="115000"/>
                      </a:srgbClr>
                    </a:gs>
                    <a:gs pos="100000">
                      <a:srgbClr val="CC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Světová </a:t>
            </a:r>
            <a:r>
              <a:rPr lang="cs-CZ" sz="60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C0000">
                        <a:shade val="30000"/>
                        <a:satMod val="115000"/>
                      </a:srgbClr>
                    </a:gs>
                    <a:gs pos="50000">
                      <a:srgbClr val="CC0000">
                        <a:shade val="67500"/>
                        <a:satMod val="115000"/>
                      </a:srgbClr>
                    </a:gs>
                    <a:gs pos="100000">
                      <a:srgbClr val="CC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nej</a:t>
            </a:r>
            <a:endParaRPr lang="cs-CZ" sz="60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 flip="none" rotWithShape="1">
                <a:gsLst>
                  <a:gs pos="0">
                    <a:srgbClr val="CC0000">
                      <a:shade val="30000"/>
                      <a:satMod val="115000"/>
                    </a:srgbClr>
                  </a:gs>
                  <a:gs pos="50000">
                    <a:srgbClr val="CC0000">
                      <a:shade val="67500"/>
                      <a:satMod val="115000"/>
                    </a:srgbClr>
                  </a:gs>
                  <a:gs pos="100000">
                    <a:srgbClr val="CC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Erika Pospíšilová\AppData\Local\Microsoft\Windows\Temporary Internet Files\Content.IE5\D3UYHIW4\MC9004258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772816"/>
            <a:ext cx="4999979" cy="42210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NEJVĚTŠÍ SVĚTADÍL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asie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12776"/>
            <a:ext cx="6529757" cy="4968552"/>
          </a:xfrm>
        </p:spPr>
      </p:pic>
      <p:sp>
        <p:nvSpPr>
          <p:cNvPr id="5" name="TextovéPole 4"/>
          <p:cNvSpPr txBox="1"/>
          <p:nvPr/>
        </p:nvSpPr>
        <p:spPr>
          <a:xfrm>
            <a:off x="3131840" y="580526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ASIE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7" name="Picture 2" descr="C:\Users\Erika Pospíšilová\AppData\Local\Microsoft\Windows\Temporary Internet Files\Content.IE5\H2Y57QO4\MC9004403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88640"/>
            <a:ext cx="1155576" cy="11555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NEJVĚTŠÍ STÁT SVĚTA</a:t>
            </a:r>
            <a:endParaRPr lang="cs-CZ" dirty="0"/>
          </a:p>
        </p:txBody>
      </p:sp>
      <p:pic>
        <p:nvPicPr>
          <p:cNvPr id="5" name="Zástupný symbol pro obsah 4" descr="rusko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17325" t="14175" r="8651" b="25976"/>
          <a:stretch>
            <a:fillRect/>
          </a:stretch>
        </p:blipFill>
        <p:spPr>
          <a:xfrm>
            <a:off x="4932040" y="1628800"/>
            <a:ext cx="3384376" cy="2736304"/>
          </a:xfrm>
        </p:spPr>
      </p:pic>
      <p:pic>
        <p:nvPicPr>
          <p:cNvPr id="5122" name="Picture 2" descr="C:\Users\Erika Pospíšilová\AppData\Local\Microsoft\Windows\Temporary Internet Files\Content.IE5\LDXX2J34\MC9000158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581128"/>
            <a:ext cx="2009335" cy="1620311"/>
          </a:xfrm>
          <a:prstGeom prst="rect">
            <a:avLst/>
          </a:prstGeom>
          <a:noFill/>
        </p:spPr>
      </p:pic>
      <p:pic>
        <p:nvPicPr>
          <p:cNvPr id="5124" name="Picture 4" descr="C:\Users\Erika Pospíšilová\AppData\Local\Microsoft\Windows\Temporary Internet Files\Content.IE5\0I6FOMU6\MP9004337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484784"/>
            <a:ext cx="3457230" cy="472514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18241" y="6093296"/>
            <a:ext cx="1707519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Rusko </a:t>
            </a:r>
            <a:r>
              <a:rPr lang="cs-CZ" sz="1400" dirty="0" smtClean="0"/>
              <a:t>(17,1km</a:t>
            </a:r>
            <a:r>
              <a:rPr lang="cs-CZ" sz="1400" baseline="30000" dirty="0" smtClean="0"/>
              <a:t>2</a:t>
            </a:r>
            <a:r>
              <a:rPr lang="cs-CZ" sz="1400" dirty="0" smtClean="0"/>
              <a:t>)</a:t>
            </a:r>
            <a:endParaRPr lang="cs-CZ" sz="14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NEJMENŠÍ STÁT SVĚTA</a:t>
            </a:r>
            <a:endParaRPr lang="cs-CZ" dirty="0"/>
          </a:p>
        </p:txBody>
      </p:sp>
      <p:pic>
        <p:nvPicPr>
          <p:cNvPr id="5" name="Zástupný symbol pro obsah 4" descr="vatikan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628800"/>
            <a:ext cx="6096000" cy="4572000"/>
          </a:xfrm>
        </p:spPr>
      </p:pic>
      <p:pic>
        <p:nvPicPr>
          <p:cNvPr id="6" name="Obrázek 5" descr="vatikan mapa.png"/>
          <p:cNvPicPr>
            <a:picLocks noChangeAspect="1"/>
          </p:cNvPicPr>
          <p:nvPr/>
        </p:nvPicPr>
        <p:blipFill>
          <a:blip r:embed="rId3" cstate="print"/>
          <a:srcRect t="31567" r="39169"/>
          <a:stretch>
            <a:fillRect/>
          </a:stretch>
        </p:blipFill>
        <p:spPr>
          <a:xfrm>
            <a:off x="6516216" y="4221088"/>
            <a:ext cx="2376264" cy="2341520"/>
          </a:xfrm>
          <a:prstGeom prst="rect">
            <a:avLst/>
          </a:prstGeom>
        </p:spPr>
      </p:pic>
      <p:sp>
        <p:nvSpPr>
          <p:cNvPr id="8" name="Oválný popisek 7"/>
          <p:cNvSpPr/>
          <p:nvPr/>
        </p:nvSpPr>
        <p:spPr>
          <a:xfrm>
            <a:off x="6804248" y="1700808"/>
            <a:ext cx="1944216" cy="1368152"/>
          </a:xfrm>
          <a:prstGeom prst="wedgeEllipseCallout">
            <a:avLst>
              <a:gd name="adj1" fmla="val -64189"/>
              <a:gd name="adj2" fmla="val 89605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1844824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Leží uprostřed Říma. V čele Vatikánu stojí papež.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25079" y="6165304"/>
            <a:ext cx="1773755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Vatikán </a:t>
            </a:r>
            <a:r>
              <a:rPr lang="cs-CZ" sz="1400" dirty="0" smtClean="0"/>
              <a:t>(0,44km</a:t>
            </a:r>
            <a:r>
              <a:rPr lang="cs-CZ" sz="1400" baseline="30000" dirty="0" smtClean="0"/>
              <a:t>2</a:t>
            </a:r>
            <a:r>
              <a:rPr lang="cs-CZ" sz="1400" dirty="0" smtClean="0"/>
              <a:t>)</a:t>
            </a:r>
            <a:endParaRPr lang="cs-CZ" sz="14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největší ostrov světa</a:t>
            </a:r>
            <a:endParaRPr lang="cs-CZ" dirty="0"/>
          </a:p>
        </p:txBody>
      </p:sp>
      <p:pic>
        <p:nvPicPr>
          <p:cNvPr id="5" name="Zástupný symbol pro obsah 4" descr="gronsko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588224" y="1484784"/>
            <a:ext cx="2333823" cy="5038362"/>
          </a:xfrm>
        </p:spPr>
      </p:pic>
      <p:pic>
        <p:nvPicPr>
          <p:cNvPr id="6" name="Obrázek 5" descr="groonsko.jpg"/>
          <p:cNvPicPr>
            <a:picLocks noChangeAspect="1"/>
          </p:cNvPicPr>
          <p:nvPr/>
        </p:nvPicPr>
        <p:blipFill>
          <a:blip r:embed="rId3" cstate="print"/>
          <a:srcRect t="12761" r="18889"/>
          <a:stretch>
            <a:fillRect/>
          </a:stretch>
        </p:blipFill>
        <p:spPr>
          <a:xfrm>
            <a:off x="323528" y="1916832"/>
            <a:ext cx="6192688" cy="43210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51520" y="4653136"/>
            <a:ext cx="2304256" cy="1728192"/>
          </a:xfrm>
          <a:prstGeom prst="wedgeEllipseCallout">
            <a:avLst>
              <a:gd name="adj1" fmla="val 110700"/>
              <a:gd name="adj2" fmla="val -29277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25079" y="6165304"/>
            <a:ext cx="2340705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Grónsko </a:t>
            </a:r>
            <a:r>
              <a:rPr lang="cs-CZ" sz="1400" dirty="0" smtClean="0"/>
              <a:t>(2 130 750km</a:t>
            </a:r>
            <a:r>
              <a:rPr lang="cs-CZ" sz="1400" baseline="30000" dirty="0" smtClean="0"/>
              <a:t>2</a:t>
            </a:r>
            <a:r>
              <a:rPr lang="cs-CZ" sz="1400" dirty="0" smtClean="0"/>
              <a:t>)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4869160"/>
            <a:ext cx="22322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Nachází se u Kanady, je součástí Dánska. Téměř celý povrch Grónska je tvořen silnou vrstvou ledu.</a:t>
            </a:r>
            <a:endParaRPr lang="cs-CZ" sz="16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all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Nejvyšší bod světa</a:t>
            </a:r>
            <a:endParaRPr lang="cs-CZ" b="1" cap="all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everest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97295" y="1484784"/>
            <a:ext cx="7349410" cy="4896544"/>
          </a:xfrm>
        </p:spPr>
      </p:pic>
      <p:sp>
        <p:nvSpPr>
          <p:cNvPr id="5" name="TextovéPole 4"/>
          <p:cNvSpPr txBox="1"/>
          <p:nvPr/>
        </p:nvSpPr>
        <p:spPr>
          <a:xfrm>
            <a:off x="3347864" y="6309320"/>
            <a:ext cx="2401619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Mount Everest </a:t>
            </a:r>
            <a:r>
              <a:rPr lang="cs-CZ" sz="1400" dirty="0" smtClean="0"/>
              <a:t>(8850m)</a:t>
            </a:r>
            <a:endParaRPr lang="cs-CZ" sz="1400" dirty="0"/>
          </a:p>
        </p:txBody>
      </p:sp>
      <p:sp>
        <p:nvSpPr>
          <p:cNvPr id="9" name="Oválný popisek 8"/>
          <p:cNvSpPr/>
          <p:nvPr/>
        </p:nvSpPr>
        <p:spPr>
          <a:xfrm>
            <a:off x="6300192" y="1484784"/>
            <a:ext cx="1944216" cy="1368152"/>
          </a:xfrm>
          <a:prstGeom prst="wedgeEllipseCallout">
            <a:avLst>
              <a:gd name="adj1" fmla="val -47547"/>
              <a:gd name="adj2" fmla="val 59786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1628800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Leží v Asii- na hranici Nepálu, Číny v pohoří </a:t>
            </a:r>
            <a:r>
              <a:rPr lang="cs-CZ" dirty="0" err="1" smtClean="0">
                <a:solidFill>
                  <a:schemeClr val="bg1"/>
                </a:solidFill>
              </a:rPr>
              <a:t>Himaláj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cap="all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NEJNIŽŠÍ BOD SVĚTA</a:t>
            </a:r>
          </a:p>
        </p:txBody>
      </p:sp>
      <p:pic>
        <p:nvPicPr>
          <p:cNvPr id="4" name="Zástupný symbol pro obsah 3" descr="mrtveMOR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556792"/>
            <a:ext cx="7704856" cy="4842538"/>
          </a:xfrm>
        </p:spPr>
      </p:pic>
      <p:grpSp>
        <p:nvGrpSpPr>
          <p:cNvPr id="7" name="Skupina 6"/>
          <p:cNvGrpSpPr/>
          <p:nvPr/>
        </p:nvGrpSpPr>
        <p:grpSpPr>
          <a:xfrm>
            <a:off x="683569" y="1628800"/>
            <a:ext cx="2376264" cy="1872208"/>
            <a:chOff x="5580112" y="1556792"/>
            <a:chExt cx="2664297" cy="2160240"/>
          </a:xfrm>
        </p:grpSpPr>
        <p:sp>
          <p:nvSpPr>
            <p:cNvPr id="5" name="Oválný popisek 4"/>
            <p:cNvSpPr/>
            <p:nvPr/>
          </p:nvSpPr>
          <p:spPr>
            <a:xfrm>
              <a:off x="5580112" y="1556792"/>
              <a:ext cx="2592288" cy="2160240"/>
            </a:xfrm>
            <a:prstGeom prst="wedgeEllipseCallout">
              <a:avLst>
                <a:gd name="adj1" fmla="val 59954"/>
                <a:gd name="adj2" fmla="val 54411"/>
              </a:avLst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24129" y="1916832"/>
              <a:ext cx="252028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Mrtvé moře je jezero mezi Izraelem a Jordánskem. Je velmi slané, díky tomu udrží lidské tělo na hladině.</a:t>
              </a:r>
              <a:endParaRPr lang="cs-CZ" sz="16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583589" y="6309320"/>
            <a:ext cx="1976823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Mrtvé moře</a:t>
            </a:r>
            <a:r>
              <a:rPr lang="cs-CZ" sz="1400" dirty="0" smtClean="0"/>
              <a:t>(-408m)</a:t>
            </a:r>
            <a:endParaRPr lang="cs-CZ" sz="14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all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NEJVĚTŠÍ OCEÁN SVĚTA</a:t>
            </a:r>
            <a:endParaRPr lang="cs-CZ" dirty="0"/>
          </a:p>
        </p:txBody>
      </p:sp>
      <p:pic>
        <p:nvPicPr>
          <p:cNvPr id="4" name="Zástupný symbol pro obsah 3" descr="TICHYocean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340768"/>
            <a:ext cx="5301208" cy="5301208"/>
          </a:xfrm>
        </p:spPr>
      </p:pic>
      <p:sp>
        <p:nvSpPr>
          <p:cNvPr id="5" name="TextovéPole 4"/>
          <p:cNvSpPr txBox="1"/>
          <p:nvPr/>
        </p:nvSpPr>
        <p:spPr>
          <a:xfrm>
            <a:off x="3127823" y="6309320"/>
            <a:ext cx="2952475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Tichý oceán </a:t>
            </a:r>
            <a:r>
              <a:rPr lang="cs-CZ" sz="1400" dirty="0" smtClean="0"/>
              <a:t>(178 700 000 km</a:t>
            </a:r>
            <a:r>
              <a:rPr lang="cs-CZ" sz="1400" baseline="30000" dirty="0" smtClean="0"/>
              <a:t>2</a:t>
            </a:r>
            <a:r>
              <a:rPr lang="cs-CZ" sz="1400" dirty="0" smtClean="0"/>
              <a:t>)</a:t>
            </a:r>
            <a:endParaRPr lang="cs-CZ" sz="1400" dirty="0"/>
          </a:p>
        </p:txBody>
      </p:sp>
      <p:sp>
        <p:nvSpPr>
          <p:cNvPr id="7" name="Oválný popisek 6"/>
          <p:cNvSpPr/>
          <p:nvPr/>
        </p:nvSpPr>
        <p:spPr>
          <a:xfrm>
            <a:off x="7092280" y="2564904"/>
            <a:ext cx="1303928" cy="936104"/>
          </a:xfrm>
          <a:prstGeom prst="wedgeEllipseCallout">
            <a:avLst>
              <a:gd name="adj1" fmla="val -104034"/>
              <a:gd name="adj2" fmla="val 85970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2780928"/>
            <a:ext cx="14117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Další název:   </a:t>
            </a:r>
            <a:r>
              <a:rPr lang="cs-CZ" sz="1600" b="1" dirty="0" smtClean="0"/>
              <a:t>Pacifik</a:t>
            </a:r>
            <a:endParaRPr lang="cs-CZ" sz="1600" b="1" dirty="0"/>
          </a:p>
        </p:txBody>
      </p:sp>
      <p:sp>
        <p:nvSpPr>
          <p:cNvPr id="10" name="Oválný popisek 9"/>
          <p:cNvSpPr/>
          <p:nvPr/>
        </p:nvSpPr>
        <p:spPr>
          <a:xfrm>
            <a:off x="179512" y="2708920"/>
            <a:ext cx="1879992" cy="1152128"/>
          </a:xfrm>
          <a:prstGeom prst="wedgeEllipseCallout">
            <a:avLst>
              <a:gd name="adj1" fmla="val 94341"/>
              <a:gd name="adj2" fmla="val 59134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0" y="2924944"/>
            <a:ext cx="2247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Zabírá 32% </a:t>
            </a:r>
          </a:p>
          <a:p>
            <a:pPr algn="ctr"/>
            <a:r>
              <a:rPr lang="cs-CZ" sz="1600" dirty="0" smtClean="0"/>
              <a:t>celkového povrchu Země.</a:t>
            </a:r>
            <a:endParaRPr lang="cs-CZ" sz="1600" dirty="0"/>
          </a:p>
        </p:txBody>
      </p:sp>
      <p:pic>
        <p:nvPicPr>
          <p:cNvPr id="4100" name="Picture 4" descr="C:\Users\Erika Pospíšilová\AppData\Local\Microsoft\Windows\Temporary Internet Files\Content.IE5\H2Y57QO4\MC9004403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284984"/>
            <a:ext cx="1224136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all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NEJDELŠÍ ŘEKA SVĚTA</a:t>
            </a:r>
            <a:endParaRPr lang="cs-CZ" dirty="0"/>
          </a:p>
        </p:txBody>
      </p:sp>
      <p:pic>
        <p:nvPicPr>
          <p:cNvPr id="4" name="Zástupný symbol pro obsah 3" descr="800px-Aerial_view_of_the_Amazon_Rainforest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21266"/>
          <a:stretch>
            <a:fillRect/>
          </a:stretch>
        </p:blipFill>
        <p:spPr>
          <a:xfrm flipH="1">
            <a:off x="323528" y="1628800"/>
            <a:ext cx="5865111" cy="4572000"/>
          </a:xfrm>
        </p:spPr>
      </p:pic>
      <p:pic>
        <p:nvPicPr>
          <p:cNvPr id="5" name="Obrázek 4" descr="Amazonrivermap.png"/>
          <p:cNvPicPr>
            <a:picLocks noChangeAspect="1"/>
          </p:cNvPicPr>
          <p:nvPr/>
        </p:nvPicPr>
        <p:blipFill>
          <a:blip r:embed="rId3" cstate="print"/>
          <a:srcRect l="2016" t="2016" r="965" b="37505"/>
          <a:stretch>
            <a:fillRect/>
          </a:stretch>
        </p:blipFill>
        <p:spPr>
          <a:xfrm>
            <a:off x="4788024" y="3645024"/>
            <a:ext cx="4158462" cy="2592288"/>
          </a:xfrm>
          <a:prstGeom prst="rect">
            <a:avLst/>
          </a:prstGeom>
        </p:spPr>
      </p:pic>
      <p:sp>
        <p:nvSpPr>
          <p:cNvPr id="6" name="Oválný popisek 5"/>
          <p:cNvSpPr/>
          <p:nvPr/>
        </p:nvSpPr>
        <p:spPr>
          <a:xfrm>
            <a:off x="6300192" y="1484784"/>
            <a:ext cx="1872208" cy="1512168"/>
          </a:xfrm>
          <a:prstGeom prst="wedgeEllipseCallout">
            <a:avLst>
              <a:gd name="adj1" fmla="val -97436"/>
              <a:gd name="adj2" fmla="val 80499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1628800"/>
            <a:ext cx="16561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Amazonka je i nejvodnatější řekou světa. Nachází se v</a:t>
            </a:r>
          </a:p>
          <a:p>
            <a:pPr algn="ctr"/>
            <a:r>
              <a:rPr lang="cs-CZ" sz="1600" dirty="0" smtClean="0"/>
              <a:t> J Americe.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6165304"/>
            <a:ext cx="2093843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Amazonka </a:t>
            </a:r>
            <a:r>
              <a:rPr lang="cs-CZ" sz="1400" dirty="0" smtClean="0"/>
              <a:t>(7062km)</a:t>
            </a:r>
            <a:endParaRPr lang="cs-CZ" sz="14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největší poušť světa</a:t>
            </a:r>
            <a:endParaRPr lang="cs-CZ" dirty="0"/>
          </a:p>
        </p:txBody>
      </p:sp>
      <p:pic>
        <p:nvPicPr>
          <p:cNvPr id="5" name="Obrázek 4" descr="sahara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916832"/>
            <a:ext cx="5739102" cy="3823677"/>
          </a:xfrm>
          <a:prstGeom prst="rect">
            <a:avLst/>
          </a:prstGeom>
        </p:spPr>
      </p:pic>
      <p:pic>
        <p:nvPicPr>
          <p:cNvPr id="4" name="Zástupný symbol pro obsah 3" descr="sahara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5508104" y="4725144"/>
            <a:ext cx="3464082" cy="1944216"/>
          </a:xfrm>
        </p:spPr>
      </p:pic>
      <p:sp>
        <p:nvSpPr>
          <p:cNvPr id="6" name="Oválný popisek 5"/>
          <p:cNvSpPr/>
          <p:nvPr/>
        </p:nvSpPr>
        <p:spPr>
          <a:xfrm>
            <a:off x="6516216" y="2348880"/>
            <a:ext cx="2448272" cy="1512168"/>
          </a:xfrm>
          <a:prstGeom prst="wedgeEllipseCallout">
            <a:avLst>
              <a:gd name="adj1" fmla="val -67569"/>
              <a:gd name="adj2" fmla="val 71661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2636912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Nachází se v severní Africe. Zaujímá skoro stejnou plochu jako Čína.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6021288"/>
            <a:ext cx="2244525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Sahara </a:t>
            </a:r>
            <a:r>
              <a:rPr lang="cs-CZ" sz="1400" dirty="0" smtClean="0"/>
              <a:t>(9 100 000km</a:t>
            </a:r>
            <a:r>
              <a:rPr lang="cs-CZ" sz="1400" baseline="30000" dirty="0" smtClean="0"/>
              <a:t>2</a:t>
            </a:r>
            <a:r>
              <a:rPr lang="cs-CZ" sz="1400" dirty="0" smtClean="0"/>
              <a:t>)</a:t>
            </a:r>
            <a:endParaRPr lang="cs-CZ" sz="1400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200" dirty="0" smtClean="0"/>
              <a:t>Mapa Asie- HISTORICAIR.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http://cs.wikipedia.org/wiki/Soubor:Asie.svg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Rusko-mapa- SSOLBERGJ.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http://cs.wikipedia.org/wiki/Soubor:Russian_Federation_(orthographic_projection).svg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Vatikán- náměstí- P.LEDR.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http://cs.wikipedia.org/wiki/Soubor:Pohled_na_%C5%99%C3%ADm.JPG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Vatikán- mapa- BOSONIC DRESSING.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http://en.wikipedia.org/wiki/File:Location_Vatican_City_Europe.png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Mount Everest- LUCA GALUZZI.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6"/>
              </a:rPr>
              <a:t>http://cs.wikipedia.org/wiki/Soubor:Everest_North_Face_toward_Base_Camp_Tibet_Luca_Galuzzi</a:t>
            </a:r>
            <a:endParaRPr lang="cs-CZ" sz="1200" dirty="0" smtClean="0"/>
          </a:p>
          <a:p>
            <a:r>
              <a:rPr lang="cs-CZ" sz="1200" dirty="0" smtClean="0"/>
              <a:t>Mrtvé moře (pán s novinami)- AUTOR NEUVEDEN.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7"/>
              </a:rPr>
              <a:t>http://cs.wikipedia.org/wiki/Soubor:Dead_sea_newspaper.jpg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 Tichý oceán- CIA WORLD FACTBOOK.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8"/>
              </a:rPr>
              <a:t>http://cs.wikipedia.org/wiki/Soubor:Pacific_Ocean.png#file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 Amazonka- JOEL TAKV.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9"/>
              </a:rPr>
              <a:t>http://en.wikipedia.org/wiki/File:Amazonie_jt01.png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Amazonka, mapa- KMUSSER.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0"/>
              </a:rPr>
              <a:t>http://en.wikipedia.org/wiki/File:Amazonrivermap.png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Grónsko- mapa- CIA WORLD FACTBOOK.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1"/>
              </a:rPr>
              <a:t>http://cs.wikipedia.org/wiki/Soubor:Greenland-CIA_WFB_Map.png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Grónsko- MICHAEL HAFERKAMP.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2"/>
              </a:rPr>
              <a:t>http://cs.wikipedia.org/wiki/Soubor:Greenland_East_Coast_1.jpg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Sahara –satelitní </a:t>
            </a:r>
            <a:r>
              <a:rPr lang="cs-CZ" sz="1200" dirty="0" err="1" smtClean="0"/>
              <a:t>snmek</a:t>
            </a:r>
            <a:r>
              <a:rPr lang="cs-CZ" sz="1200" dirty="0" smtClean="0"/>
              <a:t>- NASA.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3"/>
              </a:rPr>
              <a:t>http://cs.wikipedia.org/wiki/Soubor:Sahara_satellite_hires.jpg</a:t>
            </a:r>
            <a:r>
              <a:rPr lang="cs-CZ" sz="1200" dirty="0" smtClean="0"/>
              <a:t>   </a:t>
            </a:r>
          </a:p>
          <a:p>
            <a:r>
              <a:rPr lang="cs-CZ" sz="1200" dirty="0" smtClean="0"/>
              <a:t>Sahara- LUCA GALUZZI.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4"/>
              </a:rPr>
              <a:t>http://cs.wikipedia.org/wiki/Soubor:Libya_4983_Tadrart_Acacus_Luca_Galuzzi_2007.jpg</a:t>
            </a:r>
            <a:endParaRPr lang="cs-CZ" sz="1200" dirty="0" smtClean="0"/>
          </a:p>
          <a:p>
            <a:r>
              <a:rPr lang="cs-CZ" sz="1200" dirty="0" smtClean="0"/>
              <a:t>Ostatní obrázky- Dostupné z WWW :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hlinkClick r:id="rId15"/>
              </a:rPr>
              <a:t>http://office.</a:t>
            </a:r>
            <a:r>
              <a:rPr lang="cs-CZ" sz="1200" dirty="0" err="1" smtClean="0">
                <a:solidFill>
                  <a:schemeClr val="bg2">
                    <a:lumMod val="25000"/>
                  </a:schemeClr>
                </a:solidFill>
                <a:hlinkClick r:id="rId15"/>
              </a:rPr>
              <a:t>microsoft.com</a:t>
            </a:r>
            <a:r>
              <a:rPr lang="cs-CZ" sz="1200" dirty="0" smtClean="0"/>
              <a:t> </a:t>
            </a:r>
          </a:p>
          <a:p>
            <a:pPr>
              <a:buNone/>
            </a:pPr>
            <a:endParaRPr lang="cs-CZ" sz="1200" dirty="0" smtClean="0"/>
          </a:p>
          <a:p>
            <a:r>
              <a:rPr lang="cs-CZ" sz="1100" dirty="0" smtClean="0"/>
              <a:t>TEPLÝ, František. </a:t>
            </a:r>
            <a:r>
              <a:rPr lang="cs-CZ" sz="1100" i="1" dirty="0" smtClean="0"/>
              <a:t>Zeměpisný obrázkový atlas</a:t>
            </a:r>
            <a:r>
              <a:rPr lang="cs-CZ" sz="1100" dirty="0" smtClean="0"/>
              <a:t>. Praha: PARTA, s.r.o., 2010, ISBN 978-80-7320-168-5.</a:t>
            </a:r>
            <a:endParaRPr lang="cs-CZ" sz="1100" smtClean="0"/>
          </a:p>
          <a:p>
            <a:endParaRPr lang="cs-CZ" sz="1100" dirty="0" smtClean="0"/>
          </a:p>
          <a:p>
            <a:r>
              <a:rPr lang="cs-CZ" sz="1500" dirty="0" smtClean="0"/>
              <a:t>Vše citováno dne:[2013-05-21]</a:t>
            </a:r>
          </a:p>
          <a:p>
            <a:endParaRPr lang="cs-CZ" sz="1200" dirty="0" smtClean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360</TotalTime>
  <Words>499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Název školy: Speciální základní škola,Louny Poděbradova640, příspěvková organizace  Autor: Mgr. Erika Pospíšilová Název materiálu: VY__32_INOVACE_17_IV_Z9_Světová_nej…  Téma : Světová nej…- opakování   Číslo projektu:  CZ.1.07/1.4.00/21.3407 </vt:lpstr>
      <vt:lpstr>ANOTACE</vt:lpstr>
      <vt:lpstr>Světová nej</vt:lpstr>
      <vt:lpstr>NEJVĚTŠÍ SVĚTADÍL</vt:lpstr>
      <vt:lpstr>NEJVĚTŠÍ STÁT SVĚTA</vt:lpstr>
      <vt:lpstr>NEJMENŠÍ STÁT SVĚTA</vt:lpstr>
      <vt:lpstr>největší ostrov světa</vt:lpstr>
      <vt:lpstr>Nejvyšší bod světa</vt:lpstr>
      <vt:lpstr>NEJNIŽŠÍ BOD SVĚTA</vt:lpstr>
      <vt:lpstr>NEJVĚTŠÍ OCEÁN SVĚTA</vt:lpstr>
      <vt:lpstr>NEJDELŠÍ ŘEKA SVĚTA</vt:lpstr>
      <vt:lpstr>největší poušť světa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47</cp:revision>
  <dcterms:created xsi:type="dcterms:W3CDTF">2012-02-19T15:41:47Z</dcterms:created>
  <dcterms:modified xsi:type="dcterms:W3CDTF">2013-10-06T10:58:30Z</dcterms:modified>
</cp:coreProperties>
</file>