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5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B0EE"/>
    <a:srgbClr val="8625B1"/>
    <a:srgbClr val="DE101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1.xml"/><Relationship Id="rId13" Type="http://schemas.openxmlformats.org/officeDocument/2006/relationships/slide" Target="slide14.xml"/><Relationship Id="rId18" Type="http://schemas.openxmlformats.org/officeDocument/2006/relationships/slide" Target="slide11.xml"/><Relationship Id="rId3" Type="http://schemas.openxmlformats.org/officeDocument/2006/relationships/slide" Target="slide12.xml"/><Relationship Id="rId21" Type="http://schemas.openxmlformats.org/officeDocument/2006/relationships/slide" Target="slide23.xml"/><Relationship Id="rId7" Type="http://schemas.openxmlformats.org/officeDocument/2006/relationships/slide" Target="slide4.xml"/><Relationship Id="rId12" Type="http://schemas.openxmlformats.org/officeDocument/2006/relationships/slide" Target="slide6.xml"/><Relationship Id="rId17" Type="http://schemas.openxmlformats.org/officeDocument/2006/relationships/slide" Target="slide7.xml"/><Relationship Id="rId2" Type="http://schemas.openxmlformats.org/officeDocument/2006/relationships/slide" Target="slide8.xml"/><Relationship Id="rId16" Type="http://schemas.openxmlformats.org/officeDocument/2006/relationships/slide" Target="slide10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11" Type="http://schemas.openxmlformats.org/officeDocument/2006/relationships/slide" Target="slide9.xml"/><Relationship Id="rId5" Type="http://schemas.openxmlformats.org/officeDocument/2006/relationships/slide" Target="slide20.xml"/><Relationship Id="rId15" Type="http://schemas.openxmlformats.org/officeDocument/2006/relationships/slide" Target="slide22.xml"/><Relationship Id="rId10" Type="http://schemas.openxmlformats.org/officeDocument/2006/relationships/slide" Target="slide13.xml"/><Relationship Id="rId19" Type="http://schemas.openxmlformats.org/officeDocument/2006/relationships/slide" Target="slide15.xml"/><Relationship Id="rId4" Type="http://schemas.openxmlformats.org/officeDocument/2006/relationships/slide" Target="slide16.xml"/><Relationship Id="rId9" Type="http://schemas.openxmlformats.org/officeDocument/2006/relationships/slide" Target="slide17.xml"/><Relationship Id="rId1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96855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VY__32_INOVACE_19_IV_Z9_Riskuj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Téma : Opakování učiva – riskuj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4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700808"/>
            <a:ext cx="68580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dirty="0" smtClean="0"/>
              <a:t>Prezentace je určena pro žáky 9. ročníku praktické ZŠ, k výuce zeměpisu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Prezentace na interaktivní tabuli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Prezentace je určena pro získání a upevnění informací získané během výuky zeměpisu v 9. ročníku – hravou formou.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Žák </a:t>
            </a:r>
            <a:r>
              <a:rPr lang="cs-CZ" dirty="0" smtClean="0"/>
              <a:t>si </a:t>
            </a:r>
            <a:r>
              <a:rPr lang="cs-CZ" dirty="0" smtClean="0"/>
              <a:t>vybírá </a:t>
            </a:r>
            <a:r>
              <a:rPr lang="cs-CZ" dirty="0" smtClean="0"/>
              <a:t>téma a hodnotu otázky /100,500,1000,2000/, po výběru  </a:t>
            </a:r>
            <a:r>
              <a:rPr lang="cs-CZ" dirty="0" smtClean="0"/>
              <a:t>dostává otázku, </a:t>
            </a:r>
            <a:r>
              <a:rPr lang="cs-CZ" dirty="0" smtClean="0"/>
              <a:t>na kterou </a:t>
            </a:r>
            <a:r>
              <a:rPr lang="cs-CZ" dirty="0" smtClean="0"/>
              <a:t>odpovídá, </a:t>
            </a:r>
            <a:r>
              <a:rPr lang="cs-CZ" dirty="0" smtClean="0"/>
              <a:t>po kliknutí získává kontrolu nad zodpovězenou otázkou, zpět se vrací přes ikonku „domeček“, správné odpovědi si žák sčítá, následně porovnává s ostatními.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Pomůcky: interaktivní pero, fixy na interaktivní tabuli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Inovace: interaktivní způsob učení, interaktivní procvičování nového učiva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Metodický pokyn: pozorně čti, odpověz na otázky, přiřaď  správné odpovědi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kosené hrany 4"/>
          <p:cNvSpPr/>
          <p:nvPr/>
        </p:nvSpPr>
        <p:spPr>
          <a:xfrm>
            <a:off x="2123728" y="1700808"/>
            <a:ext cx="1377153" cy="864096"/>
          </a:xfrm>
          <a:prstGeom prst="bevel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2" action="ppaction://hlinksldjump"/>
              </a:rPr>
              <a:t>100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3995936" y="1700808"/>
            <a:ext cx="1377153" cy="864096"/>
          </a:xfrm>
          <a:prstGeom prst="bevel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3" action="ppaction://hlinksldjump"/>
              </a:rPr>
              <a:t>100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5868144" y="1700808"/>
            <a:ext cx="1377153" cy="864096"/>
          </a:xfrm>
          <a:prstGeom prst="bevel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4" action="ppaction://hlinksldjump"/>
              </a:rPr>
              <a:t>100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7596336" y="1700808"/>
            <a:ext cx="1377153" cy="864096"/>
          </a:xfrm>
          <a:prstGeom prst="beve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5" action="ppaction://hlinksldjump"/>
              </a:rPr>
              <a:t>100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Zkosené hrany 32"/>
          <p:cNvSpPr/>
          <p:nvPr/>
        </p:nvSpPr>
        <p:spPr>
          <a:xfrm>
            <a:off x="323528" y="2924944"/>
            <a:ext cx="1377153" cy="864096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6" action="ppaction://hlinksldjump"/>
              </a:rPr>
              <a:t>500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Zkosené hrany 33"/>
          <p:cNvSpPr/>
          <p:nvPr/>
        </p:nvSpPr>
        <p:spPr>
          <a:xfrm>
            <a:off x="323528" y="1700808"/>
            <a:ext cx="1368152" cy="864096"/>
          </a:xfrm>
          <a:prstGeom prst="bevel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7" action="ppaction://hlinksldjump"/>
              </a:rPr>
              <a:t>100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5" name="Zkosené hrany 34"/>
          <p:cNvSpPr/>
          <p:nvPr/>
        </p:nvSpPr>
        <p:spPr>
          <a:xfrm>
            <a:off x="7596336" y="2924944"/>
            <a:ext cx="1377153" cy="864096"/>
          </a:xfrm>
          <a:prstGeom prst="bevel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8" action="ppaction://hlinksldjump"/>
              </a:rPr>
              <a:t>500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Zkosené hrany 35"/>
          <p:cNvSpPr/>
          <p:nvPr/>
        </p:nvSpPr>
        <p:spPr>
          <a:xfrm>
            <a:off x="5868144" y="2924944"/>
            <a:ext cx="1377153" cy="864096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9" action="ppaction://hlinksldjump"/>
              </a:rPr>
              <a:t>500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Zkosené hrany 36"/>
          <p:cNvSpPr/>
          <p:nvPr/>
        </p:nvSpPr>
        <p:spPr>
          <a:xfrm>
            <a:off x="3995936" y="2924944"/>
            <a:ext cx="1377153" cy="864096"/>
          </a:xfrm>
          <a:prstGeom prst="bevel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10" action="ppaction://hlinksldjump"/>
              </a:rPr>
              <a:t>500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8" name="Zkosené hrany 37"/>
          <p:cNvSpPr/>
          <p:nvPr/>
        </p:nvSpPr>
        <p:spPr>
          <a:xfrm>
            <a:off x="2123728" y="2924944"/>
            <a:ext cx="1377153" cy="86409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hlinkClick r:id="rId11" action="ppaction://hlinksldjump"/>
              </a:rPr>
              <a:t>500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9" name="Zkosené hrany 38"/>
          <p:cNvSpPr/>
          <p:nvPr/>
        </p:nvSpPr>
        <p:spPr>
          <a:xfrm>
            <a:off x="323528" y="4221088"/>
            <a:ext cx="1453662" cy="86409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2" action="ppaction://hlinksldjump"/>
              </a:rPr>
              <a:t>1000</a:t>
            </a:r>
            <a:endParaRPr lang="cs-CZ" sz="3600" dirty="0" smtClean="0"/>
          </a:p>
        </p:txBody>
      </p:sp>
      <p:sp>
        <p:nvSpPr>
          <p:cNvPr id="41" name="Zkosené hrany 40"/>
          <p:cNvSpPr/>
          <p:nvPr/>
        </p:nvSpPr>
        <p:spPr>
          <a:xfrm>
            <a:off x="3995936" y="4221088"/>
            <a:ext cx="1453662" cy="864096"/>
          </a:xfrm>
          <a:prstGeom prst="beve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3" action="ppaction://hlinksldjump"/>
              </a:rPr>
              <a:t>1000</a:t>
            </a:r>
            <a:endParaRPr lang="cs-CZ" sz="3600" dirty="0"/>
          </a:p>
        </p:txBody>
      </p:sp>
      <p:sp>
        <p:nvSpPr>
          <p:cNvPr id="43" name="Zkosené hrany 42"/>
          <p:cNvSpPr/>
          <p:nvPr/>
        </p:nvSpPr>
        <p:spPr>
          <a:xfrm>
            <a:off x="5868144" y="4221088"/>
            <a:ext cx="1453662" cy="864096"/>
          </a:xfrm>
          <a:prstGeom prst="beve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4" action="ppaction://hlinksldjump"/>
              </a:rPr>
              <a:t>1000</a:t>
            </a:r>
            <a:endParaRPr lang="cs-CZ" sz="3600" dirty="0"/>
          </a:p>
        </p:txBody>
      </p:sp>
      <p:sp>
        <p:nvSpPr>
          <p:cNvPr id="45" name="Zkosené hrany 44"/>
          <p:cNvSpPr/>
          <p:nvPr/>
        </p:nvSpPr>
        <p:spPr>
          <a:xfrm>
            <a:off x="7524328" y="4221088"/>
            <a:ext cx="1453662" cy="86409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5" action="ppaction://hlinksldjump"/>
              </a:rPr>
              <a:t>1000</a:t>
            </a:r>
            <a:endParaRPr lang="cs-CZ" sz="3600" dirty="0"/>
          </a:p>
        </p:txBody>
      </p:sp>
      <p:sp>
        <p:nvSpPr>
          <p:cNvPr id="47" name="Zkosené hrany 46"/>
          <p:cNvSpPr/>
          <p:nvPr/>
        </p:nvSpPr>
        <p:spPr>
          <a:xfrm>
            <a:off x="2123728" y="4221088"/>
            <a:ext cx="1453662" cy="864096"/>
          </a:xfrm>
          <a:prstGeom prst="beve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6" action="ppaction://hlinksldjump"/>
              </a:rPr>
              <a:t>1000</a:t>
            </a:r>
            <a:endParaRPr lang="cs-CZ" sz="3600" dirty="0" smtClean="0"/>
          </a:p>
        </p:txBody>
      </p:sp>
      <p:sp>
        <p:nvSpPr>
          <p:cNvPr id="50" name="Zkosené hrany 49"/>
          <p:cNvSpPr/>
          <p:nvPr/>
        </p:nvSpPr>
        <p:spPr>
          <a:xfrm>
            <a:off x="323528" y="5517232"/>
            <a:ext cx="1453662" cy="864096"/>
          </a:xfrm>
          <a:prstGeom prst="bevel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7" action="ppaction://hlinksldjump"/>
              </a:rPr>
              <a:t>2000</a:t>
            </a:r>
            <a:endParaRPr lang="cs-CZ" sz="3600" dirty="0" smtClean="0"/>
          </a:p>
        </p:txBody>
      </p:sp>
      <p:sp>
        <p:nvSpPr>
          <p:cNvPr id="51" name="Zkosené hrany 50"/>
          <p:cNvSpPr/>
          <p:nvPr/>
        </p:nvSpPr>
        <p:spPr>
          <a:xfrm>
            <a:off x="2123728" y="5517232"/>
            <a:ext cx="1453662" cy="864096"/>
          </a:xfrm>
          <a:prstGeom prst="bevel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8" action="ppaction://hlinksldjump"/>
              </a:rPr>
              <a:t>2000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2" name="Zkosené hrany 51"/>
          <p:cNvSpPr/>
          <p:nvPr/>
        </p:nvSpPr>
        <p:spPr>
          <a:xfrm>
            <a:off x="3995936" y="5517232"/>
            <a:ext cx="1453662" cy="864096"/>
          </a:xfrm>
          <a:prstGeom prst="bevel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19" action="ppaction://hlinksldjump"/>
              </a:rPr>
              <a:t>2000</a:t>
            </a:r>
            <a:endParaRPr lang="cs-CZ" sz="3600" dirty="0"/>
          </a:p>
        </p:txBody>
      </p:sp>
      <p:sp>
        <p:nvSpPr>
          <p:cNvPr id="53" name="Zkosené hrany 52"/>
          <p:cNvSpPr/>
          <p:nvPr/>
        </p:nvSpPr>
        <p:spPr>
          <a:xfrm>
            <a:off x="5868144" y="5517232"/>
            <a:ext cx="1453662" cy="864096"/>
          </a:xfrm>
          <a:prstGeom prst="bevel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20" action="ppaction://hlinksldjump"/>
              </a:rPr>
              <a:t>2000</a:t>
            </a:r>
            <a:endParaRPr lang="cs-CZ" sz="3600" dirty="0"/>
          </a:p>
        </p:txBody>
      </p:sp>
      <p:sp>
        <p:nvSpPr>
          <p:cNvPr id="54" name="Zkosené hrany 53"/>
          <p:cNvSpPr/>
          <p:nvPr/>
        </p:nvSpPr>
        <p:spPr>
          <a:xfrm>
            <a:off x="7524328" y="5517232"/>
            <a:ext cx="1453662" cy="864096"/>
          </a:xfrm>
          <a:prstGeom prst="bevel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rId21" action="ppaction://hlinksldjump"/>
              </a:rPr>
              <a:t>2000</a:t>
            </a:r>
            <a:endParaRPr lang="cs-CZ" sz="3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707904" y="548680"/>
            <a:ext cx="1681871" cy="895826"/>
          </a:xfrm>
          <a:prstGeom prst="downArrowCallou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</a:rPr>
              <a:t>Evropa</a:t>
            </a:r>
            <a:endParaRPr lang="cs-CZ" sz="3200" b="1" cap="all" dirty="0">
              <a:ln w="0">
                <a:solidFill>
                  <a:schemeClr val="bg1"/>
                </a:solidFill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835696" y="548680"/>
            <a:ext cx="1861407" cy="895826"/>
          </a:xfrm>
          <a:prstGeom prst="downArrowCallout">
            <a:avLst/>
          </a:prstGeom>
          <a:solidFill>
            <a:schemeClr val="accent5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Amerika</a:t>
            </a:r>
            <a:endParaRPr lang="cs-CZ" sz="3200" b="1" cap="all" dirty="0">
              <a:ln w="0"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436096" y="548680"/>
            <a:ext cx="2232248" cy="872252"/>
          </a:xfrm>
          <a:prstGeom prst="downArrowCallout">
            <a:avLst/>
          </a:prstGeom>
          <a:solidFill>
            <a:srgbClr val="DBB0EE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100" b="1" cap="all" dirty="0" err="1" smtClean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austrálie</a:t>
            </a:r>
            <a:endParaRPr lang="cs-CZ" sz="3100" b="1" cap="all" dirty="0">
              <a:ln w="0"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0" y="548680"/>
            <a:ext cx="1800200" cy="895826"/>
          </a:xfrm>
          <a:prstGeom prst="downArrowCallout">
            <a:avLst/>
          </a:prstGeom>
          <a:solidFill>
            <a:srgbClr val="FFC000"/>
          </a:solidFill>
          <a:ln>
            <a:solidFill>
              <a:schemeClr val="accent6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err="1" smtClean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afrika</a:t>
            </a:r>
            <a:endParaRPr lang="cs-CZ" sz="3200" b="1" cap="all" dirty="0">
              <a:ln w="0"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596336" y="548680"/>
            <a:ext cx="1547664" cy="895826"/>
          </a:xfrm>
          <a:prstGeom prst="downArrowCallout">
            <a:avLst/>
          </a:prstGeom>
          <a:solidFill>
            <a:schemeClr val="accent4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err="1" smtClean="0">
                <a:ln w="0"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</a:rPr>
              <a:t>asie</a:t>
            </a:r>
            <a:endParaRPr lang="cs-CZ" sz="3200" b="1" cap="all" dirty="0">
              <a:ln w="0"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AFRIKA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811472"/>
          </a:xfrm>
        </p:spPr>
        <p:txBody>
          <a:bodyPr/>
          <a:lstStyle/>
          <a:p>
            <a:r>
              <a:rPr lang="cs-CZ" sz="3600" dirty="0" smtClean="0"/>
              <a:t>Největší řeka Afriky?</a:t>
            </a:r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949280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Erika Pospíšilová\AppData\Local\Microsoft\Windows\Temporary Internet Files\Content.IE5\CS5ZIBOZ\MC9004296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9317" y="3717032"/>
            <a:ext cx="3905367" cy="273847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103948" y="2564904"/>
            <a:ext cx="936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accent1">
                    <a:lumMod val="50000"/>
                  </a:schemeClr>
                </a:solidFill>
              </a:rPr>
              <a:t>Nil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AFRIKA - 500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739464"/>
          </a:xfrm>
        </p:spPr>
        <p:txBody>
          <a:bodyPr/>
          <a:lstStyle/>
          <a:p>
            <a:r>
              <a:rPr lang="cs-CZ" dirty="0" smtClean="0"/>
              <a:t>Která rovnoběžka prochází Afrikou?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02102" y="5745654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71754" y="2708920"/>
            <a:ext cx="1800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ROVNÍK</a:t>
            </a:r>
            <a:endParaRPr lang="cs-CZ" sz="3600" b="1" dirty="0"/>
          </a:p>
        </p:txBody>
      </p:sp>
      <p:pic>
        <p:nvPicPr>
          <p:cNvPr id="2050" name="Picture 2" descr="C:\Users\Erika Pospíšilová\AppData\Local\Microsoft\Windows\Temporary Internet Files\Content.IE5\XV5R0Y2A\MC9004244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5853" y="4149080"/>
            <a:ext cx="4052295" cy="16429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Afrika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Nejvyšší hora Afriky?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805264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51869" y="2708920"/>
            <a:ext cx="42402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KILIMANDŽÁRO</a:t>
            </a:r>
          </a:p>
        </p:txBody>
      </p:sp>
      <p:pic>
        <p:nvPicPr>
          <p:cNvPr id="3074" name="Picture 2" descr="C:\Users\Erika Pospíšilová\AppData\Local\Microsoft\Windows\Temporary Internet Files\Content.IE5\XV5R0Y2A\MM90028349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62996" y="4056098"/>
            <a:ext cx="2218009" cy="2153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Afrika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Co je to </a:t>
            </a:r>
            <a:r>
              <a:rPr lang="cs-CZ" dirty="0" err="1" smtClean="0"/>
              <a:t>Sahel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733256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564904"/>
            <a:ext cx="6646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PÁS STEPÍ PŘEDCHÁZEJÍCÍ POUŠTÍM</a:t>
            </a:r>
            <a:endParaRPr lang="cs-CZ" sz="3200" dirty="0"/>
          </a:p>
        </p:txBody>
      </p:sp>
      <p:pic>
        <p:nvPicPr>
          <p:cNvPr id="4098" name="Picture 2" descr="C:\Users\Erika Pospíšilová\AppData\Local\Microsoft\Windows\Temporary Internet Files\Content.IE5\3B01Q8AO\MC900440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212976"/>
            <a:ext cx="2340397" cy="312777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AMERIKA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27496"/>
          </a:xfrm>
        </p:spPr>
        <p:txBody>
          <a:bodyPr/>
          <a:lstStyle/>
          <a:p>
            <a:r>
              <a:rPr lang="cs-CZ" dirty="0" smtClean="0"/>
              <a:t>Největší pohoří Severní Ameriky: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733256"/>
            <a:ext cx="648072" cy="648072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966849" y="2636912"/>
            <a:ext cx="32103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KORDILLERY</a:t>
            </a:r>
          </a:p>
        </p:txBody>
      </p:sp>
      <p:pic>
        <p:nvPicPr>
          <p:cNvPr id="5122" name="Picture 2" descr="C:\Users\Erika Pospíšilová\AppData\Local\Microsoft\Windows\Temporary Internet Files\Content.IE5\5X52JDU1\MC9004244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70537" y="3933056"/>
            <a:ext cx="2402927" cy="213169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AMERIKA - 500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27496"/>
          </a:xfrm>
        </p:spPr>
        <p:txBody>
          <a:bodyPr/>
          <a:lstStyle/>
          <a:p>
            <a:r>
              <a:rPr lang="cs-CZ" dirty="0" smtClean="0"/>
              <a:t>Která řeka se vlévá do Mexického zálivu?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3332" y="2636912"/>
            <a:ext cx="26773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MISSISSIPPI</a:t>
            </a:r>
          </a:p>
        </p:txBody>
      </p:sp>
      <p:pic>
        <p:nvPicPr>
          <p:cNvPr id="6147" name="Picture 3" descr="C:\Users\Erika Pospíšilová\AppData\Local\Microsoft\Windows\Temporary Internet Files\Content.IE5\H2Y57QO4\MC9004280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815" y="3717032"/>
            <a:ext cx="2284370" cy="20025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AMERIKA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811472"/>
          </a:xfrm>
        </p:spPr>
        <p:txBody>
          <a:bodyPr/>
          <a:lstStyle/>
          <a:p>
            <a:r>
              <a:rPr lang="cs-CZ" dirty="0" smtClean="0"/>
              <a:t>Komunistický stát Střední Ameriky: 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733256"/>
            <a:ext cx="720080" cy="648072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564904"/>
            <a:ext cx="14061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KUBA</a:t>
            </a:r>
          </a:p>
        </p:txBody>
      </p:sp>
      <p:pic>
        <p:nvPicPr>
          <p:cNvPr id="7171" name="Picture 3" descr="C:\Users\Erika Pospíšilová\AppData\Local\Microsoft\Windows\Temporary Internet Files\Content.IE5\FJHWHAIH\MC900429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717032"/>
            <a:ext cx="5183621" cy="246548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AMERIKA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Rozsáhlé planiny Jižní Ameriky jsou? 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805264"/>
            <a:ext cx="792088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43701" y="2492896"/>
            <a:ext cx="18565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PAMPY</a:t>
            </a:r>
          </a:p>
        </p:txBody>
      </p:sp>
      <p:pic>
        <p:nvPicPr>
          <p:cNvPr id="8195" name="Picture 3" descr="C:\Users\Erika Pospíšilová\AppData\Local\Microsoft\Windows\Temporary Internet Files\Content.IE5\5X52JDU1\MC9003444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789040"/>
            <a:ext cx="2921023" cy="20295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poloostrovy Evropy: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88424" y="5805264"/>
            <a:ext cx="576064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90654" y="2492896"/>
            <a:ext cx="7585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SKANDINÁVSKÝ, PYRENEJSKÝ, APENINSKÝ, BALKÁNSKÝ POLOOSTROV</a:t>
            </a:r>
            <a:endParaRPr lang="cs-CZ" b="1" dirty="0"/>
          </a:p>
        </p:txBody>
      </p:sp>
      <p:pic>
        <p:nvPicPr>
          <p:cNvPr id="9221" name="Picture 5" descr="C:\Users\Erika Pospíšilová\AppData\Local\Microsoft\Windows\Temporary Internet Files\Content.IE5\LUA1K80L\MC9004321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429000"/>
            <a:ext cx="1872208" cy="25879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EVROPA –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27496"/>
          </a:xfrm>
        </p:spPr>
        <p:txBody>
          <a:bodyPr/>
          <a:lstStyle/>
          <a:p>
            <a:r>
              <a:rPr lang="cs-CZ" dirty="0" smtClean="0"/>
              <a:t>Nejvyšší hora a pohoří Evropy: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733256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88802" y="2636912"/>
            <a:ext cx="41663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MONT BLANC, ALPY</a:t>
            </a:r>
          </a:p>
        </p:txBody>
      </p:sp>
      <p:pic>
        <p:nvPicPr>
          <p:cNvPr id="10242" name="Picture 2" descr="C:\Users\Erika Pospíšilová\AppData\Local\Microsoft\Windows\Temporary Internet Files\Content.IE5\XV5R0Y2A\MC9003893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573016"/>
            <a:ext cx="2672431" cy="260555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95448"/>
          </a:xfrm>
        </p:spPr>
        <p:txBody>
          <a:bodyPr/>
          <a:lstStyle/>
          <a:p>
            <a:r>
              <a:rPr lang="cs-CZ" dirty="0" smtClean="0"/>
              <a:t>V jakém státě se nachází sopka Vesuv? 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492896"/>
            <a:ext cx="18902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ITÁLIE</a:t>
            </a:r>
            <a:endParaRPr lang="cs-CZ" sz="4800" dirty="0"/>
          </a:p>
        </p:txBody>
      </p:sp>
      <p:pic>
        <p:nvPicPr>
          <p:cNvPr id="11267" name="Picture 3" descr="C:\Users\Erika Pospíšilová\AppData\Local\Microsoft\Windows\Temporary Internet Files\Content.IE5\F2S6K0HL\MC9004336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501008"/>
            <a:ext cx="1935286" cy="261790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95448"/>
          </a:xfrm>
        </p:spPr>
        <p:txBody>
          <a:bodyPr/>
          <a:lstStyle/>
          <a:p>
            <a:r>
              <a:rPr lang="cs-CZ" dirty="0" smtClean="0"/>
              <a:t>Co je to Bospor?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05264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21924" y="2708920"/>
            <a:ext cx="29001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MOŘSKÁ ÚŽINA</a:t>
            </a:r>
            <a:endParaRPr lang="cs-CZ" sz="3200" dirty="0"/>
          </a:p>
        </p:txBody>
      </p:sp>
      <p:pic>
        <p:nvPicPr>
          <p:cNvPr id="12290" name="Picture 2" descr="C:\Users\Erika Pospíšilová\AppData\Local\Microsoft\Windows\Temporary Internet Files\Content.IE5\H2Y57QO4\MC9004257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717032"/>
            <a:ext cx="2835404" cy="236363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AUSTRÁLIE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739464"/>
          </a:xfrm>
        </p:spPr>
        <p:txBody>
          <a:bodyPr/>
          <a:lstStyle/>
          <a:p>
            <a:r>
              <a:rPr lang="cs-CZ" dirty="0" smtClean="0"/>
              <a:t>Kolik států je v Austrálii?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316416" y="5877272"/>
            <a:ext cx="648072" cy="50405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2564904"/>
            <a:ext cx="4812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</a:t>
            </a:r>
            <a:endParaRPr lang="cs-CZ" sz="4400" dirty="0"/>
          </a:p>
        </p:txBody>
      </p:sp>
      <p:pic>
        <p:nvPicPr>
          <p:cNvPr id="13314" name="Picture 2" descr="C:\Users\Erika Pospíšilová\AppData\Local\Microsoft\Windows\Temporary Internet Files\Content.IE5\6R7VYQL4\MC9004257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861048"/>
            <a:ext cx="1901825" cy="19558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AUSTRÁLIE - 500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811472"/>
          </a:xfrm>
        </p:spPr>
        <p:txBody>
          <a:bodyPr/>
          <a:lstStyle/>
          <a:p>
            <a:r>
              <a:rPr lang="cs-CZ" dirty="0" smtClean="0"/>
              <a:t>Které zvíře žije jenom v Austrálii?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79904" y="5589240"/>
            <a:ext cx="684584" cy="648072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636912"/>
            <a:ext cx="20104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KLOKAN</a:t>
            </a:r>
            <a:endParaRPr lang="cs-CZ" sz="4000" dirty="0"/>
          </a:p>
        </p:txBody>
      </p:sp>
      <p:pic>
        <p:nvPicPr>
          <p:cNvPr id="14338" name="Picture 2" descr="C:\Users\Erika Pospíšilová\AppData\Local\Microsoft\Windows\Temporary Internet Files\Content.IE5\LDXX2J34\MC9001113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645024"/>
            <a:ext cx="3409111" cy="25076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AUSTRÁLIE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Jak se jmenuje hlavní město Austrálie?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2348880"/>
            <a:ext cx="28296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CANBERRA</a:t>
            </a:r>
            <a:endParaRPr lang="cs-CZ" sz="4400" dirty="0"/>
          </a:p>
        </p:txBody>
      </p:sp>
      <p:pic>
        <p:nvPicPr>
          <p:cNvPr id="15362" name="Picture 2" descr="C:\Users\Erika Pospíšilová\AppData\Local\Microsoft\Windows\Temporary Internet Files\Content.IE5\VKYE4EX0\MC9004244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212976"/>
            <a:ext cx="2760913" cy="29687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AUSTRÁLIE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739464"/>
          </a:xfrm>
        </p:spPr>
        <p:txBody>
          <a:bodyPr/>
          <a:lstStyle/>
          <a:p>
            <a:r>
              <a:rPr lang="cs-CZ" dirty="0" smtClean="0"/>
              <a:t>Jak se jmenují původní obyvatelé Austrálie?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420888"/>
            <a:ext cx="21980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Austrálci</a:t>
            </a:r>
            <a:endParaRPr lang="cs-CZ" sz="4000" dirty="0"/>
          </a:p>
        </p:txBody>
      </p:sp>
      <p:pic>
        <p:nvPicPr>
          <p:cNvPr id="16386" name="Picture 2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645024"/>
            <a:ext cx="1773459" cy="24132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Největší stát Asie?</a:t>
            </a:r>
          </a:p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20486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RUSKO</a:t>
            </a:r>
            <a:endParaRPr lang="cs-CZ" sz="4000" dirty="0"/>
          </a:p>
        </p:txBody>
      </p:sp>
      <p:pic>
        <p:nvPicPr>
          <p:cNvPr id="17410" name="Picture 2" descr="C:\Users\Erika Pospíšilová\AppData\Local\Microsoft\Windows\Temporary Internet Files\Content.IE5\5WQ6BRYP\MC9000158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284984"/>
            <a:ext cx="2947111" cy="237652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667456"/>
          </a:xfrm>
        </p:spPr>
        <p:txBody>
          <a:bodyPr/>
          <a:lstStyle/>
          <a:p>
            <a:r>
              <a:rPr lang="cs-CZ" dirty="0" smtClean="0"/>
              <a:t>3 řeky Asie?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05264"/>
            <a:ext cx="720080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348880"/>
            <a:ext cx="79979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MEKONG, JENISEJ, OB, LENA, EUFRAT, TIGRIS, AMUR, GANGA, INDUS</a:t>
            </a:r>
            <a:endParaRPr lang="cs-CZ" sz="2000" dirty="0"/>
          </a:p>
        </p:txBody>
      </p:sp>
      <p:pic>
        <p:nvPicPr>
          <p:cNvPr id="18434" name="Picture 2" descr="C:\Users\Erika Pospíšilová\AppData\Local\Microsoft\Windows\Temporary Internet Files\Content.IE5\XV5R0Y2A\MC9004257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429000"/>
            <a:ext cx="2769018" cy="250708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3440"/>
          </a:xfrm>
        </p:spPr>
        <p:txBody>
          <a:bodyPr/>
          <a:lstStyle/>
          <a:p>
            <a:r>
              <a:rPr lang="cs-CZ" dirty="0" smtClean="0"/>
              <a:t>Největší pohoří a hora Asie?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2204864"/>
            <a:ext cx="5266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HIMALÁJE, MOUNT EVEREST</a:t>
            </a:r>
          </a:p>
        </p:txBody>
      </p:sp>
      <p:pic>
        <p:nvPicPr>
          <p:cNvPr id="19458" name="Picture 2" descr="C:\Users\Erika Pospíšilová\AppData\Local\Microsoft\Windows\Temporary Internet Files\Content.IE5\H2Y57QO4\MC9004061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212976"/>
            <a:ext cx="3059742" cy="308099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739464"/>
          </a:xfrm>
        </p:spPr>
        <p:txBody>
          <a:bodyPr/>
          <a:lstStyle/>
          <a:p>
            <a:r>
              <a:rPr lang="cs-CZ" dirty="0" smtClean="0"/>
              <a:t>Nejdelší železniční trať na světě: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244408" y="5877272"/>
            <a:ext cx="648072" cy="576064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420888"/>
            <a:ext cx="5779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TRANSIBIŘSKÁ MAGISTRÁLA</a:t>
            </a:r>
          </a:p>
        </p:txBody>
      </p:sp>
      <p:pic>
        <p:nvPicPr>
          <p:cNvPr id="20484" name="Picture 4" descr="C:\Users\Erika Pospíšilová\AppData\Local\Microsoft\Windows\Temporary Internet Files\Content.IE5\5WQ6BRYP\MC9004134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915816" y="3284984"/>
            <a:ext cx="2935826" cy="262759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Obrázky- Dostupné z WWW : </a:t>
            </a:r>
            <a:r>
              <a:rPr lang="cs-CZ" sz="1800" dirty="0" err="1" smtClean="0"/>
              <a:t>clipart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2"/>
              </a:rPr>
              <a:t>http://office.</a:t>
            </a:r>
            <a:r>
              <a:rPr lang="cs-CZ" sz="1800" dirty="0" err="1" smtClean="0">
                <a:hlinkClick r:id="rId2"/>
              </a:rPr>
              <a:t>microsoft.com</a:t>
            </a:r>
            <a:endParaRPr lang="cs-CZ" sz="1800" dirty="0" smtClean="0"/>
          </a:p>
          <a:p>
            <a:r>
              <a:rPr lang="cs-CZ" sz="1800" dirty="0" smtClean="0"/>
              <a:t>KORTUS, František; TEPLÝ, František. </a:t>
            </a:r>
            <a:r>
              <a:rPr lang="cs-CZ" sz="1800" i="1" dirty="0" smtClean="0"/>
              <a:t>Zeměpis - Svět</a:t>
            </a:r>
            <a:r>
              <a:rPr lang="cs-CZ" sz="1800" dirty="0" smtClean="0"/>
              <a:t>. Praha: PARTA, s.r.o., 2008, ISBN 978-80-7320-130-2. </a:t>
            </a:r>
            <a:endParaRPr lang="cs-CZ" sz="1800" smtClean="0"/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Vše citováno dne:[2013-05-26]</a:t>
            </a:r>
            <a:endParaRPr lang="cs-CZ" sz="1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4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000000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370</TotalTime>
  <Words>411</Words>
  <Application>Microsoft Office PowerPoint</Application>
  <PresentationFormat>Předvádění na obrazovce (4:3)</PresentationFormat>
  <Paragraphs>100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Bohatý</vt:lpstr>
      <vt:lpstr>název školy: Speciální základní škola,Louny Poděbradova640, příspěvková organizace  Autor: Mgr. Erika Pospíšilová Název materiálu: VY__32_INOVACE_19_IV_Z9_Riskuj  Téma : Opakování učiva – riskuj   Číslo projektu:  CZ.1.07/1.4.00/21.3407 </vt:lpstr>
      <vt:lpstr>ANOTACE</vt:lpstr>
      <vt:lpstr>Snímek 3</vt:lpstr>
      <vt:lpstr>AFRIKA - 100</vt:lpstr>
      <vt:lpstr>AFRIKA - 500</vt:lpstr>
      <vt:lpstr>Afrika - 1000</vt:lpstr>
      <vt:lpstr>Afrika - 2000</vt:lpstr>
      <vt:lpstr>AMERIKA - 100</vt:lpstr>
      <vt:lpstr>AMERIKA - 500</vt:lpstr>
      <vt:lpstr>AMERIKA - 1000</vt:lpstr>
      <vt:lpstr>AMERIKA - 2000</vt:lpstr>
      <vt:lpstr>Evropa - 100</vt:lpstr>
      <vt:lpstr>EVROPA – 500</vt:lpstr>
      <vt:lpstr>EVROPA - 1000</vt:lpstr>
      <vt:lpstr>EVROPA - 2000</vt:lpstr>
      <vt:lpstr>AUSTRÁLIE - 100</vt:lpstr>
      <vt:lpstr>AUSTRÁLIE - 500</vt:lpstr>
      <vt:lpstr>AUSTRÁLIE - 1000</vt:lpstr>
      <vt:lpstr>AUSTRÁLIE - 2000</vt:lpstr>
      <vt:lpstr>ASIE - 100</vt:lpstr>
      <vt:lpstr>ASIE - 500</vt:lpstr>
      <vt:lpstr>ASIE - 1000</vt:lpstr>
      <vt:lpstr>ASIE - 2000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Dum</cp:lastModifiedBy>
  <cp:revision>48</cp:revision>
  <dcterms:created xsi:type="dcterms:W3CDTF">2012-02-19T15:41:47Z</dcterms:created>
  <dcterms:modified xsi:type="dcterms:W3CDTF">2013-10-19T19:56:39Z</dcterms:modified>
</cp:coreProperties>
</file>