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3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7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Meierová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VY_32_INOVACE_3A_07_psaní párových hlásek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400600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16224" y="0"/>
        <a:ext cx="5400600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400600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16224" y="403244"/>
        <a:ext cx="5400600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16224" y="806488"/>
          <a:ext cx="5400600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Lenka Meierová</a:t>
          </a:r>
          <a:endParaRPr lang="cs-CZ" sz="1700" kern="1200" dirty="0"/>
        </a:p>
      </dsp:txBody>
      <dsp:txXfrm>
        <a:off x="2016224" y="806488"/>
        <a:ext cx="5400600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400600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VY_32_INOVACE_3A_07_psaní párových hlásek</a:t>
          </a:r>
          <a:endParaRPr lang="cs-CZ" sz="1700" kern="1200" dirty="0"/>
        </a:p>
      </dsp:txBody>
      <dsp:txXfrm>
        <a:off x="2016224" y="1209732"/>
        <a:ext cx="5400600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400600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Český jazyk 3. ročník</a:t>
          </a:r>
          <a:endParaRPr lang="cs-CZ" sz="1700" kern="1200" dirty="0"/>
        </a:p>
      </dsp:txBody>
      <dsp:txXfrm>
        <a:off x="2016224" y="1612981"/>
        <a:ext cx="5400600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400600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16224" y="2016225"/>
        <a:ext cx="5400600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400600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16224" y="2419469"/>
        <a:ext cx="5400600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8333525"/>
              </p:ext>
            </p:extLst>
          </p:nvPr>
        </p:nvGraphicFramePr>
        <p:xfrm>
          <a:off x="539552" y="1700808"/>
          <a:ext cx="741682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práci ve dvojici, popř. ve  skupině. Pomůže uvědomit si souvislost správného psaní souhlásek uvnitř a na konci slov s jejich jinými tvary a naopak rozdílnost jejich výslovnosti.</a:t>
            </a:r>
          </a:p>
          <a:p>
            <a:r>
              <a:rPr lang="cs-CZ" dirty="0" smtClean="0"/>
              <a:t>Žáci si sami volí tempo práce, </a:t>
            </a:r>
            <a:r>
              <a:rPr lang="cs-CZ" dirty="0" smtClean="0">
                <a:solidFill>
                  <a:srgbClr val="FFC000"/>
                </a:solidFill>
              </a:rPr>
              <a:t>klikají myší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Přemýšlej. Píšeme všechna uvedená slova přesně tak, jak je vyslovujeme?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91760" y="1618448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          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1" name="Picture 7" descr="C:\Users\Lenka\AppData\Local\Microsoft\Windows\Temporary Internet Files\Content.IE5\AM1I8PN9\MC90008400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397" y="3429000"/>
            <a:ext cx="1030416" cy="96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K0O7W0UI\MC90041163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03289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328361" y="17476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čá</a:t>
            </a:r>
            <a:r>
              <a:rPr lang="cs-CZ" sz="3200" b="1" dirty="0" smtClean="0">
                <a:solidFill>
                  <a:srgbClr val="FFFF00"/>
                </a:solidFill>
              </a:rPr>
              <a:t>p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3231845"/>
            <a:ext cx="125493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holu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43808" y="5136455"/>
            <a:ext cx="13659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pstru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3" name="Picture 9" descr="C:\Users\Lenka\AppData\Local\Microsoft\Windows\Temporary Internet Files\Content.IE5\K0O7W0UI\MC900084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851" y="5328531"/>
            <a:ext cx="1143962" cy="46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prava 12"/>
          <p:cNvSpPr/>
          <p:nvPr/>
        </p:nvSpPr>
        <p:spPr>
          <a:xfrm rot="10800000">
            <a:off x="4869797" y="19370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0800000">
            <a:off x="4879205" y="34467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908501" y="528753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28183" y="1937061"/>
            <a:ext cx="316631" cy="4846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17987" y="3427166"/>
            <a:ext cx="2765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28184" y="5136455"/>
            <a:ext cx="316631" cy="515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876256" y="1901936"/>
            <a:ext cx="187220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 čá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876255" y="3222539"/>
            <a:ext cx="1872207" cy="8634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 holu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850286" y="5070223"/>
            <a:ext cx="1872207" cy="919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 pstru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01848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85821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Některé souhlásky píšeme jinak, než je vyslovujeme. </a:t>
            </a:r>
            <a:r>
              <a:rPr lang="cs-CZ" sz="2400" dirty="0" smtClean="0">
                <a:latin typeface="Calibri" pitchFamily="34" charset="0"/>
              </a:rPr>
              <a:t>Abychom dokázali správně slovo napsat, pomáháme si jiným tvarem slova. Vyzkoušej si to.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2636912"/>
            <a:ext cx="91440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</a:t>
            </a:r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r>
              <a:rPr lang="cs-CZ" sz="2400" b="1" dirty="0" smtClean="0"/>
              <a:t>ka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827584" y="3501008"/>
            <a:ext cx="1202432" cy="338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</a:t>
            </a:r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/>
              <a:t>ka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187624" y="4321905"/>
            <a:ext cx="914400" cy="338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chlé</a:t>
            </a:r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584" y="5229200"/>
            <a:ext cx="1346448" cy="338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skořá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627784" y="2816932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27784" y="3670176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627784" y="4462264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627784" y="5398368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4876534" y="2480320"/>
            <a:ext cx="2714600" cy="5166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r</a:t>
            </a:r>
            <a:r>
              <a:rPr lang="cs-CZ" sz="2400" b="1" dirty="0" smtClean="0"/>
              <a:t>y</a:t>
            </a:r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r>
              <a:rPr lang="cs-CZ" sz="2400" b="1" dirty="0" smtClean="0"/>
              <a:t>a, ry</a:t>
            </a:r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r>
              <a:rPr lang="cs-CZ" sz="2400" b="1" dirty="0" smtClean="0"/>
              <a:t>ička 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4889942" y="3501008"/>
            <a:ext cx="2714600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b</a:t>
            </a:r>
            <a:r>
              <a:rPr lang="cs-CZ" sz="2400" b="1" dirty="0" smtClean="0"/>
              <a:t>ou</a:t>
            </a:r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r>
              <a:rPr lang="cs-CZ" sz="2400" b="1" dirty="0" smtClean="0"/>
              <a:t>a,  bou</a:t>
            </a:r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r>
              <a:rPr lang="cs-CZ" sz="2400" b="1" dirty="0" smtClean="0"/>
              <a:t>y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4860032" y="4293096"/>
            <a:ext cx="2714600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c</a:t>
            </a:r>
            <a:r>
              <a:rPr lang="cs-CZ" sz="2400" b="1" dirty="0" smtClean="0"/>
              <a:t>hle</a:t>
            </a:r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r>
              <a:rPr lang="cs-CZ" sz="2400" b="1" dirty="0" smtClean="0"/>
              <a:t>a,  chle</a:t>
            </a:r>
            <a:r>
              <a:rPr lang="cs-CZ" sz="2400" b="1" dirty="0" smtClean="0">
                <a:solidFill>
                  <a:srgbClr val="7030A0"/>
                </a:solidFill>
              </a:rPr>
              <a:t>b</a:t>
            </a:r>
            <a:r>
              <a:rPr lang="cs-CZ" sz="2400" b="1" dirty="0" smtClean="0"/>
              <a:t>y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4860032" y="5229200"/>
            <a:ext cx="2714600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kořá</a:t>
            </a:r>
            <a:r>
              <a:rPr lang="cs-CZ" sz="2400" b="1" dirty="0" smtClean="0">
                <a:solidFill>
                  <a:srgbClr val="7030A0"/>
                </a:solidFill>
              </a:rPr>
              <a:t>p</a:t>
            </a:r>
            <a:r>
              <a:rPr lang="cs-CZ" sz="2400" b="1" dirty="0" smtClean="0"/>
              <a:t>ky, skořá</a:t>
            </a:r>
            <a:r>
              <a:rPr lang="cs-CZ" sz="2400" b="1" dirty="0" smtClean="0">
                <a:solidFill>
                  <a:srgbClr val="7030A0"/>
                </a:solidFill>
              </a:rPr>
              <a:t>p</a:t>
            </a:r>
            <a:r>
              <a:rPr lang="cs-CZ" sz="2400" b="1" dirty="0" smtClean="0"/>
              <a:t>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4854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25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5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22" grpId="0" animBg="1"/>
      <p:bldP spid="24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2060848"/>
            <a:ext cx="4040188" cy="639762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Říkej kamarádovi: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2708920"/>
            <a:ext cx="4680520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….aby předvedl slona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….aby smazal tabuli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….aby zasadil květinu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….aby s tebou šel na chodbu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….aby nastavil budík na šest </a:t>
            </a:r>
            <a:r>
              <a:rPr lang="cs-CZ" dirty="0" smtClean="0">
                <a:solidFill>
                  <a:srgbClr val="002060"/>
                </a:solidFill>
              </a:rPr>
              <a:t>hodin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….zatroubil na trubku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….uklidil knihy na poličku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….převedl 30 cm na milimetry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3950097" y="1772816"/>
            <a:ext cx="5193903" cy="927956"/>
          </a:xfrm>
        </p:spPr>
        <p:txBody>
          <a:bodyPr>
            <a:no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Kamarád vykoná, pokud to lze, pak kontroluje správné písmeno. Nakonec věty napíšeme.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88024" y="2636912"/>
            <a:ext cx="4041775" cy="3951288"/>
          </a:xfrm>
        </p:spPr>
        <p:txBody>
          <a:bodyPr>
            <a:no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předve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- předve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- sma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- zasa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půj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nasta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zatru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zatrou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- ukli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řeve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- převe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</a:t>
            </a: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Lenka\AppData\Local\Microsoft\Windows\Temporary Internet Files\Content.IE5\AM1I8PN9\MC900343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5748"/>
            <a:ext cx="1465378" cy="14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2843808" y="260649"/>
            <a:ext cx="5400600" cy="986270"/>
          </a:xfrm>
          <a:prstGeom prst="wedgeEllipseCallout">
            <a:avLst>
              <a:gd name="adj1" fmla="val -81239"/>
              <a:gd name="adj2" fmla="val 30257"/>
            </a:avLst>
          </a:prstGeom>
          <a:ln>
            <a:solidFill>
              <a:srgbClr val="FFC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</a:rPr>
              <a:t>Já říkám, Ty provedeš. Pak se vyměníme. Souhlasíš?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424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3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3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3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3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3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3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3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3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3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3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3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3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3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3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3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10835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Řekni, co napíšeš.  Pak klikni pro kontrolu.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ervivý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opla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tě_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ký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 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orká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polé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napnuté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   ty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73677" y="1687335"/>
            <a:ext cx="295178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b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74444" y="2232394"/>
            <a:ext cx="288032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27502" y="2232394"/>
            <a:ext cx="291480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82627" y="2852936"/>
            <a:ext cx="290615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ž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62300" y="2761976"/>
            <a:ext cx="291480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h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02823" y="3467940"/>
            <a:ext cx="318953" cy="37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r>
              <a:rPr lang="cs-CZ" sz="2800" b="1" dirty="0" smtClean="0">
                <a:solidFill>
                  <a:srgbClr val="C00000"/>
                </a:solidFill>
              </a:rPr>
              <a:t>v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36983" y="4005064"/>
            <a:ext cx="524886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Vývojový diagram: uložená data 11"/>
          <p:cNvSpPr/>
          <p:nvPr/>
        </p:nvSpPr>
        <p:spPr>
          <a:xfrm>
            <a:off x="4788024" y="3451595"/>
            <a:ext cx="4032448" cy="2836021"/>
          </a:xfrm>
          <a:prstGeom prst="flowChartOnline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hři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y</a:t>
            </a:r>
          </a:p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sla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ď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oučká</a:t>
            </a:r>
          </a:p>
          <a:p>
            <a:pPr algn="ctr"/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ez opla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ek</a:t>
            </a:r>
          </a:p>
          <a:p>
            <a:pPr algn="ctr"/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í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ž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ivý</a:t>
            </a:r>
          </a:p>
          <a:p>
            <a:pPr algn="ctr"/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dva bato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h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y</a:t>
            </a:r>
          </a:p>
          <a:p>
            <a:pPr algn="ctr"/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ez polé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v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ek</a:t>
            </a:r>
          </a:p>
          <a:p>
            <a:pPr algn="ctr"/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ez pla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ch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et</a:t>
            </a:r>
          </a:p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1560" y="4653136"/>
            <a:ext cx="3744416" cy="1634480"/>
          </a:xfrm>
          <a:prstGeom prst="rect">
            <a:avLst/>
          </a:prstGeom>
          <a:solidFill>
            <a:schemeClr val="bg2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Lenka\AppData\Local\Microsoft\Windows\Temporary Internet Files\Content.IE5\AM1I8PN9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21" y="4748810"/>
            <a:ext cx="823626" cy="69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AM1I8PN9\MC900099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359987" y="5031807"/>
            <a:ext cx="247562" cy="33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S7687CZ2\MC9003536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257" y="4819301"/>
            <a:ext cx="741720" cy="78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AM1I8PN9\MC900088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804" y="5606991"/>
            <a:ext cx="967742" cy="61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DE4CGPLA\MC900413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438" y="5287265"/>
            <a:ext cx="979708" cy="95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10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4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4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4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materiálu byly použity kliparty z otevřené galerie Microsoft </a:t>
            </a:r>
            <a:r>
              <a:rPr lang="cs-CZ" dirty="0" err="1" smtClean="0"/>
              <a:t>Ofice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545</TotalTime>
  <Words>312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Přemýšlej. Píšeme všechna uvedená slova přesně tak, jak je vyslovujeme?</vt:lpstr>
      <vt:lpstr>Některé souhlásky píšeme jinak, než je vyslovujeme. Abychom dokázali správně slovo napsat, pomáháme si jiným tvarem slova. Vyzkoušej si to.</vt:lpstr>
      <vt:lpstr>Prezentace aplikace PowerPoint</vt:lpstr>
      <vt:lpstr>Řekni, co napíšeš.  Pak klikni pro kontrolu.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HP</cp:lastModifiedBy>
  <cp:revision>44</cp:revision>
  <dcterms:created xsi:type="dcterms:W3CDTF">2011-08-21T15:31:45Z</dcterms:created>
  <dcterms:modified xsi:type="dcterms:W3CDTF">2013-01-26T14:37:37Z</dcterms:modified>
</cp:coreProperties>
</file>