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doc" ContentType="application/msword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5" r:id="rId1"/>
  </p:sldMasterIdLst>
  <p:sldIdLst>
    <p:sldId id="264" r:id="rId2"/>
    <p:sldId id="256" r:id="rId3"/>
    <p:sldId id="257" r:id="rId4"/>
    <p:sldId id="258" r:id="rId5"/>
    <p:sldId id="259" r:id="rId6"/>
    <p:sldId id="261" r:id="rId7"/>
    <p:sldId id="260" r:id="rId8"/>
    <p:sldId id="262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>
        <p:scale>
          <a:sx n="100" d="100"/>
          <a:sy n="100" d="100"/>
        </p:scale>
        <p:origin x="-19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7"/>
          <p:cNvSpPr>
            <a:spLocks noChangeArrowheads="1"/>
          </p:cNvSpPr>
          <p:nvPr/>
        </p:nvSpPr>
        <p:spPr bwMode="auto">
          <a:xfrm>
            <a:off x="685800" y="2393950"/>
            <a:ext cx="7772400" cy="109538"/>
          </a:xfrm>
          <a:custGeom>
            <a:avLst/>
            <a:gdLst>
              <a:gd name="T0" fmla="*/ 0 w 1000"/>
              <a:gd name="T1" fmla="*/ 0 h 1000"/>
              <a:gd name="T2" fmla="*/ 4803343 w 1000"/>
              <a:gd name="T3" fmla="*/ 0 h 1000"/>
              <a:gd name="T4" fmla="*/ 4803343 w 1000"/>
              <a:gd name="T5" fmla="*/ 109538 h 1000"/>
              <a:gd name="T6" fmla="*/ 0 w 1000"/>
              <a:gd name="T7" fmla="*/ 109538 h 1000"/>
              <a:gd name="T8" fmla="*/ 0 w 1000"/>
              <a:gd name="T9" fmla="*/ 0 h 1000"/>
              <a:gd name="T10" fmla="*/ 7772400 w 1000"/>
              <a:gd name="T11" fmla="*/ 0 h 10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000" h="1000" stroke="0">
                <a:moveTo>
                  <a:pt x="0" y="0"/>
                </a:moveTo>
                <a:lnTo>
                  <a:pt x="618" y="0"/>
                </a:lnTo>
                <a:lnTo>
                  <a:pt x="618" y="1000"/>
                </a:lnTo>
                <a:lnTo>
                  <a:pt x="0" y="1000"/>
                </a:lnTo>
                <a:lnTo>
                  <a:pt x="0" y="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chemeClr val="accent2"/>
          </a:solidFill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126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990600"/>
            <a:ext cx="7772400" cy="1371600"/>
          </a:xfrm>
        </p:spPr>
        <p:txBody>
          <a:bodyPr/>
          <a:lstStyle>
            <a:lvl1pPr>
              <a:defRPr sz="4000"/>
            </a:lvl1pPr>
          </a:lstStyle>
          <a:p>
            <a:pPr lvl="0"/>
            <a:r>
              <a:rPr lang="cs-CZ" altLang="cs-CZ" noProof="0" smtClean="0"/>
              <a:t>Klepnutím lze upravit styl předlohy nadpisů.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3429000"/>
            <a:ext cx="7010400" cy="16002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pPr lvl="0"/>
            <a:r>
              <a:rPr lang="cs-CZ" altLang="cs-CZ" noProof="0" smtClean="0"/>
              <a:t>Klepnutím lze upravit styl předlohy podnadpisů.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744AF88-83B4-4D57-A3AF-BBB155B54A6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9043721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D17FEB-A055-4FDE-97C6-DEEE1E192D1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929026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0CFBE2-12FC-4115-B57F-5A981F8F57A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1393690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66738" y="1752600"/>
            <a:ext cx="39243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3438" y="1752600"/>
            <a:ext cx="39243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061101-3946-4396-AC41-A18CA7D8FEA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5909619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AAC032-4239-4325-A907-BE48416F9EA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2589867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625762-D34F-4481-8EA6-38675330A13C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4739245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AE2BBD-6D64-4DBF-879F-F5C060893F6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1410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5ABF26-C017-41FD-8DAC-606453BF8B7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4440172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976483-E672-42D0-9096-D2E781592063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2788193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42FA87-30D0-4EC3-9704-E7E91FE17A5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8513232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73838" y="304800"/>
            <a:ext cx="2001837" cy="57150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66738" y="304800"/>
            <a:ext cx="5854700" cy="57150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621430-CE7B-443C-BA36-554A0200296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8075202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ltHorz">
          <a:fgClr>
            <a:schemeClr val="bg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74675" y="304800"/>
            <a:ext cx="8001000" cy="1216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66738" y="1752600"/>
            <a:ext cx="8001000" cy="426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1028" name="AutoShape 4"/>
          <p:cNvSpPr>
            <a:spLocks noChangeArrowheads="1"/>
          </p:cNvSpPr>
          <p:nvPr/>
        </p:nvSpPr>
        <p:spPr bwMode="auto">
          <a:xfrm>
            <a:off x="609600" y="1566863"/>
            <a:ext cx="7958138" cy="109537"/>
          </a:xfrm>
          <a:custGeom>
            <a:avLst/>
            <a:gdLst>
              <a:gd name="T0" fmla="*/ 0 w 1000"/>
              <a:gd name="T1" fmla="*/ 0 h 1000"/>
              <a:gd name="T2" fmla="*/ 4655511 w 1000"/>
              <a:gd name="T3" fmla="*/ 0 h 1000"/>
              <a:gd name="T4" fmla="*/ 4655511 w 1000"/>
              <a:gd name="T5" fmla="*/ 109537 h 1000"/>
              <a:gd name="T6" fmla="*/ 0 w 1000"/>
              <a:gd name="T7" fmla="*/ 109537 h 1000"/>
              <a:gd name="T8" fmla="*/ 0 w 1000"/>
              <a:gd name="T9" fmla="*/ 0 h 1000"/>
              <a:gd name="T10" fmla="*/ 7958138 w 1000"/>
              <a:gd name="T11" fmla="*/ 0 h 10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000" h="1000" stroke="0">
                <a:moveTo>
                  <a:pt x="0" y="0"/>
                </a:moveTo>
                <a:lnTo>
                  <a:pt x="585" y="0"/>
                </a:lnTo>
                <a:lnTo>
                  <a:pt x="585" y="1000"/>
                </a:lnTo>
                <a:lnTo>
                  <a:pt x="0" y="1000"/>
                </a:lnTo>
                <a:lnTo>
                  <a:pt x="0" y="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chemeClr val="accent2"/>
          </a:solidFill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029" name="Line 5"/>
          <p:cNvSpPr>
            <a:spLocks noChangeShapeType="1"/>
          </p:cNvSpPr>
          <p:nvPr/>
        </p:nvSpPr>
        <p:spPr bwMode="auto">
          <a:xfrm flipV="1">
            <a:off x="609600" y="6172200"/>
            <a:ext cx="7924800" cy="0"/>
          </a:xfrm>
          <a:prstGeom prst="line">
            <a:avLst/>
          </a:prstGeom>
          <a:noFill/>
          <a:ln w="3175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19812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 smtClean="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48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19812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471D0F7C-EFDA-4506-A061-248E55377246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9pPr>
    </p:titleStyle>
    <p:bodyStyle>
      <a:lvl1pPr marL="469900" indent="-469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o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908050" indent="-4365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 sz="2600">
          <a:solidFill>
            <a:schemeClr val="tx1"/>
          </a:solidFill>
          <a:latin typeface="+mn-lt"/>
        </a:defRPr>
      </a:lvl2pPr>
      <a:lvl3pPr marL="1304925" indent="-395288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o"/>
        <a:defRPr sz="2300">
          <a:solidFill>
            <a:schemeClr val="tx1"/>
          </a:solidFill>
          <a:latin typeface="+mn-lt"/>
        </a:defRPr>
      </a:lvl3pPr>
      <a:lvl4pPr marL="1693863" indent="-3873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4pPr>
      <a:lvl5pPr marL="2093913" indent="-398463" algn="l" rtl="0" eaLnBrk="0" fontAlgn="base" hangingPunct="0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511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30083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655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9227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Word_97_-_2003_Document1.doc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0" name="Rectangle 272"/>
          <p:cNvSpPr>
            <a:spLocks noChangeArrowheads="1"/>
          </p:cNvSpPr>
          <p:nvPr/>
        </p:nvSpPr>
        <p:spPr bwMode="auto">
          <a:xfrm>
            <a:off x="0" y="-14859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>
              <a:solidFill>
                <a:srgbClr val="000000"/>
              </a:solidFill>
            </a:endParaRPr>
          </a:p>
        </p:txBody>
      </p:sp>
      <p:graphicFrame>
        <p:nvGraphicFramePr>
          <p:cNvPr id="2319" name="Object 2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65127780"/>
              </p:ext>
            </p:extLst>
          </p:nvPr>
        </p:nvGraphicFramePr>
        <p:xfrm>
          <a:off x="762000" y="514350"/>
          <a:ext cx="7010400" cy="6238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2" name="Document" r:id="rId3" imgW="10972079" imgH="9758999" progId="Word.Document.8">
                  <p:embed/>
                </p:oleObj>
              </mc:Choice>
              <mc:Fallback>
                <p:oleObj name="Document" r:id="rId3" imgW="10972079" imgH="9758999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2000" y="514350"/>
                        <a:ext cx="7010400" cy="62388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61961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Komprese (komprimace) dat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Komprese (komprimace) dat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komprese = zmenšení objemu dat</a:t>
            </a:r>
          </a:p>
          <a:p>
            <a:pPr eaLnBrk="1" hangingPunct="1"/>
            <a:r>
              <a:rPr lang="cs-CZ" altLang="cs-CZ" smtClean="0"/>
              <a:t>používá se hlavně při </a:t>
            </a:r>
            <a:r>
              <a:rPr lang="cs-CZ" altLang="cs-CZ" smtClean="0">
                <a:solidFill>
                  <a:schemeClr val="accent2"/>
                </a:solidFill>
              </a:rPr>
              <a:t>archivaci</a:t>
            </a:r>
            <a:r>
              <a:rPr lang="cs-CZ" altLang="cs-CZ" smtClean="0"/>
              <a:t> nebo </a:t>
            </a:r>
            <a:r>
              <a:rPr lang="cs-CZ" altLang="cs-CZ" smtClean="0">
                <a:solidFill>
                  <a:schemeClr val="accent2"/>
                </a:solidFill>
              </a:rPr>
              <a:t>přenosu dat</a:t>
            </a:r>
          </a:p>
          <a:p>
            <a:pPr eaLnBrk="1" hangingPunct="1"/>
            <a:r>
              <a:rPr lang="cs-CZ" altLang="cs-CZ" smtClean="0"/>
              <a:t>slangové alternativní termíny:</a:t>
            </a:r>
            <a:br>
              <a:rPr lang="cs-CZ" altLang="cs-CZ" smtClean="0"/>
            </a:br>
            <a:r>
              <a:rPr lang="cs-CZ" altLang="cs-CZ" i="1" smtClean="0"/>
              <a:t>(za)zipování, (za)pakování, (za)balení, 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3400" smtClean="0"/>
              <a:t>Základní rozdělení komprese dat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Bezeztrátová komprese</a:t>
            </a:r>
          </a:p>
          <a:p>
            <a:pPr eaLnBrk="1" hangingPunct="1"/>
            <a:r>
              <a:rPr lang="cs-CZ" altLang="cs-CZ" smtClean="0"/>
              <a:t>Ztrátová komprese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build="p" bldLvl="2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Bezeztrátová komprese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altLang="cs-CZ" smtClean="0"/>
              <a:t>zkomprimovaná </a:t>
            </a:r>
            <a:r>
              <a:rPr lang="cs-CZ" altLang="cs-CZ" smtClean="0">
                <a:solidFill>
                  <a:schemeClr val="accent2"/>
                </a:solidFill>
              </a:rPr>
              <a:t>data lze beze zbytku obnovit</a:t>
            </a:r>
            <a:r>
              <a:rPr lang="cs-CZ" altLang="cs-CZ" smtClean="0"/>
              <a:t> do původní podoby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mtClean="0"/>
              <a:t>použití: </a:t>
            </a:r>
            <a:r>
              <a:rPr lang="cs-CZ" altLang="cs-CZ" smtClean="0">
                <a:solidFill>
                  <a:schemeClr val="accent2"/>
                </a:solidFill>
              </a:rPr>
              <a:t>texty, tabulky, databáze</a:t>
            </a:r>
            <a:r>
              <a:rPr lang="cs-CZ" altLang="cs-CZ" smtClean="0"/>
              <a:t> …</a:t>
            </a:r>
            <a:br>
              <a:rPr lang="cs-CZ" altLang="cs-CZ" smtClean="0"/>
            </a:br>
            <a:r>
              <a:rPr lang="cs-CZ" altLang="cs-CZ" smtClean="0"/>
              <a:t>zkrátka všude tam, kde si nemůžeme dovolit ztratit ani malý kousek původní informace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mtClean="0"/>
              <a:t>je zpravidla méně účinná než komprese ztrátová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mtClean="0"/>
              <a:t>formáty: </a:t>
            </a:r>
            <a:r>
              <a:rPr lang="cs-CZ" altLang="cs-CZ" smtClean="0">
                <a:solidFill>
                  <a:schemeClr val="accent2"/>
                </a:solidFill>
              </a:rPr>
              <a:t>ZIP, RAR</a:t>
            </a:r>
            <a:r>
              <a:rPr lang="cs-CZ" altLang="cs-CZ" smtClean="0"/>
              <a:t>, ARJ, 7Z, 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Bezeztrátová komprese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cs-CZ" altLang="cs-CZ" dirty="0" smtClean="0"/>
              <a:t>Programy pro kompresi a dekompresi: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altLang="cs-CZ" dirty="0" err="1" smtClean="0"/>
              <a:t>Winzip</a:t>
            </a:r>
            <a:r>
              <a:rPr lang="cs-CZ" altLang="cs-CZ" dirty="0" smtClean="0"/>
              <a:t>, </a:t>
            </a:r>
            <a:r>
              <a:rPr lang="cs-CZ" altLang="cs-CZ" dirty="0" err="1" smtClean="0"/>
              <a:t>Winrar</a:t>
            </a:r>
            <a:r>
              <a:rPr lang="cs-CZ" altLang="cs-CZ" dirty="0" smtClean="0"/>
              <a:t>, … (shareware)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altLang="cs-CZ" dirty="0" smtClean="0"/>
              <a:t>7Zip, </a:t>
            </a:r>
            <a:r>
              <a:rPr lang="cs-CZ" altLang="cs-CZ" dirty="0" err="1" smtClean="0"/>
              <a:t>Filzip</a:t>
            </a:r>
            <a:r>
              <a:rPr lang="cs-CZ" altLang="cs-CZ" dirty="0" smtClean="0"/>
              <a:t>, … (freeware)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Ztrátová komprese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altLang="cs-CZ" smtClean="0">
                <a:solidFill>
                  <a:schemeClr val="accent2"/>
                </a:solidFill>
              </a:rPr>
              <a:t>některá data se</a:t>
            </a:r>
            <a:r>
              <a:rPr lang="cs-CZ" altLang="cs-CZ" smtClean="0"/>
              <a:t> při ní </a:t>
            </a:r>
            <a:r>
              <a:rPr lang="cs-CZ" altLang="cs-CZ" smtClean="0">
                <a:solidFill>
                  <a:schemeClr val="accent2"/>
                </a:solidFill>
              </a:rPr>
              <a:t>mohou</a:t>
            </a:r>
            <a:r>
              <a:rPr lang="cs-CZ" altLang="cs-CZ" smtClean="0"/>
              <a:t> nenávratně </a:t>
            </a:r>
            <a:r>
              <a:rPr lang="cs-CZ" altLang="cs-CZ" smtClean="0">
                <a:solidFill>
                  <a:schemeClr val="accent2"/>
                </a:solidFill>
              </a:rPr>
              <a:t>ztratit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mtClean="0"/>
              <a:t>použít ji lze pouze tam, kde můžeme tuto ztrátu tolerovat (</a:t>
            </a:r>
            <a:r>
              <a:rPr lang="cs-CZ" altLang="cs-CZ" smtClean="0">
                <a:solidFill>
                  <a:schemeClr val="accent2"/>
                </a:solidFill>
              </a:rPr>
              <a:t>zvuk, obraz, video</a:t>
            </a:r>
            <a:r>
              <a:rPr lang="cs-CZ" altLang="cs-CZ" smtClean="0"/>
              <a:t>)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mtClean="0"/>
              <a:t>je zpravidla účinnější než komprese bezeztrátová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mtClean="0"/>
              <a:t>formáty: </a:t>
            </a:r>
            <a:r>
              <a:rPr lang="cs-CZ" altLang="cs-CZ" smtClean="0">
                <a:solidFill>
                  <a:schemeClr val="accent2"/>
                </a:solidFill>
              </a:rPr>
              <a:t>MP3</a:t>
            </a:r>
            <a:r>
              <a:rPr lang="cs-CZ" altLang="cs-CZ" smtClean="0"/>
              <a:t>, </a:t>
            </a:r>
            <a:r>
              <a:rPr lang="cs-CZ" altLang="cs-CZ" smtClean="0">
                <a:solidFill>
                  <a:schemeClr val="accent2"/>
                </a:solidFill>
              </a:rPr>
              <a:t>JPG</a:t>
            </a:r>
            <a:r>
              <a:rPr lang="cs-CZ" altLang="cs-CZ" smtClean="0"/>
              <a:t>, MP4, MPEG, AVI, 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Zdroje, 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200" dirty="0"/>
              <a:t>AUTOR NEUVEDEN. </a:t>
            </a:r>
            <a:r>
              <a:rPr lang="cs-CZ" sz="1200" i="1" dirty="0"/>
              <a:t>Wikipedia.cz</a:t>
            </a:r>
            <a:r>
              <a:rPr lang="cs-CZ" sz="1200" dirty="0"/>
              <a:t> [online]. [cit. 20.10.2013]. Dostupný na WWW: http://cs.wikipedia.org/wiki/Komprese_dat</a:t>
            </a:r>
            <a:endParaRPr lang="cs-CZ" sz="1200" dirty="0" smtClean="0"/>
          </a:p>
          <a:p>
            <a:r>
              <a:rPr lang="cs-CZ" sz="1200" dirty="0" smtClean="0"/>
              <a:t>vlastní tvorba autora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4122270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ofil">
  <a:themeElements>
    <a:clrScheme name="Profil 9">
      <a:dk1>
        <a:srgbClr val="000000"/>
      </a:dk1>
      <a:lt1>
        <a:srgbClr val="FFFFFF"/>
      </a:lt1>
      <a:dk2>
        <a:srgbClr val="000000"/>
      </a:dk2>
      <a:lt2>
        <a:srgbClr val="DDDDDD"/>
      </a:lt2>
      <a:accent1>
        <a:srgbClr val="A3B2C1"/>
      </a:accent1>
      <a:accent2>
        <a:srgbClr val="CC0000"/>
      </a:accent2>
      <a:accent3>
        <a:srgbClr val="FFFFFF"/>
      </a:accent3>
      <a:accent4>
        <a:srgbClr val="000000"/>
      </a:accent4>
      <a:accent5>
        <a:srgbClr val="CED5DD"/>
      </a:accent5>
      <a:accent6>
        <a:srgbClr val="B90000"/>
      </a:accent6>
      <a:hlink>
        <a:srgbClr val="336699"/>
      </a:hlink>
      <a:folHlink>
        <a:srgbClr val="003366"/>
      </a:folHlink>
    </a:clrScheme>
    <a:fontScheme name="Profil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ofil 1">
        <a:dk1>
          <a:srgbClr val="A50021"/>
        </a:dk1>
        <a:lt1>
          <a:srgbClr val="FFFFFF"/>
        </a:lt1>
        <a:dk2>
          <a:srgbClr val="800000"/>
        </a:dk2>
        <a:lt2>
          <a:srgbClr val="FFFFFF"/>
        </a:lt2>
        <a:accent1>
          <a:srgbClr val="FF9900"/>
        </a:accent1>
        <a:accent2>
          <a:srgbClr val="FF33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E72D00"/>
        </a:accent6>
        <a:hlink>
          <a:srgbClr val="FFFFCC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 2">
        <a:dk1>
          <a:srgbClr val="3C001E"/>
        </a:dk1>
        <a:lt1>
          <a:srgbClr val="FFFFFF"/>
        </a:lt1>
        <a:dk2>
          <a:srgbClr val="51072E"/>
        </a:dk2>
        <a:lt2>
          <a:srgbClr val="FFFFFF"/>
        </a:lt2>
        <a:accent1>
          <a:srgbClr val="89A38F"/>
        </a:accent1>
        <a:accent2>
          <a:srgbClr val="666699"/>
        </a:accent2>
        <a:accent3>
          <a:srgbClr val="B3AAAD"/>
        </a:accent3>
        <a:accent4>
          <a:srgbClr val="DADADA"/>
        </a:accent4>
        <a:accent5>
          <a:srgbClr val="C4CEC6"/>
        </a:accent5>
        <a:accent6>
          <a:srgbClr val="5C5C8A"/>
        </a:accent6>
        <a:hlink>
          <a:srgbClr val="80800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 3">
        <a:dk1>
          <a:srgbClr val="333333"/>
        </a:dk1>
        <a:lt1>
          <a:srgbClr val="FFFFFF"/>
        </a:lt1>
        <a:dk2>
          <a:srgbClr val="000000"/>
        </a:dk2>
        <a:lt2>
          <a:srgbClr val="FFFFFF"/>
        </a:lt2>
        <a:accent1>
          <a:srgbClr val="3399FF"/>
        </a:accent1>
        <a:accent2>
          <a:srgbClr val="CC0000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B90000"/>
        </a:accent6>
        <a:hlink>
          <a:srgbClr val="666699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 4">
        <a:dk1>
          <a:srgbClr val="4B3D1B"/>
        </a:dk1>
        <a:lt1>
          <a:srgbClr val="FFFFFF"/>
        </a:lt1>
        <a:dk2>
          <a:srgbClr val="330000"/>
        </a:dk2>
        <a:lt2>
          <a:srgbClr val="FFFFFF"/>
        </a:lt2>
        <a:accent1>
          <a:srgbClr val="CC9900"/>
        </a:accent1>
        <a:accent2>
          <a:srgbClr val="CC6600"/>
        </a:accent2>
        <a:accent3>
          <a:srgbClr val="ADAAAA"/>
        </a:accent3>
        <a:accent4>
          <a:srgbClr val="DADADA"/>
        </a:accent4>
        <a:accent5>
          <a:srgbClr val="E2CAAA"/>
        </a:accent5>
        <a:accent6>
          <a:srgbClr val="B95C00"/>
        </a:accent6>
        <a:hlink>
          <a:srgbClr val="6666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 5">
        <a:dk1>
          <a:srgbClr val="006666"/>
        </a:dk1>
        <a:lt1>
          <a:srgbClr val="FFFFFF"/>
        </a:lt1>
        <a:dk2>
          <a:srgbClr val="003366"/>
        </a:dk2>
        <a:lt2>
          <a:srgbClr val="FFFFFF"/>
        </a:lt2>
        <a:accent1>
          <a:srgbClr val="0099CC"/>
        </a:accent1>
        <a:accent2>
          <a:srgbClr val="6666FF"/>
        </a:accent2>
        <a:accent3>
          <a:srgbClr val="AAADB8"/>
        </a:accent3>
        <a:accent4>
          <a:srgbClr val="DADADA"/>
        </a:accent4>
        <a:accent5>
          <a:srgbClr val="AACAE2"/>
        </a:accent5>
        <a:accent6>
          <a:srgbClr val="5C5CE7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 6">
        <a:dk1>
          <a:srgbClr val="003366"/>
        </a:dk1>
        <a:lt1>
          <a:srgbClr val="FFFFFF"/>
        </a:lt1>
        <a:dk2>
          <a:srgbClr val="006666"/>
        </a:dk2>
        <a:lt2>
          <a:srgbClr val="FFFFFF"/>
        </a:lt2>
        <a:accent1>
          <a:srgbClr val="6699FF"/>
        </a:accent1>
        <a:accent2>
          <a:srgbClr val="00CCFF"/>
        </a:accent2>
        <a:accent3>
          <a:srgbClr val="AAB8B8"/>
        </a:accent3>
        <a:accent4>
          <a:srgbClr val="DADADA"/>
        </a:accent4>
        <a:accent5>
          <a:srgbClr val="B8CAFF"/>
        </a:accent5>
        <a:accent6>
          <a:srgbClr val="00B9E7"/>
        </a:accent6>
        <a:hlink>
          <a:srgbClr val="FFFFCC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 7">
        <a:dk1>
          <a:srgbClr val="000000"/>
        </a:dk1>
        <a:lt1>
          <a:srgbClr val="619CB1"/>
        </a:lt1>
        <a:dk2>
          <a:srgbClr val="FFFFFF"/>
        </a:dk2>
        <a:lt2>
          <a:srgbClr val="4E899E"/>
        </a:lt2>
        <a:accent1>
          <a:srgbClr val="FFCC00"/>
        </a:accent1>
        <a:accent2>
          <a:srgbClr val="B6523E"/>
        </a:accent2>
        <a:accent3>
          <a:srgbClr val="B7CBD5"/>
        </a:accent3>
        <a:accent4>
          <a:srgbClr val="000000"/>
        </a:accent4>
        <a:accent5>
          <a:srgbClr val="FFE2AA"/>
        </a:accent5>
        <a:accent6>
          <a:srgbClr val="A54937"/>
        </a:accent6>
        <a:hlink>
          <a:srgbClr val="99CC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fil 8">
        <a:dk1>
          <a:srgbClr val="598600"/>
        </a:dk1>
        <a:lt1>
          <a:srgbClr val="FFFFFF"/>
        </a:lt1>
        <a:dk2>
          <a:srgbClr val="336600"/>
        </a:dk2>
        <a:lt2>
          <a:srgbClr val="FFFFFF"/>
        </a:lt2>
        <a:accent1>
          <a:srgbClr val="33CC33"/>
        </a:accent1>
        <a:accent2>
          <a:srgbClr val="99CC00"/>
        </a:accent2>
        <a:accent3>
          <a:srgbClr val="ADB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FFCC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 9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A3B2C1"/>
        </a:accent1>
        <a:accent2>
          <a:srgbClr val="CC0000"/>
        </a:accent2>
        <a:accent3>
          <a:srgbClr val="FFFFFF"/>
        </a:accent3>
        <a:accent4>
          <a:srgbClr val="000000"/>
        </a:accent4>
        <a:accent5>
          <a:srgbClr val="CED5DD"/>
        </a:accent5>
        <a:accent6>
          <a:srgbClr val="B90000"/>
        </a:accent6>
        <a:hlink>
          <a:srgbClr val="336699"/>
        </a:hlink>
        <a:folHlink>
          <a:srgbClr val="0033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Profile</Template>
  <TotalTime>39</TotalTime>
  <Words>131</Words>
  <Application>Microsoft Office PowerPoint</Application>
  <PresentationFormat>Předvádění na obrazovce (4:3)</PresentationFormat>
  <Paragraphs>25</Paragraphs>
  <Slides>8</Slides>
  <Notes>0</Notes>
  <HiddenSlides>0</HiddenSlides>
  <MMClips>0</MMClips>
  <ScaleCrop>false</ScaleCrop>
  <HeadingPairs>
    <vt:vector size="8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4" baseType="lpstr">
      <vt:lpstr>Verdana</vt:lpstr>
      <vt:lpstr>Arial</vt:lpstr>
      <vt:lpstr>Wingdings</vt:lpstr>
      <vt:lpstr>Calibri</vt:lpstr>
      <vt:lpstr>Profil</vt:lpstr>
      <vt:lpstr>Microsoft Word 97 - 2003 Document</vt:lpstr>
      <vt:lpstr>Prezentace aplikace PowerPoint</vt:lpstr>
      <vt:lpstr>Komprese (komprimace) dat</vt:lpstr>
      <vt:lpstr>Komprese (komprimace) dat</vt:lpstr>
      <vt:lpstr>Základní rozdělení komprese dat</vt:lpstr>
      <vt:lpstr>Bezeztrátová komprese</vt:lpstr>
      <vt:lpstr>Bezeztrátová komprese</vt:lpstr>
      <vt:lpstr>Ztrátová komprese</vt:lpstr>
      <vt:lpstr>Zdroje, citace</vt:lpstr>
    </vt:vector>
  </TitlesOfParts>
  <Company>SVS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Komprese (komprimace) dat</dc:title>
  <dc:creator>student</dc:creator>
  <cp:lastModifiedBy>Chaloupka Pavel</cp:lastModifiedBy>
  <cp:revision>12</cp:revision>
  <dcterms:created xsi:type="dcterms:W3CDTF">2010-09-14T10:29:43Z</dcterms:created>
  <dcterms:modified xsi:type="dcterms:W3CDTF">2013-10-20T08:37:28Z</dcterms:modified>
</cp:coreProperties>
</file>