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1.xml" ContentType="application/vnd.openxmlformats-officedocument.presentationml.slide+xml"/>
  <Override PartName="/ppt/slides/slide2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notesMasterIdLst>
    <p:notesMasterId r:id="rId36"/>
  </p:notesMasterIdLst>
  <p:sldIdLst>
    <p:sldId id="293" r:id="rId2"/>
    <p:sldId id="294" r:id="rId3"/>
    <p:sldId id="295" r:id="rId4"/>
    <p:sldId id="454" r:id="rId5"/>
    <p:sldId id="455" r:id="rId6"/>
    <p:sldId id="456" r:id="rId7"/>
    <p:sldId id="457" r:id="rId8"/>
    <p:sldId id="458" r:id="rId9"/>
    <p:sldId id="459" r:id="rId10"/>
    <p:sldId id="460" r:id="rId11"/>
    <p:sldId id="461" r:id="rId12"/>
    <p:sldId id="462" r:id="rId13"/>
    <p:sldId id="463" r:id="rId14"/>
    <p:sldId id="464" r:id="rId15"/>
    <p:sldId id="465" r:id="rId16"/>
    <p:sldId id="467" r:id="rId17"/>
    <p:sldId id="466" r:id="rId18"/>
    <p:sldId id="468" r:id="rId19"/>
    <p:sldId id="469" r:id="rId20"/>
    <p:sldId id="470" r:id="rId21"/>
    <p:sldId id="471" r:id="rId22"/>
    <p:sldId id="472" r:id="rId23"/>
    <p:sldId id="473" r:id="rId24"/>
    <p:sldId id="475" r:id="rId25"/>
    <p:sldId id="474" r:id="rId26"/>
    <p:sldId id="476" r:id="rId27"/>
    <p:sldId id="477" r:id="rId28"/>
    <p:sldId id="478" r:id="rId29"/>
    <p:sldId id="479" r:id="rId30"/>
    <p:sldId id="480" r:id="rId31"/>
    <p:sldId id="481" r:id="rId32"/>
    <p:sldId id="483" r:id="rId33"/>
    <p:sldId id="482" r:id="rId34"/>
    <p:sldId id="36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294" autoAdjust="0"/>
    <p:restoredTop sz="94671" autoAdjust="0"/>
  </p:normalViewPr>
  <p:slideViewPr>
    <p:cSldViewPr>
      <p:cViewPr>
        <p:scale>
          <a:sx n="73" d="100"/>
          <a:sy n="73" d="100"/>
        </p:scale>
        <p:origin x="-130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VY_32_INOVACE_07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Panenka – násobení římských číslic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31.1.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1212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4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535056"/>
                <a:satOff val="6615"/>
                <a:lumOff val="-2157"/>
                <a:alphaOff val="0"/>
                <a:tint val="92000"/>
                <a:satMod val="170000"/>
              </a:schemeClr>
            </a:gs>
            <a:gs pos="15000">
              <a:schemeClr val="accent4">
                <a:hueOff val="-535056"/>
                <a:satOff val="6615"/>
                <a:lumOff val="-2157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535056"/>
                <a:satOff val="6615"/>
                <a:lumOff val="-2157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535056"/>
                <a:satOff val="6615"/>
                <a:lumOff val="-215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535056"/>
                <a:satOff val="6615"/>
                <a:lumOff val="-215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535056"/>
              <a:satOff val="6615"/>
              <a:lumOff val="-215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070112"/>
                <a:satOff val="13230"/>
                <a:lumOff val="-4313"/>
                <a:alphaOff val="0"/>
                <a:tint val="92000"/>
                <a:satMod val="170000"/>
              </a:schemeClr>
            </a:gs>
            <a:gs pos="15000">
              <a:schemeClr val="accent4">
                <a:hueOff val="-1070112"/>
                <a:satOff val="13230"/>
                <a:lumOff val="-4313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1070112"/>
                <a:satOff val="13230"/>
                <a:lumOff val="-4313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1070112"/>
                <a:satOff val="13230"/>
                <a:lumOff val="-431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1070112"/>
                <a:satOff val="13230"/>
                <a:lumOff val="-431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070112"/>
              <a:satOff val="13230"/>
              <a:lumOff val="-431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VY_32_INOVACE_07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605168"/>
                <a:satOff val="19845"/>
                <a:lumOff val="-6470"/>
                <a:alphaOff val="0"/>
                <a:tint val="92000"/>
                <a:satMod val="170000"/>
              </a:schemeClr>
            </a:gs>
            <a:gs pos="15000">
              <a:schemeClr val="accent4">
                <a:hueOff val="-1605168"/>
                <a:satOff val="19845"/>
                <a:lumOff val="-6470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1605168"/>
                <a:satOff val="19845"/>
                <a:lumOff val="-6470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1605168"/>
                <a:satOff val="19845"/>
                <a:lumOff val="-647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1605168"/>
                <a:satOff val="19845"/>
                <a:lumOff val="-647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4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605168"/>
              <a:satOff val="19845"/>
              <a:lumOff val="-647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Panenka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–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násobení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římských číslic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4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140224"/>
                <a:satOff val="26460"/>
                <a:lumOff val="-8626"/>
                <a:alphaOff val="0"/>
                <a:tint val="92000"/>
                <a:satMod val="170000"/>
              </a:schemeClr>
            </a:gs>
            <a:gs pos="15000">
              <a:schemeClr val="accent4">
                <a:hueOff val="-2140224"/>
                <a:satOff val="26460"/>
                <a:lumOff val="-8626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2140224"/>
                <a:satOff val="26460"/>
                <a:lumOff val="-8626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2140224"/>
                <a:satOff val="26460"/>
                <a:lumOff val="-8626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2140224"/>
                <a:satOff val="26460"/>
                <a:lumOff val="-8626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140224"/>
              <a:satOff val="26460"/>
              <a:lumOff val="-862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675280"/>
                <a:satOff val="33075"/>
                <a:lumOff val="-10782"/>
                <a:alphaOff val="0"/>
                <a:tint val="92000"/>
                <a:satMod val="170000"/>
              </a:schemeClr>
            </a:gs>
            <a:gs pos="15000">
              <a:schemeClr val="accent4">
                <a:hueOff val="-2675280"/>
                <a:satOff val="33075"/>
                <a:lumOff val="-10782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2675280"/>
                <a:satOff val="33075"/>
                <a:lumOff val="-10782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2675280"/>
                <a:satOff val="33075"/>
                <a:lumOff val="-1078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2675280"/>
                <a:satOff val="33075"/>
                <a:lumOff val="-1078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675280"/>
              <a:satOff val="33075"/>
              <a:lumOff val="-1078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210336"/>
                <a:satOff val="39690"/>
                <a:lumOff val="-12939"/>
                <a:alphaOff val="0"/>
                <a:tint val="92000"/>
                <a:satMod val="170000"/>
              </a:schemeClr>
            </a:gs>
            <a:gs pos="15000">
              <a:schemeClr val="accent4">
                <a:hueOff val="-3210336"/>
                <a:satOff val="39690"/>
                <a:lumOff val="-12939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3210336"/>
                <a:satOff val="39690"/>
                <a:lumOff val="-12939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3210336"/>
                <a:satOff val="39690"/>
                <a:lumOff val="-1293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3210336"/>
                <a:satOff val="39690"/>
                <a:lumOff val="-1293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210336"/>
              <a:satOff val="39690"/>
              <a:lumOff val="-12939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.12.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20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7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8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7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6" Type="http://schemas.openxmlformats.org/officeDocument/2006/relationships/image" Target="../media/image1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8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7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20.gif"/><Relationship Id="rId2" Type="http://schemas.openxmlformats.org/officeDocument/2006/relationships/image" Target="../media/image4.gif"/><Relationship Id="rId16" Type="http://schemas.openxmlformats.org/officeDocument/2006/relationships/image" Target="../media/image1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8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7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1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20.gif"/><Relationship Id="rId2" Type="http://schemas.openxmlformats.org/officeDocument/2006/relationships/image" Target="../media/image4.gif"/><Relationship Id="rId16" Type="http://schemas.openxmlformats.org/officeDocument/2006/relationships/image" Target="../media/image1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8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7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4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5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5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7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5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7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5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7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5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7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7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28" Type="http://schemas.openxmlformats.org/officeDocument/2006/relationships/image" Target="../media/image31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9.gif"/><Relationship Id="rId26" Type="http://schemas.openxmlformats.org/officeDocument/2006/relationships/image" Target="../media/image28.gif"/><Relationship Id="rId3" Type="http://schemas.openxmlformats.org/officeDocument/2006/relationships/notesSlide" Target="../notesSlides/notesSlide11.xml"/><Relationship Id="rId21" Type="http://schemas.openxmlformats.org/officeDocument/2006/relationships/image" Target="../media/image22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8.gif"/><Relationship Id="rId25" Type="http://schemas.openxmlformats.org/officeDocument/2006/relationships/image" Target="../media/image27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1.gif"/><Relationship Id="rId1" Type="http://schemas.openxmlformats.org/officeDocument/2006/relationships/video" Target="NULL" TargetMode="Externa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6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0.gif"/><Relationship Id="rId19" Type="http://schemas.openxmlformats.org/officeDocument/2006/relationships/image" Target="../media/image20.gif"/><Relationship Id="rId31" Type="http://schemas.openxmlformats.org/officeDocument/2006/relationships/image" Target="../media/image32.png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3.gif"/><Relationship Id="rId27" Type="http://schemas.openxmlformats.org/officeDocument/2006/relationships/image" Target="../media/image29.gif"/><Relationship Id="rId30" Type="http://schemas.microsoft.com/office/2007/relationships/media" Target="../media/media1.wav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9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8.gif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7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6.gif"/><Relationship Id="rId28" Type="http://schemas.openxmlformats.org/officeDocument/2006/relationships/image" Target="../media/image31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86716" cy="523220"/>
          </a:xfrm>
        </p:spPr>
        <p:txBody>
          <a:bodyPr wrap="square">
            <a:spAutoFit/>
          </a:bodyPr>
          <a:lstStyle/>
          <a:p>
            <a:pPr algn="ctr" eaLnBrk="1" fontAlgn="auto" hangingPunct="1">
              <a:lnSpc>
                <a:spcPct val="100000"/>
              </a:lnSpc>
              <a:spcAft>
                <a:spcPts val="0"/>
              </a:spcAft>
              <a:defRPr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3145368580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260648"/>
            <a:ext cx="7499176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Panenka– násobení římských číslic</a:t>
            </a:r>
            <a:endParaRPr lang="cs-CZ" sz="4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1259632" y="1628800"/>
            <a:ext cx="7498080" cy="48006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násobení římských číslic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 římských číslic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násobení římských číslic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Prezentaci jsem použila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ke konci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hodiny na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 římských číslic.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aktivně podíleli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úkolu a práce je bavila.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Dále jsem každému rozdala pracovní list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nevybarvenou panenku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 příklady – kde si žáci individuálně zkoušeli příklady samostatně vypočítat.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6" y="188640"/>
            <a:ext cx="8348603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Panenka– násobení římských číslic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7" y="1657259"/>
            <a:ext cx="5328593" cy="46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0579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55088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146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82267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3732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041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30140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42814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103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482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4203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6103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67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075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4130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72961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187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5682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0728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917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3" cy="655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7933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7"/>
            <a:ext cx="5400593" cy="655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2694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7"/>
            <a:ext cx="5400593" cy="65527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8"/>
            <a:ext cx="5400593" cy="6552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762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7"/>
            <a:ext cx="5400593" cy="65527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8"/>
            <a:ext cx="5400593" cy="6552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2"/>
            <a:ext cx="5400592" cy="6552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09218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7"/>
            <a:ext cx="5400593" cy="65527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8"/>
            <a:ext cx="5400593" cy="6552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2"/>
            <a:ext cx="5400592" cy="655272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9"/>
            <a:ext cx="5400592" cy="6552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208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7"/>
            <a:ext cx="5400593" cy="65527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8"/>
            <a:ext cx="5400593" cy="6552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2"/>
            <a:ext cx="5400592" cy="655272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9"/>
            <a:ext cx="5400592" cy="655271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40"/>
            <a:ext cx="5400591" cy="655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2021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7"/>
            <a:ext cx="5400593" cy="65527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8"/>
            <a:ext cx="5400593" cy="6552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2"/>
            <a:ext cx="5400592" cy="655272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9"/>
            <a:ext cx="5400592" cy="655271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40"/>
            <a:ext cx="5400591" cy="655272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2" y="116641"/>
            <a:ext cx="5400590" cy="655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860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7"/>
            <a:ext cx="5400593" cy="65527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8"/>
            <a:ext cx="5400593" cy="6552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2"/>
            <a:ext cx="5400592" cy="655272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9"/>
            <a:ext cx="5400592" cy="655271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40"/>
            <a:ext cx="5400591" cy="655272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2" y="116641"/>
            <a:ext cx="5400590" cy="655271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2" y="116641"/>
            <a:ext cx="5400590" cy="655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992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7"/>
            <a:ext cx="5400593" cy="65527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8"/>
            <a:ext cx="5400593" cy="6552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2"/>
            <a:ext cx="5400592" cy="655272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9"/>
            <a:ext cx="5400592" cy="655271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40"/>
            <a:ext cx="5400591" cy="655272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2" y="116641"/>
            <a:ext cx="5400590" cy="655271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2" y="116641"/>
            <a:ext cx="5400590" cy="6552712"/>
          </a:xfrm>
          <a:prstGeom prst="rect">
            <a:avLst/>
          </a:prstGeom>
        </p:spPr>
      </p:pic>
      <p:pic>
        <p:nvPicPr>
          <p:cNvPr id="29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0"/>
              </p:ext>
            </p:extLst>
          </p:nvPr>
        </p:nvPicPr>
        <p:blipFill>
          <a:blip r:embed="rId31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6826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600" cy="6552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322999"/>
            <a:ext cx="223619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24 červená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žlutá</a:t>
            </a:r>
          </a:p>
          <a:p>
            <a:r>
              <a:rPr lang="cs-CZ" sz="3600" dirty="0" smtClean="0">
                <a:solidFill>
                  <a:schemeClr val="accent5"/>
                </a:solidFill>
              </a:rPr>
              <a:t>42 hnědá</a:t>
            </a:r>
          </a:p>
          <a:p>
            <a:r>
              <a:rPr lang="cs-CZ" sz="3600" dirty="0" smtClean="0">
                <a:solidFill>
                  <a:srgbClr val="FF3399"/>
                </a:solidFill>
              </a:rPr>
              <a:t>54 růžová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60 modrá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9" cy="6552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2"/>
            <a:ext cx="5400598" cy="65527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9" y="116633"/>
            <a:ext cx="5400597" cy="655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6" cy="65527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4"/>
            <a:ext cx="5400597" cy="6552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4"/>
            <a:ext cx="5400595" cy="65527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3"/>
            <a:ext cx="5400595" cy="65527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2"/>
            <a:ext cx="5400595" cy="655272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5"/>
            <a:ext cx="5400595" cy="6552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6"/>
            <a:ext cx="5400595" cy="6552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6"/>
            <a:ext cx="5400597" cy="6552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16632"/>
            <a:ext cx="5400595" cy="65527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7"/>
            <a:ext cx="5400593" cy="65527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0" y="116638"/>
            <a:ext cx="5400593" cy="6552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2"/>
            <a:ext cx="5400592" cy="655272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39"/>
            <a:ext cx="5400592" cy="655271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1" y="116640"/>
            <a:ext cx="5400591" cy="655272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2" y="116641"/>
            <a:ext cx="5400590" cy="655271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2" y="116641"/>
            <a:ext cx="5400590" cy="655271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92" y="116641"/>
            <a:ext cx="5400589" cy="6552712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144300" y="116641"/>
            <a:ext cx="47549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Pracovní list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164073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8746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73222" y="1536470"/>
            <a:ext cx="7200800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25.1.2013].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Dostupný na WWW: http://www.andilkove.cz/panenky-llorens/3848-panenka-joelle-v-cervenem-svetriku.html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91680" y="332656"/>
            <a:ext cx="676875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939</TotalTime>
  <Words>495</Words>
  <Application>Microsoft Office PowerPoint</Application>
  <PresentationFormat>Předvádění na obrazovce (4:3)</PresentationFormat>
  <Paragraphs>183</Paragraphs>
  <Slides>34</Slides>
  <Notes>12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Slunovrat</vt:lpstr>
      <vt:lpstr>Autorem materiálu a všech jeho částí, není-li uvedeno jinak, je Mgr. Veronika Černá.</vt:lpstr>
      <vt:lpstr>Panenka– násobení římských číslic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94</cp:revision>
  <dcterms:created xsi:type="dcterms:W3CDTF">2012-08-09T16:28:39Z</dcterms:created>
  <dcterms:modified xsi:type="dcterms:W3CDTF">2013-09-29T14:46:22Z</dcterms:modified>
</cp:coreProperties>
</file>