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38"/>
  </p:notesMasterIdLst>
  <p:sldIdLst>
    <p:sldId id="293" r:id="rId2"/>
    <p:sldId id="294" r:id="rId3"/>
    <p:sldId id="295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88" r:id="rId22"/>
    <p:sldId id="389" r:id="rId23"/>
    <p:sldId id="390" r:id="rId24"/>
    <p:sldId id="391" r:id="rId25"/>
    <p:sldId id="392" r:id="rId26"/>
    <p:sldId id="393" r:id="rId27"/>
    <p:sldId id="394" r:id="rId28"/>
    <p:sldId id="395" r:id="rId29"/>
    <p:sldId id="396" r:id="rId30"/>
    <p:sldId id="397" r:id="rId31"/>
    <p:sldId id="398" r:id="rId32"/>
    <p:sldId id="399" r:id="rId33"/>
    <p:sldId id="400" r:id="rId34"/>
    <p:sldId id="402" r:id="rId35"/>
    <p:sldId id="401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Opice – písemné dělení dvojciferným dělitelem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13.3.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515079"/>
                <a:satOff val="5614"/>
                <a:lumOff val="-1177"/>
                <a:alphaOff val="0"/>
                <a:shade val="51000"/>
                <a:satMod val="130000"/>
              </a:schemeClr>
            </a:gs>
            <a:gs pos="80000">
              <a:schemeClr val="accent4">
                <a:hueOff val="515079"/>
                <a:satOff val="5614"/>
                <a:lumOff val="-1177"/>
                <a:alphaOff val="0"/>
                <a:shade val="93000"/>
                <a:satMod val="130000"/>
              </a:schemeClr>
            </a:gs>
            <a:gs pos="100000">
              <a:schemeClr val="accent4">
                <a:hueOff val="515079"/>
                <a:satOff val="5614"/>
                <a:lumOff val="-1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515079"/>
              <a:satOff val="5614"/>
              <a:lumOff val="-11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030158"/>
                <a:satOff val="11228"/>
                <a:lumOff val="-2353"/>
                <a:alphaOff val="0"/>
                <a:shade val="51000"/>
                <a:satMod val="130000"/>
              </a:schemeClr>
            </a:gs>
            <a:gs pos="80000">
              <a:schemeClr val="accent4">
                <a:hueOff val="1030158"/>
                <a:satOff val="11228"/>
                <a:lumOff val="-2353"/>
                <a:alphaOff val="0"/>
                <a:shade val="93000"/>
                <a:satMod val="130000"/>
              </a:schemeClr>
            </a:gs>
            <a:gs pos="100000">
              <a:schemeClr val="accent4">
                <a:hueOff val="1030158"/>
                <a:satOff val="11228"/>
                <a:lumOff val="-23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030158"/>
              <a:satOff val="11228"/>
              <a:lumOff val="-235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VY_32_INOVACE_09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545236"/>
                <a:satOff val="16843"/>
                <a:lumOff val="-3530"/>
                <a:alphaOff val="0"/>
                <a:shade val="51000"/>
                <a:satMod val="130000"/>
              </a:schemeClr>
            </a:gs>
            <a:gs pos="80000">
              <a:schemeClr val="accent4">
                <a:hueOff val="1545236"/>
                <a:satOff val="16843"/>
                <a:lumOff val="-3530"/>
                <a:alphaOff val="0"/>
                <a:shade val="93000"/>
                <a:satMod val="130000"/>
              </a:schemeClr>
            </a:gs>
            <a:gs pos="100000">
              <a:schemeClr val="accent4">
                <a:hueOff val="1545236"/>
                <a:satOff val="16843"/>
                <a:lumOff val="-35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545236"/>
              <a:satOff val="16843"/>
              <a:lumOff val="-35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Opice – písemné dělení dvojciferným dělitelem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2060315"/>
                <a:satOff val="22457"/>
                <a:lumOff val="-4706"/>
                <a:alphaOff val="0"/>
                <a:shade val="51000"/>
                <a:satMod val="130000"/>
              </a:schemeClr>
            </a:gs>
            <a:gs pos="80000">
              <a:schemeClr val="accent4">
                <a:hueOff val="2060315"/>
                <a:satOff val="22457"/>
                <a:lumOff val="-4706"/>
                <a:alphaOff val="0"/>
                <a:shade val="93000"/>
                <a:satMod val="130000"/>
              </a:schemeClr>
            </a:gs>
            <a:gs pos="100000">
              <a:schemeClr val="accent4">
                <a:hueOff val="2060315"/>
                <a:satOff val="22457"/>
                <a:lumOff val="-470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2060315"/>
              <a:satOff val="22457"/>
              <a:lumOff val="-470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2575394"/>
                <a:satOff val="28071"/>
                <a:lumOff val="-5883"/>
                <a:alphaOff val="0"/>
                <a:shade val="51000"/>
                <a:satMod val="130000"/>
              </a:schemeClr>
            </a:gs>
            <a:gs pos="80000">
              <a:schemeClr val="accent4">
                <a:hueOff val="2575394"/>
                <a:satOff val="28071"/>
                <a:lumOff val="-5883"/>
                <a:alphaOff val="0"/>
                <a:shade val="93000"/>
                <a:satMod val="130000"/>
              </a:schemeClr>
            </a:gs>
            <a:gs pos="100000">
              <a:schemeClr val="accent4">
                <a:hueOff val="2575394"/>
                <a:satOff val="28071"/>
                <a:lumOff val="-58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2575394"/>
              <a:satOff val="28071"/>
              <a:lumOff val="-588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3090473"/>
                <a:satOff val="33685"/>
                <a:lumOff val="-7059"/>
                <a:alphaOff val="0"/>
                <a:shade val="51000"/>
                <a:satMod val="130000"/>
              </a:schemeClr>
            </a:gs>
            <a:gs pos="80000">
              <a:schemeClr val="accent4">
                <a:hueOff val="3090473"/>
                <a:satOff val="33685"/>
                <a:lumOff val="-7059"/>
                <a:alphaOff val="0"/>
                <a:shade val="93000"/>
                <a:satMod val="130000"/>
              </a:schemeClr>
            </a:gs>
            <a:gs pos="100000">
              <a:schemeClr val="accent4">
                <a:hueOff val="3090473"/>
                <a:satOff val="33685"/>
                <a:lumOff val="-7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3090473"/>
              <a:satOff val="33685"/>
              <a:lumOff val="-70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.2.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4910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7.gif"/><Relationship Id="rId3" Type="http://schemas.openxmlformats.org/officeDocument/2006/relationships/notesSlide" Target="../notesSlides/notesSlide28.xml"/><Relationship Id="rId21" Type="http://schemas.openxmlformats.org/officeDocument/2006/relationships/image" Target="../media/image22.gif"/><Relationship Id="rId34" Type="http://schemas.openxmlformats.org/officeDocument/2006/relationships/image" Target="../media/image34.png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6.gif"/><Relationship Id="rId33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notesSlide" Target="../notesSlides/notesSlide29.xml"/><Relationship Id="rId16" Type="http://schemas.openxmlformats.org/officeDocument/2006/relationships/image" Target="../media/image17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372750216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260648"/>
            <a:ext cx="7499176" cy="1143000"/>
          </a:xfrm>
        </p:spPr>
        <p:txBody>
          <a:bodyPr>
            <a:no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Opice – písemné dělení dvojciferným dělitelem</a:t>
            </a:r>
            <a:endParaRPr lang="cs-CZ" sz="4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28800"/>
            <a:ext cx="7498080" cy="4800600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písemné dělení dvojciferným dělitelem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Písemné dělení dvojciferným dělitelem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dělení dvojciferným dělitelem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na začátku hodiny na procvičování písemného dělení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dvojciferným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dělitelem. Žáci se aktivně podíleli na úkolu a práce je bavila. Formou tabulek - kde si každý individuálně příklad vypočítal a najednou mi pak tabulky ukázali - jsem mohla výsledky všech žáků ihned zkontrolovat. Dále jsem každému rozdala pracovní list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opici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34860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Opice – písemné dělení dvojciferným dělitelem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881" y="1772816"/>
            <a:ext cx="5328592" cy="477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55387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3717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5521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471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9317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1805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629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6208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691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2945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5036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137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509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2199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7265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2855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8" cy="54005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2695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8966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216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6964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737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106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4475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7281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733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2976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3378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6496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3330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52"/>
            <a:ext cx="8208906" cy="5400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7209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52"/>
            <a:ext cx="8208906" cy="5400601"/>
          </a:xfrm>
          <a:prstGeom prst="rect">
            <a:avLst/>
          </a:prstGeom>
        </p:spPr>
      </p:pic>
      <p:pic>
        <p:nvPicPr>
          <p:cNvPr id="32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3"/>
              </p:ext>
            </p:extLst>
          </p:nvPr>
        </p:nvPicPr>
        <p:blipFill>
          <a:blip r:embed="rId3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6134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208912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5589240"/>
            <a:ext cx="764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256 šedá</a:t>
            </a:r>
            <a:r>
              <a:rPr lang="cs-CZ" sz="3200" dirty="0" smtClean="0"/>
              <a:t>        378 černá  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423 hnědá       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 žlutá        </a:t>
            </a:r>
            <a:r>
              <a:rPr lang="cs-CZ" sz="3200" dirty="0" smtClean="0">
                <a:solidFill>
                  <a:srgbClr val="FF6600"/>
                </a:solidFill>
              </a:rPr>
              <a:t>617 oranžová</a:t>
            </a:r>
            <a:endParaRPr lang="cs-CZ" sz="3200" dirty="0">
              <a:solidFill>
                <a:srgbClr val="FF66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2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2"/>
            <a:ext cx="8208912" cy="5400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3"/>
            <a:ext cx="8208912" cy="5400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4"/>
            <a:ext cx="8208911" cy="5400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0"/>
            <a:ext cx="8208910" cy="5400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4"/>
            <a:ext cx="8208909" cy="5400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5"/>
            <a:ext cx="8208909" cy="54005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6"/>
            <a:ext cx="8208909" cy="5400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8208911" cy="5400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9" cy="54006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7"/>
            <a:ext cx="8208909" cy="540059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8"/>
            <a:ext cx="8208909" cy="5400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9"/>
            <a:ext cx="8208907" cy="54005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9"/>
            <a:ext cx="8208907" cy="540059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06" cy="540060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50"/>
            <a:ext cx="8208905" cy="5400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8641"/>
            <a:ext cx="8208911" cy="54006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10" cy="54006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9" cy="54005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1"/>
            <a:ext cx="8208904" cy="540058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41"/>
            <a:ext cx="8208904" cy="54006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52"/>
            <a:ext cx="8208906" cy="540060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8" y="188652"/>
            <a:ext cx="8208904" cy="5400601"/>
          </a:xfrm>
          <a:prstGeom prst="rect">
            <a:avLst/>
          </a:prstGeom>
        </p:spPr>
      </p:pic>
      <p:sp>
        <p:nvSpPr>
          <p:cNvPr id="33" name="Obdélník 32"/>
          <p:cNvSpPr/>
          <p:nvPr/>
        </p:nvSpPr>
        <p:spPr>
          <a:xfrm>
            <a:off x="-108520" y="0"/>
            <a:ext cx="43813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Pracovní list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42041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73222" y="1536470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Wikipedia.org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20.2.2013]. Dostupný na WWW: http://cs.wikipedia.org/wiki/Soubor:Choshikei02s2400.jpg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1297</TotalTime>
  <Words>563</Words>
  <Application>Microsoft Office PowerPoint</Application>
  <PresentationFormat>Předvádění na obrazovce (4:3)</PresentationFormat>
  <Paragraphs>114</Paragraphs>
  <Slides>36</Slides>
  <Notes>29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Exekutivní</vt:lpstr>
      <vt:lpstr>Autorem materiálu a všech jeho částí, není-li uvedeno jinak, je Mgr. Veronika Černá.</vt:lpstr>
      <vt:lpstr>Opice – písemné dělení dvojciferným dělitelem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112</cp:revision>
  <dcterms:created xsi:type="dcterms:W3CDTF">2012-08-09T16:28:39Z</dcterms:created>
  <dcterms:modified xsi:type="dcterms:W3CDTF">2013-09-29T14:50:23Z</dcterms:modified>
</cp:coreProperties>
</file>