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3" r:id="rId3"/>
  </p:sldMasterIdLst>
  <p:sldIdLst>
    <p:sldId id="267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8" r:id="rId16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6" d="100"/>
          <a:sy n="66" d="100"/>
        </p:scale>
        <p:origin x="9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0BB79-5285-4F98-97E0-7AC612AED7F5}" type="datetimeFigureOut">
              <a:rPr lang="cs-CZ" smtClean="0"/>
              <a:t>20. 10. 2013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3094C-FD9B-484C-A9AF-237D3B75AD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3465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0BB79-5285-4F98-97E0-7AC612AED7F5}" type="datetimeFigureOut">
              <a:rPr lang="cs-CZ" smtClean="0"/>
              <a:t>20. 10. 2013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3094C-FD9B-484C-A9AF-237D3B75AD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02546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0BB79-5285-4F98-97E0-7AC612AED7F5}" type="datetimeFigureOut">
              <a:rPr lang="cs-CZ" smtClean="0"/>
              <a:t>20. 10. 2013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3094C-FD9B-484C-A9AF-237D3B75AD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71530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0BB79-5285-4F98-97E0-7AC612AED7F5}" type="datetimeFigureOut">
              <a:rPr lang="cs-CZ" smtClean="0"/>
              <a:t>20. 10. 2013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3094C-FD9B-484C-A9AF-237D3B75AD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33012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0BB79-5285-4F98-97E0-7AC612AED7F5}" type="datetimeFigureOut">
              <a:rPr lang="cs-CZ" smtClean="0"/>
              <a:t>20. 10. 2013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3094C-FD9B-484C-A9AF-237D3B75AD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94556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0BB79-5285-4F98-97E0-7AC612AED7F5}" type="datetimeFigureOut">
              <a:rPr lang="cs-CZ" smtClean="0"/>
              <a:t>20. 10. 2013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3094C-FD9B-484C-A9AF-237D3B75AD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22574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0BB79-5285-4F98-97E0-7AC612AED7F5}" type="datetimeFigureOut">
              <a:rPr lang="cs-CZ" smtClean="0"/>
              <a:t>20. 10. 2013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3094C-FD9B-484C-A9AF-237D3B75AD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18087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0BB79-5285-4F98-97E0-7AC612AED7F5}" type="datetimeFigureOut">
              <a:rPr lang="cs-CZ" smtClean="0"/>
              <a:t>20. 10. 2013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3094C-FD9B-484C-A9AF-237D3B75AD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47551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0BB79-5285-4F98-97E0-7AC612AED7F5}" type="datetimeFigureOut">
              <a:rPr lang="cs-CZ" smtClean="0"/>
              <a:t>20. 10. 2013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3094C-FD9B-484C-A9AF-237D3B75AD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83615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0BB79-5285-4F98-97E0-7AC612AED7F5}" type="datetimeFigureOut">
              <a:rPr lang="cs-CZ" smtClean="0"/>
              <a:t>20. 10. 2013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3094C-FD9B-484C-A9AF-237D3B75AD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4987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0BB79-5285-4F98-97E0-7AC612AED7F5}" type="datetimeFigureOut">
              <a:rPr lang="cs-CZ" smtClean="0"/>
              <a:t>20. 10. 2013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3094C-FD9B-484C-A9AF-237D3B75AD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529688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20. 10. 2013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98627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20. 10. 2013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519605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20. 10. 2013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336681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20. 10. 2013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85377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20. 10. 2013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12448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20. 10. 2013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963969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20. 10. 2013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340857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20. 10. 2013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374701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20. 10. 2013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674910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20. 10. 2013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313233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20. 10. 2013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221159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609600" y="457200"/>
            <a:ext cx="109728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419EC6-55B0-4401-B93E-ED2FEF126BA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E0C409-8A56-4FF3-A9F4-C7DA38AB3B5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20. 10. 2013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167726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12192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Arial" charset="0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</p:grpSp>
      </p:grpSp>
      <p:sp>
        <p:nvSpPr>
          <p:cNvPr id="125971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3962400" y="1828800"/>
            <a:ext cx="80264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25972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3962400" y="4267200"/>
            <a:ext cx="80264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8400"/>
            <a:ext cx="28448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05C12D-C57E-4BBE-9A38-41E5BFCB465C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20. 10. 2013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0D294C-8531-41EE-98CC-E466FF4A2063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663109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FFBD670-0463-4E43-9708-B71BB38EE9C8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625AFD-9333-440F-8197-02E4B9183C02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20. 10. 2013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406994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3C74638-A378-4107-8C77-A3C7BDF791DC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21386B-E0FD-4B07-B73F-7C9DA678D540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20. 10. 2013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735131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981200"/>
            <a:ext cx="53848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981200"/>
            <a:ext cx="53848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9A74E1-0E51-4AAE-8608-FF5B842F25BC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E3F6CA-4D26-41D9-9B46-921FA537E8F1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20. 10. 2013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600167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BD22154-B37F-46CD-9831-34B4BC032114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9DA33E-4410-4B5B-A54D-122B0C52A8F0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20. 10. 2013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846725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E0A8D25-64E9-46EC-9734-706DE4CE9294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7281E7-D81E-4E60-AFF3-493BF1D0A8AF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20. 10. 2013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321188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066839B-61ED-44A7-97F2-D53678FC630C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0AF0E5-7A78-4DE2-9C3F-0E03B02F7FB3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20. 10. 2013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185594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1D71478-41B2-4E80-8CFB-01CC256A676C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AD5FA2-78A4-4708-849E-82614E2DC2DB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20. 10. 2013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549467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B51522B-FC64-4795-8C27-859204E010B8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4457E5-D0E6-4203-95FD-2662653AB263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20. 10. 2013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588414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AA3DB3A-C6D0-4767-BC1B-7DE58417173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65CC42-3135-4CBE-888A-6BA1D7D10043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20. 10. 2013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494211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457200"/>
            <a:ext cx="2743200" cy="54102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457200"/>
            <a:ext cx="8026400" cy="54102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A78B353-0E42-4AC3-8EAB-7AA4EE833113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02C7D2-6E64-4B1F-B8D4-B78F4097E625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20. 10. 2013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239149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609600" y="457200"/>
            <a:ext cx="109728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6A1D2E7-F739-4D14-B318-3044E053E164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6F7F63-4645-4AB6-8440-9C73BF3E1E09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20. 10. 2013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19956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457200"/>
            <a:ext cx="109728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09600" y="1981200"/>
            <a:ext cx="10972800" cy="38862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572FA6-99F9-4BC3-A8FD-FB759B6248D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01E454-932C-4EAB-B654-EFAC01C227E8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20. 10. 2013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32034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slideLayout" Target="../slideLayouts/slideLayout36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slideLayout" Target="../slideLayouts/slideLayout35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Relationship Id="rId1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pct30">
          <a:fgClr>
            <a:srgbClr val="7030A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80BB79-5285-4F98-97E0-7AC612AED7F5}" type="datetimeFigureOut">
              <a:rPr lang="cs-CZ" smtClean="0"/>
              <a:t>20. 10. 2013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43094C-FD9B-484C-A9AF-237D3B75AD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1931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20. 10. 2013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96145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8400"/>
            <a:ext cx="3860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24931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8400"/>
            <a:ext cx="2844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 Black" panose="020B0A04020102020204" pitchFamily="34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8F9E25FC-2584-4CAC-83A1-86214C14544D}" type="slidenum">
              <a:rPr lang="cs-CZ">
                <a:solidFill>
                  <a:srgbClr val="000000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  <p:grpSp>
        <p:nvGrpSpPr>
          <p:cNvPr id="1028" name="Group 4"/>
          <p:cNvGrpSpPr>
            <a:grpSpLocks/>
          </p:cNvGrpSpPr>
          <p:nvPr/>
        </p:nvGrpSpPr>
        <p:grpSpPr bwMode="auto">
          <a:xfrm>
            <a:off x="0" y="0"/>
            <a:ext cx="12192000" cy="546100"/>
            <a:chOff x="0" y="0"/>
            <a:chExt cx="5760" cy="344"/>
          </a:xfrm>
        </p:grpSpPr>
        <p:sp>
          <p:nvSpPr>
            <p:cNvPr id="124933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124934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124935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1800">
                <a:solidFill>
                  <a:srgbClr val="B2DFFF"/>
                </a:solidFill>
                <a:cs typeface="Arial" charset="0"/>
              </a:endParaRPr>
            </a:p>
          </p:txBody>
        </p:sp>
        <p:sp>
          <p:nvSpPr>
            <p:cNvPr id="124936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1800">
                <a:solidFill>
                  <a:srgbClr val="B2DFFF"/>
                </a:solidFill>
                <a:cs typeface="Arial" charset="0"/>
              </a:endParaRPr>
            </a:p>
          </p:txBody>
        </p:sp>
        <p:sp>
          <p:nvSpPr>
            <p:cNvPr id="124937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1800">
                <a:solidFill>
                  <a:srgbClr val="40AFFF"/>
                </a:solidFill>
                <a:cs typeface="Arial" charset="0"/>
              </a:endParaRPr>
            </a:p>
          </p:txBody>
        </p:sp>
        <p:sp>
          <p:nvSpPr>
            <p:cNvPr id="124938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1800">
                <a:solidFill>
                  <a:srgbClr val="B2DFFF"/>
                </a:solidFill>
                <a:cs typeface="Arial" charset="0"/>
              </a:endParaRPr>
            </a:p>
          </p:txBody>
        </p:sp>
        <p:sp>
          <p:nvSpPr>
            <p:cNvPr id="124939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124940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1800">
                <a:solidFill>
                  <a:srgbClr val="40AFFF"/>
                </a:solidFill>
                <a:cs typeface="Arial" charset="0"/>
              </a:endParaRPr>
            </a:p>
          </p:txBody>
        </p:sp>
        <p:sp>
          <p:nvSpPr>
            <p:cNvPr id="124941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1800">
                <a:solidFill>
                  <a:srgbClr val="40AFFF"/>
                </a:solidFill>
                <a:cs typeface="Arial" charset="0"/>
              </a:endParaRPr>
            </a:p>
          </p:txBody>
        </p:sp>
      </p:grpSp>
      <p:sp>
        <p:nvSpPr>
          <p:cNvPr id="1029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457200"/>
            <a:ext cx="10972800" cy="137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0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981200"/>
            <a:ext cx="10972800" cy="3886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4944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743FE0C-D419-4BD6-A6ED-67B6F1D596C1}" type="datetimeFigureOut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20. 10. 2013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88737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  <p:sldLayoutId id="2147483686" r:id="rId13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anose="05000000000000000000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anose="05000000000000000000" pitchFamily="2" charset="2"/>
        <a:buChar char="¨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anose="05000000000000000000" pitchFamily="2" charset="2"/>
        <a:buChar char="n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anose="05000000000000000000" pitchFamily="2" charset="2"/>
        <a:buChar char="¨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anose="05000000000000000000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e/ea/Robert_Fulton_presents_the_first_steamship_to_Napoleon_Bonaparte_in_1803.jpg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Telegrafie" TargetMode="External"/><Relationship Id="rId3" Type="http://schemas.openxmlformats.org/officeDocument/2006/relationships/hyperlink" Target="http://cs.wikipedia.org/wiki/Gottlieb_Daimler" TargetMode="External"/><Relationship Id="rId7" Type="http://schemas.openxmlformats.org/officeDocument/2006/relationships/hyperlink" Target="http://cs.wikipedia.org/wiki/Samuel_F._B._Morse" TargetMode="External"/><Relationship Id="rId2" Type="http://schemas.openxmlformats.org/officeDocument/2006/relationships/hyperlink" Target="http://cs.wikipedia.org/wiki/Karl_Benz" TargetMode="External"/><Relationship Id="rId1" Type="http://schemas.openxmlformats.org/officeDocument/2006/relationships/slideLayout" Target="../slideLayouts/slideLayout25.xml"/><Relationship Id="rId6" Type="http://schemas.openxmlformats.org/officeDocument/2006/relationships/hyperlink" Target="http://cs.wikipedia.org/wiki/Michael_Faraday" TargetMode="External"/><Relationship Id="rId11" Type="http://schemas.openxmlformats.org/officeDocument/2006/relationships/image" Target="../media/image1.png"/><Relationship Id="rId5" Type="http://schemas.openxmlformats.org/officeDocument/2006/relationships/hyperlink" Target="http://officeimg.vo.msecnd.net/en-us/images/MH900391460.jpg" TargetMode="External"/><Relationship Id="rId10" Type="http://schemas.openxmlformats.org/officeDocument/2006/relationships/hyperlink" Target="http://cs.wikipedia.org/wiki/George_Stephenson" TargetMode="External"/><Relationship Id="rId4" Type="http://schemas.openxmlformats.org/officeDocument/2006/relationships/hyperlink" Target="http://en.wikipedia.org/wiki/John_Boyd_Dunlop" TargetMode="External"/><Relationship Id="rId9" Type="http://schemas.openxmlformats.org/officeDocument/2006/relationships/hyperlink" Target="http://cs.wikipedia.org/wiki/Robert_Fulto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608856829"/>
              </p:ext>
            </p:extLst>
          </p:nvPr>
        </p:nvGraphicFramePr>
        <p:xfrm>
          <a:off x="1992313" y="1268413"/>
          <a:ext cx="8229600" cy="3892554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5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Vynálezy a vynálezci 19.st. II.</a:t>
                      </a:r>
                      <a:endParaRPr kumimoji="0" lang="cs-CZ" sz="125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5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 Klára Jarošová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5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19.století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5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kvarta/ třetí 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5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20.10.2013</a:t>
                      </a:r>
                      <a:endParaRPr kumimoji="0" lang="cs-CZ" sz="125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slouží jako doplnění dějepisného výkladu  na interaktivní tabuli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Např.: prezentace je určena k doplnění výkladu nebo k opakování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205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480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3503613" y="620714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solidFill>
                  <a:prstClr val="black"/>
                </a:solidFill>
              </a:rPr>
              <a:t>DIGITÁLNÍ UČEBNÍ MATERIÁL</a:t>
            </a:r>
          </a:p>
        </p:txBody>
      </p:sp>
      <p:pic>
        <p:nvPicPr>
          <p:cNvPr id="720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87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758943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3602038"/>
            <a:ext cx="9144000" cy="2387600"/>
          </a:xfrm>
        </p:spPr>
        <p:txBody>
          <a:bodyPr>
            <a:noAutofit/>
          </a:bodyPr>
          <a:lstStyle/>
          <a:p>
            <a:r>
              <a:rPr lang="cs-CZ" sz="8800" dirty="0" smtClean="0">
                <a:solidFill>
                  <a:srgbClr val="660066"/>
                </a:solidFill>
                <a:latin typeface="Algerian" panose="04020705040A02060702" pitchFamily="82" charset="0"/>
              </a:rPr>
              <a:t>Vynálezy a vynálezci 19.st. </a:t>
            </a:r>
            <a:br>
              <a:rPr lang="cs-CZ" sz="8800" dirty="0" smtClean="0">
                <a:solidFill>
                  <a:srgbClr val="660066"/>
                </a:solidFill>
                <a:latin typeface="Algerian" panose="04020705040A02060702" pitchFamily="82" charset="0"/>
              </a:rPr>
            </a:br>
            <a:r>
              <a:rPr lang="cs-CZ" sz="8800" dirty="0" smtClean="0">
                <a:solidFill>
                  <a:srgbClr val="660066"/>
                </a:solidFill>
                <a:latin typeface="Algerian" panose="04020705040A02060702" pitchFamily="82" charset="0"/>
              </a:rPr>
              <a:t>II.</a:t>
            </a:r>
            <a:endParaRPr lang="cs-CZ" sz="8800" dirty="0">
              <a:solidFill>
                <a:srgbClr val="660066"/>
              </a:solidFill>
              <a:latin typeface="Algerian" panose="04020705040A02060702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2298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6012543" cy="1325563"/>
          </a:xfrm>
        </p:spPr>
        <p:txBody>
          <a:bodyPr/>
          <a:lstStyle/>
          <a:p>
            <a:r>
              <a:rPr lang="cs-CZ" b="1" dirty="0" smtClean="0">
                <a:solidFill>
                  <a:srgbClr val="660066"/>
                </a:solidFill>
                <a:latin typeface="Algerian" panose="04020705040A02060702" pitchFamily="82" charset="0"/>
              </a:rPr>
              <a:t>KDO VYNALEZL CO?</a:t>
            </a:r>
            <a:endParaRPr lang="cs-CZ" b="1" dirty="0">
              <a:solidFill>
                <a:srgbClr val="660066"/>
              </a:solidFill>
              <a:latin typeface="Algerian" panose="04020705040A02060702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825625"/>
            <a:ext cx="4299857" cy="4351338"/>
          </a:xfrm>
          <a:pattFill prst="pct30">
            <a:fgClr>
              <a:srgbClr val="7030A0"/>
            </a:fgClr>
            <a:bgClr>
              <a:schemeClr val="bg1"/>
            </a:bgClr>
          </a:pattFill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b="1" dirty="0" smtClean="0">
              <a:solidFill>
                <a:srgbClr val="660066"/>
              </a:solidFill>
            </a:endParaRPr>
          </a:p>
          <a:p>
            <a:r>
              <a:rPr lang="cs-CZ" b="1" dirty="0" smtClean="0">
                <a:solidFill>
                  <a:srgbClr val="660066"/>
                </a:solidFill>
              </a:rPr>
              <a:t>George </a:t>
            </a:r>
            <a:r>
              <a:rPr lang="cs-CZ" b="1" dirty="0" err="1" smtClean="0">
                <a:solidFill>
                  <a:srgbClr val="660066"/>
                </a:solidFill>
              </a:rPr>
              <a:t>Stevenson</a:t>
            </a:r>
            <a:endParaRPr lang="cs-CZ" b="1" dirty="0" smtClean="0">
              <a:solidFill>
                <a:srgbClr val="660066"/>
              </a:solidFill>
            </a:endParaRPr>
          </a:p>
          <a:p>
            <a:r>
              <a:rPr lang="cs-CZ" b="1" dirty="0" smtClean="0">
                <a:solidFill>
                  <a:srgbClr val="660066"/>
                </a:solidFill>
              </a:rPr>
              <a:t>Robert </a:t>
            </a:r>
            <a:r>
              <a:rPr lang="cs-CZ" b="1" dirty="0" err="1" smtClean="0">
                <a:solidFill>
                  <a:srgbClr val="660066"/>
                </a:solidFill>
              </a:rPr>
              <a:t>Fulton</a:t>
            </a:r>
            <a:endParaRPr lang="cs-CZ" b="1" dirty="0" smtClean="0">
              <a:solidFill>
                <a:srgbClr val="660066"/>
              </a:solidFill>
            </a:endParaRPr>
          </a:p>
          <a:p>
            <a:r>
              <a:rPr lang="cs-CZ" b="1" dirty="0" smtClean="0">
                <a:solidFill>
                  <a:srgbClr val="660066"/>
                </a:solidFill>
              </a:rPr>
              <a:t>John B. </a:t>
            </a:r>
            <a:r>
              <a:rPr lang="cs-CZ" b="1" dirty="0" err="1" smtClean="0">
                <a:solidFill>
                  <a:srgbClr val="660066"/>
                </a:solidFill>
              </a:rPr>
              <a:t>Dunlop</a:t>
            </a:r>
            <a:endParaRPr lang="cs-CZ" b="1" dirty="0" smtClean="0">
              <a:solidFill>
                <a:srgbClr val="660066"/>
              </a:solidFill>
            </a:endParaRPr>
          </a:p>
          <a:p>
            <a:r>
              <a:rPr lang="cs-CZ" b="1" dirty="0" smtClean="0">
                <a:solidFill>
                  <a:srgbClr val="660066"/>
                </a:solidFill>
              </a:rPr>
              <a:t>Michael Faraday</a:t>
            </a:r>
          </a:p>
          <a:p>
            <a:r>
              <a:rPr lang="cs-CZ" b="1" dirty="0" smtClean="0">
                <a:solidFill>
                  <a:srgbClr val="660066"/>
                </a:solidFill>
              </a:rPr>
              <a:t>Rudolf Diesel</a:t>
            </a:r>
          </a:p>
          <a:p>
            <a:r>
              <a:rPr lang="cs-CZ" b="1" dirty="0" smtClean="0">
                <a:solidFill>
                  <a:srgbClr val="660066"/>
                </a:solidFill>
              </a:rPr>
              <a:t>Samuel Morse</a:t>
            </a:r>
          </a:p>
          <a:p>
            <a:r>
              <a:rPr lang="cs-CZ" b="1" dirty="0" smtClean="0">
                <a:solidFill>
                  <a:srgbClr val="660066"/>
                </a:solidFill>
              </a:rPr>
              <a:t>Bratři </a:t>
            </a:r>
            <a:r>
              <a:rPr lang="cs-CZ" b="1" dirty="0" err="1" smtClean="0">
                <a:solidFill>
                  <a:srgbClr val="660066"/>
                </a:solidFill>
              </a:rPr>
              <a:t>Lumiérové</a:t>
            </a:r>
            <a:endParaRPr lang="cs-CZ" b="1" dirty="0" smtClean="0">
              <a:solidFill>
                <a:srgbClr val="660066"/>
              </a:solidFill>
            </a:endParaRPr>
          </a:p>
          <a:p>
            <a:r>
              <a:rPr lang="cs-CZ" b="1" dirty="0" smtClean="0">
                <a:solidFill>
                  <a:srgbClr val="660066"/>
                </a:solidFill>
              </a:rPr>
              <a:t>Carl F. </a:t>
            </a:r>
            <a:r>
              <a:rPr lang="cs-CZ" b="1" dirty="0" err="1" smtClean="0">
                <a:solidFill>
                  <a:srgbClr val="660066"/>
                </a:solidFill>
              </a:rPr>
              <a:t>Benz</a:t>
            </a:r>
            <a:r>
              <a:rPr lang="cs-CZ" b="1" dirty="0" smtClean="0">
                <a:solidFill>
                  <a:srgbClr val="660066"/>
                </a:solidFill>
              </a:rPr>
              <a:t> a </a:t>
            </a:r>
            <a:r>
              <a:rPr lang="cs-CZ" b="1" dirty="0" err="1" smtClean="0">
                <a:solidFill>
                  <a:srgbClr val="660066"/>
                </a:solidFill>
              </a:rPr>
              <a:t>Gottlieb</a:t>
            </a:r>
            <a:r>
              <a:rPr lang="cs-CZ" b="1" dirty="0" smtClean="0">
                <a:solidFill>
                  <a:srgbClr val="660066"/>
                </a:solidFill>
              </a:rPr>
              <a:t> </a:t>
            </a:r>
            <a:r>
              <a:rPr lang="cs-CZ" b="1" dirty="0" err="1" smtClean="0">
                <a:solidFill>
                  <a:srgbClr val="660066"/>
                </a:solidFill>
              </a:rPr>
              <a:t>Daimler</a:t>
            </a:r>
            <a:endParaRPr lang="cs-CZ" b="1" dirty="0" smtClean="0">
              <a:solidFill>
                <a:srgbClr val="660066"/>
              </a:solidFill>
            </a:endParaRPr>
          </a:p>
          <a:p>
            <a:r>
              <a:rPr lang="cs-CZ" b="1" dirty="0" smtClean="0">
                <a:solidFill>
                  <a:srgbClr val="660066"/>
                </a:solidFill>
              </a:rPr>
              <a:t>Emil </a:t>
            </a:r>
            <a:r>
              <a:rPr lang="cs-CZ" b="1" dirty="0" err="1" smtClean="0">
                <a:solidFill>
                  <a:srgbClr val="660066"/>
                </a:solidFill>
              </a:rPr>
              <a:t>Berliner</a:t>
            </a:r>
            <a:endParaRPr lang="en-US" b="1" dirty="0" smtClean="0">
              <a:solidFill>
                <a:srgbClr val="660066"/>
              </a:solidFill>
            </a:endParaRP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184573" y="2114312"/>
            <a:ext cx="2623154" cy="4062651"/>
          </a:xfrm>
          <a:prstGeom prst="rect">
            <a:avLst/>
          </a:prstGeom>
          <a:pattFill prst="pct30">
            <a:fgClr>
              <a:srgbClr val="7030A0"/>
            </a:fgClr>
            <a:bgClr>
              <a:schemeClr val="bg1"/>
            </a:bgClr>
          </a:pattFill>
        </p:spPr>
        <p:txBody>
          <a:bodyPr wrap="none" rtlCol="0">
            <a:spAutoFit/>
          </a:bodyPr>
          <a:lstStyle/>
          <a:p>
            <a:endParaRPr lang="cs-CZ" sz="2400" b="1" dirty="0" smtClean="0">
              <a:solidFill>
                <a:srgbClr val="660066"/>
              </a:solidFill>
            </a:endParaRPr>
          </a:p>
          <a:p>
            <a:r>
              <a:rPr lang="cs-CZ" sz="2400" b="1" dirty="0" smtClean="0">
                <a:solidFill>
                  <a:srgbClr val="660066"/>
                </a:solidFill>
              </a:rPr>
              <a:t>DYNAMO</a:t>
            </a:r>
          </a:p>
          <a:p>
            <a:r>
              <a:rPr lang="cs-CZ" sz="2400" b="1" dirty="0" smtClean="0">
                <a:solidFill>
                  <a:srgbClr val="660066"/>
                </a:solidFill>
              </a:rPr>
              <a:t>MORSEOVKA</a:t>
            </a:r>
          </a:p>
          <a:p>
            <a:r>
              <a:rPr lang="cs-CZ" sz="2400" b="1" dirty="0" smtClean="0">
                <a:solidFill>
                  <a:srgbClr val="660066"/>
                </a:solidFill>
              </a:rPr>
              <a:t>PNEUMATIKA</a:t>
            </a:r>
          </a:p>
          <a:p>
            <a:r>
              <a:rPr lang="cs-CZ" sz="2400" b="1" dirty="0" smtClean="0">
                <a:solidFill>
                  <a:srgbClr val="660066"/>
                </a:solidFill>
              </a:rPr>
              <a:t>AUTOMOBIL</a:t>
            </a:r>
          </a:p>
          <a:p>
            <a:r>
              <a:rPr lang="cs-CZ" sz="2400" b="1" dirty="0" smtClean="0">
                <a:solidFill>
                  <a:srgbClr val="660066"/>
                </a:solidFill>
              </a:rPr>
              <a:t>KINEMATOGRAF</a:t>
            </a:r>
          </a:p>
          <a:p>
            <a:r>
              <a:rPr lang="cs-CZ" sz="2400" b="1" dirty="0" smtClean="0">
                <a:solidFill>
                  <a:srgbClr val="660066"/>
                </a:solidFill>
              </a:rPr>
              <a:t>VZNĚTOVÝ MOTOR</a:t>
            </a:r>
          </a:p>
          <a:p>
            <a:r>
              <a:rPr lang="cs-CZ" sz="2400" b="1" dirty="0" smtClean="0">
                <a:solidFill>
                  <a:srgbClr val="660066"/>
                </a:solidFill>
              </a:rPr>
              <a:t>PARNÍ ŽELEZNICE</a:t>
            </a:r>
          </a:p>
          <a:p>
            <a:r>
              <a:rPr lang="cs-CZ" sz="2400" b="1" dirty="0" smtClean="0">
                <a:solidFill>
                  <a:srgbClr val="660066"/>
                </a:solidFill>
              </a:rPr>
              <a:t>PARNÍK</a:t>
            </a:r>
          </a:p>
          <a:p>
            <a:r>
              <a:rPr lang="cs-CZ" sz="2400" b="1" dirty="0" smtClean="0">
                <a:solidFill>
                  <a:srgbClr val="660066"/>
                </a:solidFill>
              </a:rPr>
              <a:t>TELEGRAF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4612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1509485"/>
            <a:ext cx="10515600" cy="1175657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solidFill>
                  <a:srgbClr val="660066"/>
                </a:solidFill>
              </a:rPr>
              <a:t/>
            </a:r>
            <a:br>
              <a:rPr lang="cs-CZ" sz="4800" b="1" dirty="0" smtClean="0">
                <a:solidFill>
                  <a:srgbClr val="660066"/>
                </a:solidFill>
              </a:rPr>
            </a:br>
            <a:r>
              <a:rPr lang="cs-CZ" b="1" dirty="0" smtClean="0">
                <a:solidFill>
                  <a:srgbClr val="660066"/>
                </a:solidFill>
              </a:rPr>
              <a:t>Kdo ne?! Ale komu vděčíme za tu rychlou a pohodlnou jízdu?</a:t>
            </a:r>
            <a:endParaRPr lang="cs-CZ" b="1" dirty="0">
              <a:solidFill>
                <a:srgbClr val="6600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3263811"/>
            <a:ext cx="10515600" cy="3128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dirty="0" smtClean="0">
                <a:solidFill>
                  <a:srgbClr val="660066"/>
                </a:solidFill>
              </a:rPr>
              <a:t>Začneme tím nejdůležitějším -  </a:t>
            </a:r>
            <a:r>
              <a:rPr lang="cs-CZ" sz="4800" b="1" dirty="0" smtClean="0">
                <a:solidFill>
                  <a:srgbClr val="660066"/>
                </a:solidFill>
              </a:rPr>
              <a:t>MOTOREM</a:t>
            </a:r>
            <a:r>
              <a:rPr lang="cs-CZ" sz="4800" dirty="0" smtClean="0">
                <a:solidFill>
                  <a:srgbClr val="660066"/>
                </a:solidFill>
              </a:rPr>
              <a:t>.</a:t>
            </a:r>
          </a:p>
          <a:p>
            <a:pPr marL="0" indent="0">
              <a:buNone/>
            </a:pPr>
            <a:r>
              <a:rPr lang="cs-CZ" sz="4800" dirty="0">
                <a:solidFill>
                  <a:srgbClr val="660066"/>
                </a:solidFill>
              </a:rPr>
              <a:t>A</a:t>
            </a:r>
            <a:r>
              <a:rPr lang="cs-CZ" sz="4800" dirty="0" smtClean="0">
                <a:solidFill>
                  <a:srgbClr val="660066"/>
                </a:solidFill>
              </a:rPr>
              <a:t> jména nám napoví!</a:t>
            </a:r>
            <a:endParaRPr lang="cs-CZ" sz="4800" dirty="0">
              <a:solidFill>
                <a:srgbClr val="660066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25485" y="632322"/>
            <a:ext cx="5745099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660066"/>
                </a:solidFill>
              </a:rPr>
              <a:t>Jezdíte rádi autem?</a:t>
            </a:r>
            <a:br>
              <a:rPr lang="cs-CZ" sz="5400" b="1" dirty="0" smtClean="0">
                <a:solidFill>
                  <a:srgbClr val="660066"/>
                </a:solidFill>
              </a:rPr>
            </a:b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1886054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Tak kdo to rozjel?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825625"/>
            <a:ext cx="5098143" cy="435133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George </a:t>
            </a:r>
            <a:r>
              <a:rPr lang="cs-CZ" dirty="0" err="1" smtClean="0"/>
              <a:t>Stevenson</a:t>
            </a:r>
            <a:endParaRPr lang="cs-CZ" dirty="0" smtClean="0"/>
          </a:p>
          <a:p>
            <a:r>
              <a:rPr lang="cs-CZ" dirty="0" smtClean="0"/>
              <a:t>Robert </a:t>
            </a:r>
            <a:r>
              <a:rPr lang="cs-CZ" dirty="0" err="1" smtClean="0"/>
              <a:t>Fulton</a:t>
            </a:r>
            <a:endParaRPr lang="cs-CZ" dirty="0" smtClean="0"/>
          </a:p>
          <a:p>
            <a:r>
              <a:rPr lang="cs-CZ" dirty="0" smtClean="0"/>
              <a:t>John B. </a:t>
            </a:r>
            <a:r>
              <a:rPr lang="cs-CZ" dirty="0" err="1" smtClean="0"/>
              <a:t>Dunlop</a:t>
            </a:r>
            <a:endParaRPr lang="cs-CZ" dirty="0" smtClean="0"/>
          </a:p>
          <a:p>
            <a:r>
              <a:rPr lang="cs-CZ" dirty="0" smtClean="0"/>
              <a:t>Michael Faraday</a:t>
            </a:r>
          </a:p>
          <a:p>
            <a:r>
              <a:rPr lang="cs-CZ" dirty="0" smtClean="0"/>
              <a:t>Rudolf Diesel</a:t>
            </a:r>
          </a:p>
          <a:p>
            <a:r>
              <a:rPr lang="cs-CZ" dirty="0" smtClean="0"/>
              <a:t>Samuel Morse</a:t>
            </a:r>
          </a:p>
          <a:p>
            <a:r>
              <a:rPr lang="cs-CZ" dirty="0" smtClean="0"/>
              <a:t>Bratři </a:t>
            </a:r>
            <a:r>
              <a:rPr lang="cs-CZ" dirty="0" err="1" smtClean="0"/>
              <a:t>Lumiérové</a:t>
            </a:r>
            <a:endParaRPr lang="cs-CZ" dirty="0" smtClean="0"/>
          </a:p>
          <a:p>
            <a:r>
              <a:rPr lang="cs-CZ" dirty="0" smtClean="0"/>
              <a:t>Carl F. </a:t>
            </a:r>
            <a:r>
              <a:rPr lang="cs-CZ" dirty="0" err="1" smtClean="0"/>
              <a:t>Benz</a:t>
            </a:r>
            <a:r>
              <a:rPr lang="cs-CZ" dirty="0" smtClean="0"/>
              <a:t> a </a:t>
            </a:r>
            <a:r>
              <a:rPr lang="cs-CZ" dirty="0" err="1" smtClean="0"/>
              <a:t>Gottlieb</a:t>
            </a:r>
            <a:r>
              <a:rPr lang="cs-CZ" dirty="0" smtClean="0"/>
              <a:t> </a:t>
            </a:r>
            <a:r>
              <a:rPr lang="cs-CZ" dirty="0" err="1" smtClean="0"/>
              <a:t>Daimler</a:t>
            </a:r>
            <a:endParaRPr lang="cs-CZ" dirty="0" smtClean="0"/>
          </a:p>
          <a:p>
            <a:r>
              <a:rPr lang="cs-CZ" dirty="0" smtClean="0"/>
              <a:t>Emil </a:t>
            </a:r>
            <a:r>
              <a:rPr lang="cs-CZ" dirty="0" err="1" smtClean="0"/>
              <a:t>Berliner</a:t>
            </a:r>
            <a:endParaRPr lang="en-US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105935" y="1690688"/>
            <a:ext cx="663207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660066"/>
                </a:solidFill>
              </a:rPr>
              <a:t>Byli to:</a:t>
            </a:r>
          </a:p>
          <a:p>
            <a:r>
              <a:rPr lang="cs-CZ" sz="4000" b="1" dirty="0" smtClean="0">
                <a:solidFill>
                  <a:srgbClr val="660066"/>
                </a:solidFill>
              </a:rPr>
              <a:t>Carl F. </a:t>
            </a:r>
            <a:r>
              <a:rPr lang="cs-CZ" sz="4000" b="1" dirty="0" err="1" smtClean="0">
                <a:solidFill>
                  <a:srgbClr val="660066"/>
                </a:solidFill>
              </a:rPr>
              <a:t>Benz</a:t>
            </a:r>
            <a:r>
              <a:rPr lang="cs-CZ" sz="4000" b="1" dirty="0" smtClean="0">
                <a:solidFill>
                  <a:srgbClr val="660066"/>
                </a:solidFill>
              </a:rPr>
              <a:t> a </a:t>
            </a:r>
            <a:r>
              <a:rPr lang="cs-CZ" sz="4000" b="1" dirty="0" err="1" smtClean="0">
                <a:solidFill>
                  <a:srgbClr val="660066"/>
                </a:solidFill>
              </a:rPr>
              <a:t>Gottlieb</a:t>
            </a:r>
            <a:r>
              <a:rPr lang="cs-CZ" sz="4000" b="1" dirty="0" smtClean="0">
                <a:solidFill>
                  <a:srgbClr val="660066"/>
                </a:solidFill>
              </a:rPr>
              <a:t> </a:t>
            </a:r>
            <a:r>
              <a:rPr lang="cs-CZ" sz="4000" b="1" dirty="0" err="1" smtClean="0">
                <a:solidFill>
                  <a:srgbClr val="660066"/>
                </a:solidFill>
              </a:rPr>
              <a:t>Daimler</a:t>
            </a:r>
            <a:endParaRPr lang="cs-CZ" sz="4000" dirty="0">
              <a:solidFill>
                <a:srgbClr val="660066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917032" y="3622418"/>
            <a:ext cx="4261295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buNone/>
            </a:pPr>
            <a:r>
              <a:rPr lang="cs-CZ" sz="4000" b="1" dirty="0" smtClean="0">
                <a:solidFill>
                  <a:srgbClr val="660066"/>
                </a:solidFill>
              </a:rPr>
              <a:t>VZNĚTOVÝ MOTOR</a:t>
            </a:r>
          </a:p>
          <a:p>
            <a:pPr algn="ctr">
              <a:buNone/>
            </a:pPr>
            <a:r>
              <a:rPr lang="cs-CZ" sz="4000" b="1" dirty="0" smtClean="0">
                <a:solidFill>
                  <a:srgbClr val="660066"/>
                </a:solidFill>
              </a:rPr>
              <a:t> </a:t>
            </a:r>
            <a:r>
              <a:rPr lang="cs-CZ" sz="4000" dirty="0" smtClean="0">
                <a:solidFill>
                  <a:srgbClr val="660066"/>
                </a:solidFill>
              </a:rPr>
              <a:t>obstaral </a:t>
            </a:r>
          </a:p>
          <a:p>
            <a:pPr algn="ctr">
              <a:buNone/>
            </a:pPr>
            <a:r>
              <a:rPr lang="cs-CZ" sz="4000" b="1" dirty="0" smtClean="0">
                <a:solidFill>
                  <a:srgbClr val="660066"/>
                </a:solidFill>
              </a:rPr>
              <a:t>Rudolf Diesel</a:t>
            </a:r>
          </a:p>
          <a:p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4235663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rgbClr val="660066"/>
                </a:solidFill>
              </a:rPr>
              <a:t>Aby byla cesta opravdu pohodlná je potřeba  </a:t>
            </a:r>
            <a:r>
              <a:rPr lang="cs-CZ" sz="5400" b="1" dirty="0" smtClean="0">
                <a:solidFill>
                  <a:srgbClr val="660066"/>
                </a:solidFill>
              </a:rPr>
              <a:t>pneumatika</a:t>
            </a:r>
            <a:r>
              <a:rPr lang="cs-CZ" dirty="0" smtClean="0">
                <a:solidFill>
                  <a:srgbClr val="660066"/>
                </a:solidFill>
              </a:rPr>
              <a:t>.</a:t>
            </a:r>
            <a:endParaRPr lang="cs-CZ" dirty="0">
              <a:solidFill>
                <a:srgbClr val="6600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825625"/>
            <a:ext cx="3632200" cy="4351338"/>
          </a:xfrm>
        </p:spPr>
        <p:txBody>
          <a:bodyPr/>
          <a:lstStyle/>
          <a:p>
            <a:r>
              <a:rPr lang="cs-CZ" sz="3600" dirty="0" smtClean="0">
                <a:solidFill>
                  <a:srgbClr val="660066"/>
                </a:solidFill>
              </a:rPr>
              <a:t>První pneumatika byla vyrobena ze zahradní hadice a byla určena na kolo vynálezcova syna.</a:t>
            </a:r>
            <a:endParaRPr lang="en-US" sz="3600" dirty="0" smtClean="0">
              <a:solidFill>
                <a:srgbClr val="660066"/>
              </a:solidFill>
            </a:endParaRP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1430" y="2338418"/>
            <a:ext cx="4707542" cy="2930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4257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9229" y="858611"/>
            <a:ext cx="10515600" cy="2407104"/>
          </a:xfrm>
        </p:spPr>
        <p:txBody>
          <a:bodyPr>
            <a:noAutofit/>
          </a:bodyPr>
          <a:lstStyle/>
          <a:p>
            <a:pPr algn="ctr"/>
            <a:r>
              <a:rPr lang="cs-CZ" sz="6000" dirty="0" smtClean="0">
                <a:solidFill>
                  <a:srgbClr val="660066"/>
                </a:solidFill>
              </a:rPr>
              <a:t>Tím hodným taťkou byl </a:t>
            </a:r>
            <a:br>
              <a:rPr lang="cs-CZ" sz="6000" dirty="0" smtClean="0">
                <a:solidFill>
                  <a:srgbClr val="660066"/>
                </a:solidFill>
              </a:rPr>
            </a:br>
            <a:r>
              <a:rPr lang="cs-CZ" sz="6000" b="1" dirty="0" smtClean="0">
                <a:solidFill>
                  <a:srgbClr val="660066"/>
                </a:solidFill>
              </a:rPr>
              <a:t>John B. </a:t>
            </a:r>
            <a:r>
              <a:rPr lang="cs-CZ" sz="6000" b="1" dirty="0" err="1" smtClean="0">
                <a:solidFill>
                  <a:srgbClr val="660066"/>
                </a:solidFill>
              </a:rPr>
              <a:t>Dunlop</a:t>
            </a:r>
            <a:r>
              <a:rPr lang="cs-CZ" sz="6000" b="1" dirty="0" smtClean="0">
                <a:solidFill>
                  <a:srgbClr val="660066"/>
                </a:solidFill>
              </a:rPr>
              <a:t/>
            </a:r>
            <a:br>
              <a:rPr lang="cs-CZ" sz="6000" b="1" dirty="0" smtClean="0">
                <a:solidFill>
                  <a:srgbClr val="660066"/>
                </a:solidFill>
              </a:rPr>
            </a:br>
            <a:endParaRPr lang="cs-CZ" sz="6000" dirty="0">
              <a:solidFill>
                <a:srgbClr val="6600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3860799"/>
            <a:ext cx="10515600" cy="2316163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solidFill>
                  <a:srgbClr val="660066"/>
                </a:solidFill>
              </a:rPr>
              <a:t>Jedna ze značek pneumatik dodnes nese  jméno tohoto skotského zvěrolékaře.</a:t>
            </a:r>
            <a:endParaRPr lang="cs-CZ" sz="4400" dirty="0">
              <a:solidFill>
                <a:srgbClr val="66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1461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667657"/>
            <a:ext cx="10515600" cy="5509306"/>
          </a:xfrm>
        </p:spPr>
        <p:txBody>
          <a:bodyPr/>
          <a:lstStyle/>
          <a:p>
            <a:pPr marL="0" indent="0">
              <a:buNone/>
            </a:pPr>
            <a:r>
              <a:rPr lang="cs-CZ" sz="4400" dirty="0" smtClean="0">
                <a:solidFill>
                  <a:srgbClr val="660066"/>
                </a:solidFill>
              </a:rPr>
              <a:t>Na cestu si při jízdě na kole můžeme posvítit i díky </a:t>
            </a:r>
            <a:br>
              <a:rPr lang="cs-CZ" sz="4400" dirty="0" smtClean="0">
                <a:solidFill>
                  <a:srgbClr val="660066"/>
                </a:solidFill>
              </a:rPr>
            </a:br>
            <a:r>
              <a:rPr lang="cs-CZ" sz="4400" dirty="0" smtClean="0">
                <a:solidFill>
                  <a:srgbClr val="660066"/>
                </a:solidFill>
              </a:rPr>
              <a:t>            </a:t>
            </a:r>
            <a:r>
              <a:rPr lang="cs-CZ" sz="5400" b="1" dirty="0" smtClean="0">
                <a:solidFill>
                  <a:srgbClr val="660066"/>
                </a:solidFill>
              </a:rPr>
              <a:t>Michaelovi Faradayovi</a:t>
            </a:r>
            <a:r>
              <a:rPr lang="cs-CZ" sz="4400" dirty="0" smtClean="0">
                <a:solidFill>
                  <a:srgbClr val="660066"/>
                </a:solidFill>
              </a:rPr>
              <a:t>, </a:t>
            </a:r>
            <a:br>
              <a:rPr lang="cs-CZ" sz="4400" dirty="0" smtClean="0">
                <a:solidFill>
                  <a:srgbClr val="660066"/>
                </a:solidFill>
              </a:rPr>
            </a:br>
            <a:r>
              <a:rPr lang="cs-CZ" sz="4400" dirty="0" smtClean="0">
                <a:solidFill>
                  <a:srgbClr val="660066"/>
                </a:solidFill>
              </a:rPr>
              <a:t>                   vynálezci </a:t>
            </a:r>
            <a:r>
              <a:rPr lang="cs-CZ" sz="5400" b="1" dirty="0" smtClean="0">
                <a:solidFill>
                  <a:srgbClr val="660066"/>
                </a:solidFill>
              </a:rPr>
              <a:t>dynama</a:t>
            </a:r>
            <a:r>
              <a:rPr lang="cs-CZ" sz="4400" dirty="0" smtClean="0">
                <a:solidFill>
                  <a:srgbClr val="660066"/>
                </a:solidFill>
              </a:rPr>
              <a:t>.</a:t>
            </a:r>
          </a:p>
          <a:p>
            <a:pPr marL="0" indent="0">
              <a:buNone/>
            </a:pPr>
            <a:r>
              <a:rPr lang="cs-CZ" sz="4400" dirty="0" smtClean="0">
                <a:solidFill>
                  <a:srgbClr val="660066"/>
                </a:solidFill>
              </a:rPr>
              <a:t/>
            </a:r>
            <a:br>
              <a:rPr lang="cs-CZ" sz="4400" dirty="0" smtClean="0">
                <a:solidFill>
                  <a:srgbClr val="660066"/>
                </a:solidFill>
              </a:rPr>
            </a:br>
            <a:r>
              <a:rPr lang="en-US" b="1" dirty="0" smtClean="0"/>
              <a:t> </a:t>
            </a:r>
            <a:r>
              <a:rPr lang="en-US" b="1" dirty="0" smtClean="0">
                <a:solidFill>
                  <a:srgbClr val="660066"/>
                </a:solidFill>
              </a:rPr>
              <a:t>Dynamo</a:t>
            </a:r>
            <a:r>
              <a:rPr lang="en-US" dirty="0" smtClean="0">
                <a:solidFill>
                  <a:srgbClr val="660066"/>
                </a:solidFill>
              </a:rPr>
              <a:t> je </a:t>
            </a:r>
            <a:r>
              <a:rPr lang="en-US" dirty="0" err="1" smtClean="0">
                <a:solidFill>
                  <a:srgbClr val="660066"/>
                </a:solidFill>
              </a:rPr>
              <a:t>točivý</a:t>
            </a:r>
            <a:r>
              <a:rPr lang="en-US" dirty="0" smtClean="0">
                <a:solidFill>
                  <a:srgbClr val="660066"/>
                </a:solidFill>
              </a:rPr>
              <a:t> </a:t>
            </a:r>
            <a:r>
              <a:rPr lang="en-US" dirty="0" err="1" smtClean="0">
                <a:solidFill>
                  <a:srgbClr val="660066"/>
                </a:solidFill>
              </a:rPr>
              <a:t>elektrický</a:t>
            </a:r>
            <a:r>
              <a:rPr lang="en-US" dirty="0" smtClean="0">
                <a:solidFill>
                  <a:srgbClr val="660066"/>
                </a:solidFill>
              </a:rPr>
              <a:t> </a:t>
            </a:r>
            <a:r>
              <a:rPr lang="en-US" dirty="0" err="1" smtClean="0">
                <a:solidFill>
                  <a:srgbClr val="660066"/>
                </a:solidFill>
              </a:rPr>
              <a:t>stro</a:t>
            </a:r>
            <a:r>
              <a:rPr lang="cs-CZ" dirty="0" smtClean="0">
                <a:solidFill>
                  <a:srgbClr val="660066"/>
                </a:solidFill>
              </a:rPr>
              <a:t>j</a:t>
            </a:r>
            <a:r>
              <a:rPr lang="en-US" dirty="0" smtClean="0">
                <a:solidFill>
                  <a:srgbClr val="660066"/>
                </a:solidFill>
              </a:rPr>
              <a:t>, </a:t>
            </a:r>
            <a:r>
              <a:rPr lang="en-US" dirty="0" err="1" smtClean="0">
                <a:solidFill>
                  <a:srgbClr val="660066"/>
                </a:solidFill>
              </a:rPr>
              <a:t>přeměňující</a:t>
            </a:r>
            <a:r>
              <a:rPr lang="en-US" dirty="0" smtClean="0">
                <a:solidFill>
                  <a:srgbClr val="660066"/>
                </a:solidFill>
              </a:rPr>
              <a:t> </a:t>
            </a:r>
            <a:r>
              <a:rPr lang="en-US" dirty="0" err="1" smtClean="0">
                <a:solidFill>
                  <a:srgbClr val="660066"/>
                </a:solidFill>
              </a:rPr>
              <a:t>mechanickou</a:t>
            </a:r>
            <a:r>
              <a:rPr lang="en-US" dirty="0" smtClean="0">
                <a:solidFill>
                  <a:srgbClr val="660066"/>
                </a:solidFill>
              </a:rPr>
              <a:t> </a:t>
            </a:r>
            <a:r>
              <a:rPr lang="en-US" dirty="0" err="1" smtClean="0">
                <a:solidFill>
                  <a:srgbClr val="660066"/>
                </a:solidFill>
              </a:rPr>
              <a:t>energii</a:t>
            </a:r>
            <a:r>
              <a:rPr lang="en-US" dirty="0" smtClean="0">
                <a:solidFill>
                  <a:srgbClr val="660066"/>
                </a:solidFill>
              </a:rPr>
              <a:t> z </a:t>
            </a:r>
            <a:r>
              <a:rPr lang="en-US" dirty="0" err="1" smtClean="0">
                <a:solidFill>
                  <a:srgbClr val="660066"/>
                </a:solidFill>
              </a:rPr>
              <a:t>rotoru</a:t>
            </a:r>
            <a:r>
              <a:rPr lang="en-US" dirty="0" smtClean="0">
                <a:solidFill>
                  <a:srgbClr val="660066"/>
                </a:solidFill>
              </a:rPr>
              <a:t> </a:t>
            </a:r>
            <a:r>
              <a:rPr lang="en-US" dirty="0" err="1" smtClean="0">
                <a:solidFill>
                  <a:srgbClr val="660066"/>
                </a:solidFill>
              </a:rPr>
              <a:t>hnacího</a:t>
            </a:r>
            <a:r>
              <a:rPr lang="en-US" dirty="0" smtClean="0">
                <a:solidFill>
                  <a:srgbClr val="660066"/>
                </a:solidFill>
              </a:rPr>
              <a:t> </a:t>
            </a:r>
            <a:r>
              <a:rPr lang="en-US" dirty="0" err="1" smtClean="0">
                <a:solidFill>
                  <a:srgbClr val="660066"/>
                </a:solidFill>
              </a:rPr>
              <a:t>stroje</a:t>
            </a:r>
            <a:r>
              <a:rPr lang="en-US" dirty="0" smtClean="0">
                <a:solidFill>
                  <a:srgbClr val="660066"/>
                </a:solidFill>
              </a:rPr>
              <a:t> </a:t>
            </a:r>
            <a:r>
              <a:rPr lang="en-US" dirty="0" err="1" smtClean="0">
                <a:solidFill>
                  <a:srgbClr val="660066"/>
                </a:solidFill>
              </a:rPr>
              <a:t>na</a:t>
            </a:r>
            <a:r>
              <a:rPr lang="en-US" dirty="0" smtClean="0">
                <a:solidFill>
                  <a:srgbClr val="660066"/>
                </a:solidFill>
              </a:rPr>
              <a:t> </a:t>
            </a:r>
            <a:r>
              <a:rPr lang="en-US" dirty="0" err="1" smtClean="0">
                <a:solidFill>
                  <a:srgbClr val="660066"/>
                </a:solidFill>
              </a:rPr>
              <a:t>elektrickou</a:t>
            </a:r>
            <a:r>
              <a:rPr lang="en-US" dirty="0" smtClean="0">
                <a:solidFill>
                  <a:srgbClr val="660066"/>
                </a:solidFill>
              </a:rPr>
              <a:t> </a:t>
            </a:r>
            <a:r>
              <a:rPr lang="en-US" dirty="0" err="1" smtClean="0">
                <a:solidFill>
                  <a:srgbClr val="660066"/>
                </a:solidFill>
              </a:rPr>
              <a:t>energii</a:t>
            </a:r>
            <a:r>
              <a:rPr lang="en-US" dirty="0" smtClean="0">
                <a:solidFill>
                  <a:srgbClr val="660066"/>
                </a:solidFill>
              </a:rPr>
              <a:t> </a:t>
            </a:r>
            <a:r>
              <a:rPr lang="en-US" dirty="0" err="1" smtClean="0">
                <a:solidFill>
                  <a:srgbClr val="660066"/>
                </a:solidFill>
              </a:rPr>
              <a:t>ve</a:t>
            </a:r>
            <a:r>
              <a:rPr lang="en-US" dirty="0" smtClean="0">
                <a:solidFill>
                  <a:srgbClr val="660066"/>
                </a:solidFill>
              </a:rPr>
              <a:t> </a:t>
            </a:r>
            <a:r>
              <a:rPr lang="en-US" dirty="0" err="1" smtClean="0">
                <a:solidFill>
                  <a:srgbClr val="660066"/>
                </a:solidFill>
              </a:rPr>
              <a:t>formě</a:t>
            </a:r>
            <a:r>
              <a:rPr lang="en-US" dirty="0" smtClean="0">
                <a:solidFill>
                  <a:srgbClr val="660066"/>
                </a:solidFill>
              </a:rPr>
              <a:t> </a:t>
            </a:r>
            <a:r>
              <a:rPr lang="en-US" dirty="0" err="1" smtClean="0">
                <a:solidFill>
                  <a:srgbClr val="660066"/>
                </a:solidFill>
              </a:rPr>
              <a:t>stejnosměrného</a:t>
            </a:r>
            <a:r>
              <a:rPr lang="en-US" dirty="0" smtClean="0">
                <a:solidFill>
                  <a:srgbClr val="660066"/>
                </a:solidFill>
              </a:rPr>
              <a:t> </a:t>
            </a:r>
            <a:r>
              <a:rPr lang="en-US" dirty="0" err="1" smtClean="0">
                <a:solidFill>
                  <a:srgbClr val="660066"/>
                </a:solidFill>
              </a:rPr>
              <a:t>elektrického</a:t>
            </a:r>
            <a:r>
              <a:rPr lang="en-US" dirty="0" smtClean="0">
                <a:solidFill>
                  <a:srgbClr val="660066"/>
                </a:solidFill>
              </a:rPr>
              <a:t> </a:t>
            </a:r>
            <a:r>
              <a:rPr lang="en-US" dirty="0" err="1" smtClean="0">
                <a:solidFill>
                  <a:srgbClr val="660066"/>
                </a:solidFill>
              </a:rPr>
              <a:t>proudu</a:t>
            </a:r>
            <a:r>
              <a:rPr lang="en-US" dirty="0" smtClean="0">
                <a:solidFill>
                  <a:srgbClr val="660066"/>
                </a:solidFill>
              </a:rPr>
              <a:t>. </a:t>
            </a:r>
            <a:r>
              <a:rPr lang="en-US" dirty="0" err="1" smtClean="0">
                <a:solidFill>
                  <a:srgbClr val="660066"/>
                </a:solidFill>
              </a:rPr>
              <a:t>Jedná</a:t>
            </a:r>
            <a:r>
              <a:rPr lang="en-US" dirty="0" smtClean="0">
                <a:solidFill>
                  <a:srgbClr val="660066"/>
                </a:solidFill>
              </a:rPr>
              <a:t> se o </a:t>
            </a:r>
            <a:r>
              <a:rPr lang="en-US" dirty="0" err="1" smtClean="0">
                <a:solidFill>
                  <a:srgbClr val="660066"/>
                </a:solidFill>
              </a:rPr>
              <a:t>stejn</a:t>
            </a:r>
            <a:r>
              <a:rPr lang="cs-CZ" dirty="0" smtClean="0">
                <a:solidFill>
                  <a:srgbClr val="660066"/>
                </a:solidFill>
              </a:rPr>
              <a:t>o</a:t>
            </a:r>
            <a:r>
              <a:rPr lang="en-US" dirty="0" err="1" smtClean="0">
                <a:solidFill>
                  <a:srgbClr val="660066"/>
                </a:solidFill>
              </a:rPr>
              <a:t>směrný</a:t>
            </a:r>
            <a:r>
              <a:rPr lang="en-US" dirty="0" smtClean="0">
                <a:solidFill>
                  <a:srgbClr val="660066"/>
                </a:solidFill>
              </a:rPr>
              <a:t> </a:t>
            </a:r>
            <a:r>
              <a:rPr lang="en-US" dirty="0" err="1" smtClean="0">
                <a:solidFill>
                  <a:srgbClr val="660066"/>
                </a:solidFill>
              </a:rPr>
              <a:t>generáto</a:t>
            </a:r>
            <a:r>
              <a:rPr lang="cs-CZ" dirty="0" smtClean="0">
                <a:solidFill>
                  <a:srgbClr val="660066"/>
                </a:solidFill>
              </a:rPr>
              <a:t>r</a:t>
            </a:r>
            <a:r>
              <a:rPr lang="en-US" dirty="0" smtClean="0">
                <a:solidFill>
                  <a:srgbClr val="660066"/>
                </a:solidFill>
              </a:rPr>
              <a:t> </a:t>
            </a:r>
            <a:r>
              <a:rPr lang="en-US" dirty="0" err="1" smtClean="0">
                <a:solidFill>
                  <a:srgbClr val="660066"/>
                </a:solidFill>
              </a:rPr>
              <a:t>elektrické</a:t>
            </a:r>
            <a:r>
              <a:rPr lang="en-US" dirty="0" smtClean="0">
                <a:solidFill>
                  <a:srgbClr val="660066"/>
                </a:solidFill>
              </a:rPr>
              <a:t> </a:t>
            </a:r>
            <a:r>
              <a:rPr lang="en-US" dirty="0" err="1" smtClean="0">
                <a:solidFill>
                  <a:srgbClr val="660066"/>
                </a:solidFill>
              </a:rPr>
              <a:t>energie</a:t>
            </a:r>
            <a:r>
              <a:rPr lang="en-US" dirty="0" smtClean="0">
                <a:solidFill>
                  <a:srgbClr val="660066"/>
                </a:solidFill>
              </a:rPr>
              <a:t>.</a:t>
            </a:r>
            <a:r>
              <a:rPr lang="cs-CZ" dirty="0" smtClean="0">
                <a:solidFill>
                  <a:srgbClr val="660066"/>
                </a:solidFill>
              </a:rPr>
              <a:t> Ale jeho jméno znáte určitě i z fyziky.</a:t>
            </a:r>
            <a:endParaRPr lang="cs-CZ" dirty="0">
              <a:solidFill>
                <a:srgbClr val="66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0390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660066"/>
                </a:solidFill>
              </a:rPr>
              <a:t>A kdo dokáže přečíst tohle?</a:t>
            </a:r>
            <a:endParaRPr lang="cs-CZ" sz="6000" b="1" dirty="0">
              <a:solidFill>
                <a:srgbClr val="6600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3004457"/>
            <a:ext cx="10515600" cy="3172506"/>
          </a:xfrm>
        </p:spPr>
        <p:txBody>
          <a:bodyPr/>
          <a:lstStyle/>
          <a:p>
            <a:pPr marL="0" indent="0" algn="ctr">
              <a:buNone/>
            </a:pPr>
            <a:r>
              <a:rPr lang="cs-CZ" sz="9600" b="1" dirty="0" smtClean="0"/>
              <a:t>--/---/.-./.../.</a:t>
            </a:r>
            <a:endParaRPr lang="en-US" sz="9600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2876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1163410"/>
            <a:ext cx="10515600" cy="2886075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900" dirty="0" smtClean="0">
                <a:solidFill>
                  <a:srgbClr val="660066"/>
                </a:solidFill>
              </a:rPr>
              <a:t>Pan </a:t>
            </a:r>
            <a:r>
              <a:rPr lang="cs-CZ" sz="6700" b="1" dirty="0" smtClean="0">
                <a:solidFill>
                  <a:srgbClr val="660066"/>
                </a:solidFill>
              </a:rPr>
              <a:t>Samuel Morse</a:t>
            </a:r>
            <a:br>
              <a:rPr lang="cs-CZ" sz="6700" b="1" dirty="0" smtClean="0">
                <a:solidFill>
                  <a:srgbClr val="660066"/>
                </a:solidFill>
              </a:rPr>
            </a:br>
            <a:r>
              <a:rPr lang="cs-CZ" sz="4900" dirty="0" smtClean="0">
                <a:solidFill>
                  <a:srgbClr val="660066"/>
                </a:solidFill>
              </a:rPr>
              <a:t>by to určitě dokázal.</a:t>
            </a:r>
            <a:br>
              <a:rPr lang="cs-CZ" sz="4900" dirty="0" smtClean="0">
                <a:solidFill>
                  <a:srgbClr val="660066"/>
                </a:solidFill>
              </a:rPr>
            </a:br>
            <a:r>
              <a:rPr lang="cs-CZ" sz="4900" dirty="0" smtClean="0">
                <a:solidFill>
                  <a:srgbClr val="660066"/>
                </a:solidFill>
              </a:rPr>
              <a:t/>
            </a:r>
            <a:br>
              <a:rPr lang="cs-CZ" sz="4900" dirty="0" smtClean="0">
                <a:solidFill>
                  <a:srgbClr val="660066"/>
                </a:solidFill>
              </a:rPr>
            </a:br>
            <a:r>
              <a:rPr lang="cs-CZ" sz="4900" dirty="0" smtClean="0">
                <a:solidFill>
                  <a:srgbClr val="660066"/>
                </a:solidFill>
              </a:rPr>
              <a:t> Jeho abeceda se velmi osvědčila při používání </a:t>
            </a:r>
            <a:br>
              <a:rPr lang="cs-CZ" sz="4900" dirty="0" smtClean="0">
                <a:solidFill>
                  <a:srgbClr val="660066"/>
                </a:solidFill>
              </a:rPr>
            </a:br>
            <a:r>
              <a:rPr lang="cs-CZ" sz="6700" b="1" dirty="0" smtClean="0">
                <a:solidFill>
                  <a:srgbClr val="660066"/>
                </a:solidFill>
              </a:rPr>
              <a:t>TELEGRAFU.</a:t>
            </a:r>
            <a:r>
              <a:rPr lang="cs-CZ" sz="4900" b="1" dirty="0" smtClean="0">
                <a:solidFill>
                  <a:srgbClr val="660066"/>
                </a:solidFill>
              </a:rPr>
              <a:t/>
            </a:r>
            <a:br>
              <a:rPr lang="cs-CZ" sz="4900" b="1" dirty="0" smtClean="0">
                <a:solidFill>
                  <a:srgbClr val="660066"/>
                </a:solidFill>
              </a:rPr>
            </a:br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4325257"/>
            <a:ext cx="10515600" cy="185170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dirty="0" smtClean="0">
                <a:solidFill>
                  <a:srgbClr val="660066"/>
                </a:solidFill>
              </a:rPr>
              <a:t>To byl zase vynález pánů </a:t>
            </a:r>
          </a:p>
          <a:p>
            <a:pPr marL="0" indent="0" algn="ctr">
              <a:buNone/>
            </a:pPr>
            <a:r>
              <a:rPr lang="cs-CZ" sz="5400" b="1" dirty="0" smtClean="0">
                <a:solidFill>
                  <a:srgbClr val="660066"/>
                </a:solidFill>
              </a:rPr>
              <a:t>Gausse a Webra</a:t>
            </a:r>
            <a:r>
              <a:rPr lang="cs-CZ" sz="4400" dirty="0" smtClean="0">
                <a:solidFill>
                  <a:srgbClr val="660066"/>
                </a:solidFill>
              </a:rPr>
              <a:t>.</a:t>
            </a:r>
            <a:endParaRPr lang="cs-CZ" sz="4400" dirty="0">
              <a:solidFill>
                <a:srgbClr val="66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5868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660066"/>
                </a:solidFill>
              </a:rPr>
              <a:t>Poznáte alespoň jednu osobu na obrázku?</a:t>
            </a:r>
            <a:endParaRPr lang="cs-CZ" dirty="0">
              <a:solidFill>
                <a:srgbClr val="660066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1672336"/>
            <a:ext cx="3226707" cy="436264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486342" y="1690688"/>
            <a:ext cx="519730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660066"/>
                </a:solidFill>
              </a:rPr>
              <a:t>Napoleon Bonaparte </a:t>
            </a:r>
            <a:r>
              <a:rPr lang="cs-CZ" sz="3600" dirty="0" smtClean="0">
                <a:solidFill>
                  <a:srgbClr val="660066"/>
                </a:solidFill>
              </a:rPr>
              <a:t>právě obdivuje parník, který mu předvádí jeho vynálezce, </a:t>
            </a:r>
            <a:r>
              <a:rPr lang="cs-CZ" sz="3600" b="1" dirty="0" smtClean="0">
                <a:solidFill>
                  <a:srgbClr val="660066"/>
                </a:solidFill>
              </a:rPr>
              <a:t>Robert </a:t>
            </a:r>
            <a:r>
              <a:rPr lang="cs-CZ" sz="3600" b="1" dirty="0" err="1" smtClean="0">
                <a:solidFill>
                  <a:srgbClr val="660066"/>
                </a:solidFill>
              </a:rPr>
              <a:t>Fulton</a:t>
            </a:r>
            <a:r>
              <a:rPr lang="cs-CZ" sz="3600" b="1" dirty="0" smtClean="0">
                <a:solidFill>
                  <a:srgbClr val="660066"/>
                </a:solidFill>
              </a:rPr>
              <a:t>.</a:t>
            </a:r>
            <a:endParaRPr lang="cs-CZ" sz="3600" b="1" dirty="0">
              <a:solidFill>
                <a:srgbClr val="660066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38200" y="6034976"/>
            <a:ext cx="687115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>
                <a:hlinkClick r:id="rId3"/>
              </a:rPr>
              <a:t>http://upload.wikimedia.org/wikipedia/commons/e/ea/Robert_Fulton_presents_the_first_steamship_to_Napoleon_Bonaparte_in_1803.jpg</a:t>
            </a:r>
            <a:r>
              <a:rPr lang="cs-CZ" sz="1100" dirty="0" smtClean="0"/>
              <a:t> (20.10.2013)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2695508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609599"/>
            <a:ext cx="10515600" cy="2177143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660066"/>
                </a:solidFill>
              </a:rPr>
              <a:t>Pan </a:t>
            </a:r>
            <a:r>
              <a:rPr lang="cs-CZ" sz="6000" b="1" dirty="0" smtClean="0">
                <a:solidFill>
                  <a:srgbClr val="660066"/>
                </a:solidFill>
                <a:latin typeface="+mn-lt"/>
              </a:rPr>
              <a:t>George </a:t>
            </a:r>
            <a:r>
              <a:rPr lang="cs-CZ" sz="6000" b="1" dirty="0" err="1" smtClean="0">
                <a:solidFill>
                  <a:srgbClr val="660066"/>
                </a:solidFill>
                <a:latin typeface="+mn-lt"/>
              </a:rPr>
              <a:t>Stevenson</a:t>
            </a:r>
            <a:r>
              <a:rPr lang="cs-CZ" b="1" dirty="0" smtClean="0">
                <a:solidFill>
                  <a:srgbClr val="660066"/>
                </a:solidFill>
                <a:latin typeface="+mn-lt"/>
              </a:rPr>
              <a:t> </a:t>
            </a:r>
            <a:r>
              <a:rPr lang="cs-CZ" dirty="0" smtClean="0">
                <a:solidFill>
                  <a:srgbClr val="660066"/>
                </a:solidFill>
              </a:rPr>
              <a:t>je otcem parní železnice. Jeho slavná a výkonná lokomotiva se jmenovala Raketa. Ale postaral se i o kvalitní koleje, výhybky, signalizační zařízení ap.</a:t>
            </a:r>
            <a:r>
              <a:rPr lang="en-US" dirty="0" smtClean="0">
                <a:solidFill>
                  <a:srgbClr val="660066"/>
                </a:solidFill>
              </a:rPr>
              <a:t/>
            </a:r>
            <a:br>
              <a:rPr lang="en-US" dirty="0" smtClean="0">
                <a:solidFill>
                  <a:srgbClr val="660066"/>
                </a:solidFill>
              </a:rPr>
            </a:br>
            <a:endParaRPr lang="cs-CZ" dirty="0">
              <a:solidFill>
                <a:srgbClr val="6600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3149599"/>
            <a:ext cx="10515600" cy="3027363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sz="4000" dirty="0" smtClean="0">
                <a:solidFill>
                  <a:srgbClr val="660066"/>
                </a:solidFill>
              </a:rPr>
              <a:t>A trocha zábavy na závěr:</a:t>
            </a:r>
          </a:p>
          <a:p>
            <a:pPr>
              <a:buNone/>
            </a:pPr>
            <a:r>
              <a:rPr lang="cs-CZ" sz="4000" dirty="0" smtClean="0">
                <a:solidFill>
                  <a:srgbClr val="660066"/>
                </a:solidFill>
              </a:rPr>
              <a:t>Lidé mohli poslouchat hudbu z gramofonových desek díky panu </a:t>
            </a:r>
            <a:r>
              <a:rPr lang="cs-CZ" sz="4000" b="1" dirty="0" smtClean="0">
                <a:solidFill>
                  <a:srgbClr val="660066"/>
                </a:solidFill>
              </a:rPr>
              <a:t>Emilovi </a:t>
            </a:r>
            <a:r>
              <a:rPr lang="cs-CZ" sz="4000" b="1" dirty="0" err="1" smtClean="0">
                <a:solidFill>
                  <a:srgbClr val="660066"/>
                </a:solidFill>
              </a:rPr>
              <a:t>Berlinerovi</a:t>
            </a:r>
            <a:endParaRPr lang="cs-CZ" sz="4000" b="1" dirty="0" smtClean="0">
              <a:solidFill>
                <a:srgbClr val="660066"/>
              </a:solidFill>
            </a:endParaRPr>
          </a:p>
          <a:p>
            <a:pPr>
              <a:buNone/>
            </a:pPr>
            <a:endParaRPr lang="cs-CZ" sz="4000" b="1" dirty="0" smtClean="0">
              <a:solidFill>
                <a:srgbClr val="660066"/>
              </a:solidFill>
            </a:endParaRPr>
          </a:p>
          <a:p>
            <a:pPr>
              <a:buNone/>
            </a:pPr>
            <a:r>
              <a:rPr lang="cs-CZ" sz="4000" dirty="0">
                <a:solidFill>
                  <a:srgbClr val="660066"/>
                </a:solidFill>
              </a:rPr>
              <a:t>a první návštěvníci kina byli vyděšeni vlakem, který se proti nim na plátně rozjel díky</a:t>
            </a:r>
          </a:p>
          <a:p>
            <a:pPr algn="ctr">
              <a:buNone/>
            </a:pPr>
            <a:r>
              <a:rPr lang="cs-CZ" sz="4000" dirty="0">
                <a:solidFill>
                  <a:srgbClr val="660066"/>
                </a:solidFill>
              </a:rPr>
              <a:t> </a:t>
            </a:r>
            <a:r>
              <a:rPr lang="cs-CZ" sz="4000" b="1" dirty="0" smtClean="0">
                <a:solidFill>
                  <a:srgbClr val="660066"/>
                </a:solidFill>
              </a:rPr>
              <a:t>bratrům </a:t>
            </a:r>
            <a:r>
              <a:rPr lang="cs-CZ" sz="4000" b="1" dirty="0" err="1" smtClean="0">
                <a:solidFill>
                  <a:srgbClr val="660066"/>
                </a:solidFill>
              </a:rPr>
              <a:t>Lumiérovým</a:t>
            </a:r>
            <a:endParaRPr lang="en-US" sz="4000" b="1" dirty="0" smtClean="0">
              <a:solidFill>
                <a:srgbClr val="660066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1601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/>
              <a:t>Zdroje: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800" dirty="0" smtClean="0">
                <a:hlinkClick r:id="rId2"/>
              </a:rPr>
              <a:t>http://cs.wikipedia.org/wiki/Karl_Benz</a:t>
            </a:r>
            <a:r>
              <a:rPr lang="cs-CZ" sz="1800" dirty="0" smtClean="0"/>
              <a:t> (20.10.2013)</a:t>
            </a:r>
          </a:p>
          <a:p>
            <a:r>
              <a:rPr lang="cs-CZ" sz="1800" dirty="0" smtClean="0">
                <a:hlinkClick r:id="rId3"/>
              </a:rPr>
              <a:t>http://cs.wikipedia.org/wiki/Gottlieb_Daimler</a:t>
            </a:r>
            <a:r>
              <a:rPr lang="cs-CZ" sz="1800" dirty="0" smtClean="0"/>
              <a:t> (20.10.2013)</a:t>
            </a:r>
          </a:p>
          <a:p>
            <a:r>
              <a:rPr lang="cs-CZ" sz="1800" dirty="0" smtClean="0">
                <a:hlinkClick r:id="rId4"/>
              </a:rPr>
              <a:t>http://en.wikipedia.org/wiki/John_Boyd_Dunlop</a:t>
            </a:r>
            <a:r>
              <a:rPr lang="cs-CZ" sz="1800" dirty="0" smtClean="0"/>
              <a:t> (20.10.2013)</a:t>
            </a:r>
            <a:endParaRPr lang="cs-CZ" sz="1800" dirty="0" smtClean="0">
              <a:hlinkClick r:id="rId5"/>
            </a:endParaRPr>
          </a:p>
          <a:p>
            <a:r>
              <a:rPr lang="cs-CZ" sz="1800" dirty="0" smtClean="0">
                <a:hlinkClick r:id="rId5"/>
              </a:rPr>
              <a:t>http://officeimg.vo.msecnd.net/en-us/images/MH900391460.jpg</a:t>
            </a:r>
            <a:r>
              <a:rPr lang="cs-CZ" sz="1800" dirty="0" smtClean="0"/>
              <a:t> (20.10.2013)</a:t>
            </a:r>
          </a:p>
          <a:p>
            <a:r>
              <a:rPr lang="cs-CZ" sz="1800" dirty="0" smtClean="0">
                <a:hlinkClick r:id="rId6"/>
              </a:rPr>
              <a:t>http://cs.wikipedia.org/wiki/Michael_Faraday</a:t>
            </a:r>
            <a:r>
              <a:rPr lang="cs-CZ" sz="1800" dirty="0" smtClean="0"/>
              <a:t> (20.10.2013)</a:t>
            </a:r>
          </a:p>
          <a:p>
            <a:r>
              <a:rPr lang="cs-CZ" sz="1800" dirty="0" smtClean="0">
                <a:hlinkClick r:id="rId7"/>
              </a:rPr>
              <a:t>http://cs.wikipedia.org/wiki/Samuel_F._B._Morse</a:t>
            </a:r>
            <a:r>
              <a:rPr lang="cs-CZ" sz="1800" dirty="0" smtClean="0"/>
              <a:t> (20.10.2013)</a:t>
            </a:r>
          </a:p>
          <a:p>
            <a:r>
              <a:rPr lang="cs-CZ" sz="1800" dirty="0" smtClean="0">
                <a:hlinkClick r:id="rId8"/>
              </a:rPr>
              <a:t>http://cs.wikipedia.org/wiki/Telegrafie</a:t>
            </a:r>
            <a:r>
              <a:rPr lang="cs-CZ" sz="1800" dirty="0" smtClean="0"/>
              <a:t> (20.10.2013)</a:t>
            </a:r>
          </a:p>
          <a:p>
            <a:r>
              <a:rPr lang="cs-CZ" sz="1800" dirty="0" smtClean="0">
                <a:hlinkClick r:id="rId9"/>
              </a:rPr>
              <a:t>http://cs.wikipedia.org/wiki/Robert_Fulton</a:t>
            </a:r>
            <a:r>
              <a:rPr lang="cs-CZ" sz="1800" dirty="0" smtClean="0"/>
              <a:t> (20.10.2013)</a:t>
            </a:r>
          </a:p>
          <a:p>
            <a:r>
              <a:rPr lang="cs-CZ" sz="1800" dirty="0" smtClean="0">
                <a:hlinkClick r:id="rId10"/>
              </a:rPr>
              <a:t>http://cs.wikipedia.org/wiki/George_Stephenson</a:t>
            </a:r>
            <a:r>
              <a:rPr lang="cs-CZ" sz="1800" dirty="0" smtClean="0"/>
              <a:t> (20.10.2013)</a:t>
            </a:r>
          </a:p>
          <a:p>
            <a:r>
              <a:rPr lang="cs-CZ" sz="1800" dirty="0"/>
              <a:t>HLAVAČKA, Milan. </a:t>
            </a:r>
            <a:r>
              <a:rPr lang="cs-CZ" sz="1800" i="1" dirty="0"/>
              <a:t>Dějepis pro gymnázia a střední školy</a:t>
            </a:r>
            <a:r>
              <a:rPr lang="cs-CZ" sz="1800" dirty="0"/>
              <a:t>. 1. vyd. Praha: SPN - pedagogické nakladatelství, 2001, 175 s. ISBN 80-723-5172-9.</a:t>
            </a:r>
            <a:endParaRPr lang="cs-CZ" sz="1800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pic>
        <p:nvPicPr>
          <p:cNvPr id="6148" name="Picture 46" descr="logo_pruhl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80550" y="260350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67570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Pixel">
  <a:themeElements>
    <a:clrScheme name="Vlastní 3">
      <a:dk1>
        <a:srgbClr val="000000"/>
      </a:dk1>
      <a:lt1>
        <a:srgbClr val="FFFFFF"/>
      </a:lt1>
      <a:dk2>
        <a:srgbClr val="000000"/>
      </a:dk2>
      <a:lt2>
        <a:srgbClr val="0070C0"/>
      </a:lt2>
      <a:accent1>
        <a:srgbClr val="40AFFF"/>
      </a:accent1>
      <a:accent2>
        <a:srgbClr val="40AFFF"/>
      </a:accent2>
      <a:accent3>
        <a:srgbClr val="FFFFFF"/>
      </a:accent3>
      <a:accent4>
        <a:srgbClr val="000000"/>
      </a:accent4>
      <a:accent5>
        <a:srgbClr val="B2DFFF"/>
      </a:accent5>
      <a:accent6>
        <a:srgbClr val="B2DFFF"/>
      </a:accent6>
      <a:hlink>
        <a:srgbClr val="B2DFFF"/>
      </a:hlink>
      <a:folHlink>
        <a:srgbClr val="B2DFFF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87</TotalTime>
  <Words>410</Words>
  <Application>Microsoft Office PowerPoint</Application>
  <PresentationFormat>Širokoúhlá obrazovka</PresentationFormat>
  <Paragraphs>92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3</vt:i4>
      </vt:variant>
      <vt:variant>
        <vt:lpstr>Nadpisy snímků</vt:lpstr>
      </vt:variant>
      <vt:variant>
        <vt:i4>13</vt:i4>
      </vt:variant>
    </vt:vector>
  </HeadingPairs>
  <TitlesOfParts>
    <vt:vector size="23" baseType="lpstr">
      <vt:lpstr>Algerian</vt:lpstr>
      <vt:lpstr>Arial</vt:lpstr>
      <vt:lpstr>Arial Black</vt:lpstr>
      <vt:lpstr>Calibri</vt:lpstr>
      <vt:lpstr>Calibri Light</vt:lpstr>
      <vt:lpstr>Times New Roman</vt:lpstr>
      <vt:lpstr>Wingdings</vt:lpstr>
      <vt:lpstr>Motiv Office</vt:lpstr>
      <vt:lpstr>Motiv sady Office</vt:lpstr>
      <vt:lpstr>Pixel</vt:lpstr>
      <vt:lpstr>Prezentace aplikace PowerPoint</vt:lpstr>
      <vt:lpstr>Vynálezy a vynálezci 19.st.  II.</vt:lpstr>
      <vt:lpstr>KDO VYNALEZL CO?</vt:lpstr>
      <vt:lpstr> Kdo ne?! Ale komu vděčíme za tu rychlou a pohodlnou jízdu?</vt:lpstr>
      <vt:lpstr>Tak kdo to rozjel?</vt:lpstr>
      <vt:lpstr>Aby byla cesta opravdu pohodlná je potřeba  pneumatika.</vt:lpstr>
      <vt:lpstr>Tím hodným taťkou byl  John B. Dunlop </vt:lpstr>
      <vt:lpstr>Prezentace aplikace PowerPoint</vt:lpstr>
      <vt:lpstr>A kdo dokáže přečíst tohle?</vt:lpstr>
      <vt:lpstr>Pan Samuel Morse by to určitě dokázal.   Jeho abeceda se velmi osvědčila při používání  TELEGRAFU.  </vt:lpstr>
      <vt:lpstr>Poznáte alespoň jednu osobu na obrázku?</vt:lpstr>
      <vt:lpstr>Pan George Stevenson je otcem parní železnice. Jeho slavná a výkonná lokomotiva se jmenovala Raketa. Ale postaral se i o kvalitní koleje, výhybky, signalizační zařízení ap. </vt:lpstr>
      <vt:lpstr>Zdroje: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Vynálezy a vynálezci 19.st.  II.</dc:title>
  <dc:creator>Klára</dc:creator>
  <cp:lastModifiedBy>Klára</cp:lastModifiedBy>
  <cp:revision>8</cp:revision>
  <dcterms:created xsi:type="dcterms:W3CDTF">2013-10-20T08:53:45Z</dcterms:created>
  <dcterms:modified xsi:type="dcterms:W3CDTF">2013-10-20T10:21:27Z</dcterms:modified>
</cp:coreProperties>
</file>