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Default Extension="wav" ContentType="audio/wav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0" r:id="rId1"/>
  </p:sldMasterIdLst>
  <p:notesMasterIdLst>
    <p:notesMasterId r:id="rId36"/>
  </p:notesMasterIdLst>
  <p:sldIdLst>
    <p:sldId id="293" r:id="rId2"/>
    <p:sldId id="294" r:id="rId3"/>
    <p:sldId id="295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377" r:id="rId12"/>
    <p:sldId id="378" r:id="rId13"/>
    <p:sldId id="379" r:id="rId14"/>
    <p:sldId id="380" r:id="rId15"/>
    <p:sldId id="381" r:id="rId16"/>
    <p:sldId id="382" r:id="rId17"/>
    <p:sldId id="383" r:id="rId18"/>
    <p:sldId id="384" r:id="rId19"/>
    <p:sldId id="385" r:id="rId20"/>
    <p:sldId id="386" r:id="rId21"/>
    <p:sldId id="387" r:id="rId22"/>
    <p:sldId id="388" r:id="rId23"/>
    <p:sldId id="389" r:id="rId24"/>
    <p:sldId id="390" r:id="rId25"/>
    <p:sldId id="391" r:id="rId26"/>
    <p:sldId id="392" r:id="rId27"/>
    <p:sldId id="393" r:id="rId28"/>
    <p:sldId id="394" r:id="rId29"/>
    <p:sldId id="395" r:id="rId30"/>
    <p:sldId id="396" r:id="rId31"/>
    <p:sldId id="397" r:id="rId32"/>
    <p:sldId id="398" r:id="rId33"/>
    <p:sldId id="399" r:id="rId34"/>
    <p:sldId id="36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71" autoAdjust="0"/>
  </p:normalViewPr>
  <p:slideViewPr>
    <p:cSldViewPr>
      <p:cViewPr>
        <p:scale>
          <a:sx n="73" d="100"/>
          <a:sy n="73" d="100"/>
        </p:scale>
        <p:origin x="-142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Kůň– sčítání a odčítání velkých čísel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10.5.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1212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4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203007"/>
                <a:satOff val="-3512"/>
                <a:lumOff val="-752"/>
                <a:alphaOff val="0"/>
                <a:shade val="15000"/>
                <a:satMod val="180000"/>
              </a:schemeClr>
            </a:gs>
            <a:gs pos="50000">
              <a:schemeClr val="accent4">
                <a:hueOff val="203007"/>
                <a:satOff val="-3512"/>
                <a:lumOff val="-752"/>
                <a:alphaOff val="0"/>
                <a:shade val="45000"/>
                <a:satMod val="170000"/>
              </a:schemeClr>
            </a:gs>
            <a:gs pos="70000">
              <a:schemeClr val="accent4">
                <a:hueOff val="203007"/>
                <a:satOff val="-3512"/>
                <a:lumOff val="-752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203007"/>
                <a:satOff val="-3512"/>
                <a:lumOff val="-752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203007"/>
              <a:satOff val="-3512"/>
              <a:lumOff val="-752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406013"/>
                <a:satOff val="-7024"/>
                <a:lumOff val="-1503"/>
                <a:alphaOff val="0"/>
                <a:shade val="15000"/>
                <a:satMod val="180000"/>
              </a:schemeClr>
            </a:gs>
            <a:gs pos="50000">
              <a:schemeClr val="accent4">
                <a:hueOff val="406013"/>
                <a:satOff val="-7024"/>
                <a:lumOff val="-1503"/>
                <a:alphaOff val="0"/>
                <a:shade val="45000"/>
                <a:satMod val="170000"/>
              </a:schemeClr>
            </a:gs>
            <a:gs pos="70000">
              <a:schemeClr val="accent4">
                <a:hueOff val="406013"/>
                <a:satOff val="-7024"/>
                <a:lumOff val="-1503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406013"/>
                <a:satOff val="-7024"/>
                <a:lumOff val="-1503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406013"/>
              <a:satOff val="-7024"/>
              <a:lumOff val="-1503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609020"/>
                <a:satOff val="-10536"/>
                <a:lumOff val="-2255"/>
                <a:alphaOff val="0"/>
                <a:shade val="15000"/>
                <a:satMod val="180000"/>
              </a:schemeClr>
            </a:gs>
            <a:gs pos="50000">
              <a:schemeClr val="accent4">
                <a:hueOff val="609020"/>
                <a:satOff val="-10536"/>
                <a:lumOff val="-2255"/>
                <a:alphaOff val="0"/>
                <a:shade val="45000"/>
                <a:satMod val="170000"/>
              </a:schemeClr>
            </a:gs>
            <a:gs pos="70000">
              <a:schemeClr val="accent4">
                <a:hueOff val="609020"/>
                <a:satOff val="-10536"/>
                <a:lumOff val="-2255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609020"/>
                <a:satOff val="-10536"/>
                <a:lumOff val="-2255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4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609020"/>
              <a:satOff val="-10536"/>
              <a:lumOff val="-225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Kůň– sčítání a odčítání velkých čísel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4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812026"/>
                <a:satOff val="-14048"/>
                <a:lumOff val="-3007"/>
                <a:alphaOff val="0"/>
                <a:shade val="15000"/>
                <a:satMod val="180000"/>
              </a:schemeClr>
            </a:gs>
            <a:gs pos="50000">
              <a:schemeClr val="accent4">
                <a:hueOff val="812026"/>
                <a:satOff val="-14048"/>
                <a:lumOff val="-3007"/>
                <a:alphaOff val="0"/>
                <a:shade val="45000"/>
                <a:satMod val="170000"/>
              </a:schemeClr>
            </a:gs>
            <a:gs pos="70000">
              <a:schemeClr val="accent4">
                <a:hueOff val="812026"/>
                <a:satOff val="-14048"/>
                <a:lumOff val="-3007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812026"/>
                <a:satOff val="-14048"/>
                <a:lumOff val="-3007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812026"/>
              <a:satOff val="-14048"/>
              <a:lumOff val="-3007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015033"/>
                <a:satOff val="-17560"/>
                <a:lumOff val="-3758"/>
                <a:alphaOff val="0"/>
                <a:shade val="15000"/>
                <a:satMod val="180000"/>
              </a:schemeClr>
            </a:gs>
            <a:gs pos="50000">
              <a:schemeClr val="accent4">
                <a:hueOff val="1015033"/>
                <a:satOff val="-17560"/>
                <a:lumOff val="-3758"/>
                <a:alphaOff val="0"/>
                <a:shade val="45000"/>
                <a:satMod val="170000"/>
              </a:schemeClr>
            </a:gs>
            <a:gs pos="70000">
              <a:schemeClr val="accent4">
                <a:hueOff val="1015033"/>
                <a:satOff val="-17560"/>
                <a:lumOff val="-3758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1015033"/>
                <a:satOff val="-17560"/>
                <a:lumOff val="-3758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015033"/>
              <a:satOff val="-17560"/>
              <a:lumOff val="-3758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1218040"/>
                <a:satOff val="-21072"/>
                <a:lumOff val="-4510"/>
                <a:alphaOff val="0"/>
                <a:shade val="15000"/>
                <a:satMod val="180000"/>
              </a:schemeClr>
            </a:gs>
            <a:gs pos="50000">
              <a:schemeClr val="accent4">
                <a:hueOff val="1218040"/>
                <a:satOff val="-21072"/>
                <a:lumOff val="-4510"/>
                <a:alphaOff val="0"/>
                <a:shade val="45000"/>
                <a:satMod val="170000"/>
              </a:schemeClr>
            </a:gs>
            <a:gs pos="70000">
              <a:schemeClr val="accent4">
                <a:hueOff val="1218040"/>
                <a:satOff val="-21072"/>
                <a:lumOff val="-451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4">
                <a:hueOff val="1218040"/>
                <a:satOff val="-21072"/>
                <a:lumOff val="-451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218040"/>
              <a:satOff val="-21072"/>
              <a:lumOff val="-451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.3. 2013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682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3" r:id="rId3"/>
    <p:sldLayoutId id="2147484084" r:id="rId4"/>
    <p:sldLayoutId id="2147484085" r:id="rId5"/>
    <p:sldLayoutId id="2147484086" r:id="rId6"/>
    <p:sldLayoutId id="2147484087" r:id="rId7"/>
    <p:sldLayoutId id="2147484088" r:id="rId8"/>
    <p:sldLayoutId id="2147484089" r:id="rId9"/>
    <p:sldLayoutId id="2147484090" r:id="rId10"/>
    <p:sldLayoutId id="214748409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19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21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23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24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25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26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notesSlide" Target="../notesSlides/notesSlide27.xml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2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video" Target="NULL" TargetMode="Externa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microsoft.com/office/2007/relationships/media" Target="../media/media1.wav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notesSlide" Target="../notesSlides/notesSlide28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38554"/>
          </a:xfrm>
        </p:spPr>
        <p:txBody>
          <a:bodyPr>
            <a:sp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2766536759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1259632" y="1628800"/>
            <a:ext cx="7498080" cy="4800600"/>
          </a:xfrm>
        </p:spPr>
        <p:txBody>
          <a:bodyPr>
            <a:normAutofit fontScale="70000" lnSpcReduction="20000"/>
          </a:bodyPr>
          <a:lstStyle/>
          <a:p>
            <a:pPr eaLnBrk="1" hangingPunct="1"/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9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9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Používá správně sčítání a odčítání velkých čísel</a:t>
            </a:r>
          </a:p>
          <a:p>
            <a:pPr eaLnBrk="1" hangingPunct="1"/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Sčítání a odčítání velkých čísel</a:t>
            </a:r>
          </a:p>
          <a:p>
            <a:pPr eaLnBrk="1" hangingPunct="1"/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9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Prezentace je určena k procvičování sčítání a odčítání velkých čísel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Prezentaci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jsem použila ke konci hodiny na procvičování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sčítání a odčítání velkých čísel.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Žáci se aktivně podíleli na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úkolu. Formou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tabulek - kde si každý individuálně příklad vypočítal a najednou mi pak tabulky ukázali - jsem mohla výsledky všech žáků ihned zkontrolovat a upozornit na chyby. Dále jsem každému rozdala pracovní list – nevybarveného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koně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s příklady – kde si žáci individuálně zkoušeli příklady samostatně vypočítat.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188640"/>
            <a:ext cx="7848872" cy="1296144"/>
          </a:xfrm>
        </p:spPr>
        <p:txBody>
          <a:bodyPr>
            <a:no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Kůň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–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sčítání a odčítání velkých čísel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6" y="188640"/>
            <a:ext cx="849262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Kůň – sčítání a odčítání velkých čísel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35190"/>
            <a:ext cx="6552728" cy="46021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3299096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46246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3204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8095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8020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56048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63514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84433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68657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14641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74904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03798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5509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4005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7719260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05858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1808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54190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16749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02757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2602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13403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6984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501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56" cy="660703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232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56" cy="66070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8"/>
            <a:ext cx="5904661" cy="660703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17808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56" cy="66070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8"/>
            <a:ext cx="5904661" cy="66070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3"/>
            <a:ext cx="5904651" cy="660703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33517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56" cy="66070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8"/>
            <a:ext cx="5904661" cy="66070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3"/>
            <a:ext cx="5904651" cy="660703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8"/>
            <a:ext cx="5904651" cy="660703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4795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56" cy="66070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8"/>
            <a:ext cx="5904661" cy="66070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3"/>
            <a:ext cx="5904651" cy="660703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8"/>
            <a:ext cx="5904651" cy="6607036"/>
          </a:xfrm>
          <a:prstGeom prst="rect">
            <a:avLst/>
          </a:prstGeom>
        </p:spPr>
      </p:pic>
      <p:pic>
        <p:nvPicPr>
          <p:cNvPr id="31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32"/>
              </p:ext>
            </p:extLst>
          </p:nvPr>
        </p:nvPicPr>
        <p:blipFill>
          <a:blip r:embed="rId33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411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6" cy="6607039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4016" y="2060848"/>
            <a:ext cx="3059832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>
                    <a:lumMod val="50000"/>
                  </a:schemeClr>
                </a:solidFill>
              </a:rPr>
              <a:t>18843282 šedá</a:t>
            </a:r>
          </a:p>
          <a:p>
            <a:r>
              <a:rPr lang="cs-CZ" sz="2200" dirty="0" smtClean="0">
                <a:solidFill>
                  <a:srgbClr val="FF0000"/>
                </a:solidFill>
              </a:rPr>
              <a:t>23564789 červená</a:t>
            </a:r>
          </a:p>
          <a:p>
            <a:r>
              <a:rPr lang="cs-CZ" sz="2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32079845 žlutá</a:t>
            </a:r>
          </a:p>
          <a:p>
            <a:r>
              <a:rPr lang="cs-CZ" sz="2200" dirty="0" smtClean="0">
                <a:solidFill>
                  <a:srgbClr val="FF6600"/>
                </a:solidFill>
              </a:rPr>
              <a:t>45768201 oranžová</a:t>
            </a:r>
          </a:p>
          <a:p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</a:rPr>
              <a:t>51876354 hnědá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5" cy="660703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0"/>
            <a:ext cx="5904655" cy="6607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1"/>
            <a:ext cx="5904657" cy="66070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2"/>
            <a:ext cx="5904657" cy="660703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0"/>
            <a:ext cx="5904657" cy="660703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1"/>
            <a:ext cx="5904656" cy="66070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4" y="188642"/>
            <a:ext cx="5904656" cy="660703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6" cy="660703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42"/>
            <a:ext cx="5904656" cy="660703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2"/>
            <a:ext cx="5904653" cy="660703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4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5" y="188643"/>
            <a:ext cx="5904653" cy="660703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6" y="188644"/>
            <a:ext cx="5904656" cy="6607034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9"/>
            <a:ext cx="5904656" cy="6607037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60" cy="6607037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6" cy="6607032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4"/>
            <a:ext cx="5904651" cy="6607032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9"/>
            <a:ext cx="5904656" cy="6607037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3" y="188639"/>
            <a:ext cx="5904656" cy="6607037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38"/>
            <a:ext cx="5904661" cy="6607037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43"/>
            <a:ext cx="5904651" cy="6607031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7" y="188638"/>
            <a:ext cx="5904651" cy="6607036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88644"/>
            <a:ext cx="5904656" cy="6607036"/>
          </a:xfrm>
          <a:prstGeom prst="rect">
            <a:avLst/>
          </a:prstGeom>
        </p:spPr>
      </p:pic>
      <p:sp>
        <p:nvSpPr>
          <p:cNvPr id="32" name="Obdélník 31"/>
          <p:cNvSpPr/>
          <p:nvPr/>
        </p:nvSpPr>
        <p:spPr>
          <a:xfrm>
            <a:off x="691234" y="620688"/>
            <a:ext cx="47371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Pracovní list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4856512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73222" y="1536470"/>
            <a:ext cx="7200800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800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21.4.2013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]. Dostupný na WWW: http://www.puzzle-prodej.cz/kun-1/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5" name="Obdélník 4"/>
          <p:cNvSpPr/>
          <p:nvPr/>
        </p:nvSpPr>
        <p:spPr>
          <a:xfrm>
            <a:off x="1691680" y="332656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1445</TotalTime>
  <Words>550</Words>
  <Application>Microsoft Office PowerPoint</Application>
  <PresentationFormat>Předvádění na obrazovce (4:3)</PresentationFormat>
  <Paragraphs>199</Paragraphs>
  <Slides>34</Slides>
  <Notes>28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Shluk</vt:lpstr>
      <vt:lpstr>Autorem materiálu a všech jeho částí, není-li uvedeno jinak, je Mgr. Veronika Černá.</vt:lpstr>
      <vt:lpstr>Kůň – sčítání a odčítání velkých čísel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130</cp:revision>
  <dcterms:created xsi:type="dcterms:W3CDTF">2012-08-09T16:28:39Z</dcterms:created>
  <dcterms:modified xsi:type="dcterms:W3CDTF">2013-09-29T14:52:43Z</dcterms:modified>
</cp:coreProperties>
</file>