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Default Extension="wav" ContentType="audio/wav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28" r:id="rId1"/>
  </p:sldMasterIdLst>
  <p:notesMasterIdLst>
    <p:notesMasterId r:id="rId36"/>
  </p:notesMasterIdLst>
  <p:sldIdLst>
    <p:sldId id="293" r:id="rId2"/>
    <p:sldId id="294" r:id="rId3"/>
    <p:sldId id="295" r:id="rId4"/>
    <p:sldId id="370" r:id="rId5"/>
    <p:sldId id="371" r:id="rId6"/>
    <p:sldId id="372" r:id="rId7"/>
    <p:sldId id="373" r:id="rId8"/>
    <p:sldId id="374" r:id="rId9"/>
    <p:sldId id="375" r:id="rId10"/>
    <p:sldId id="376" r:id="rId11"/>
    <p:sldId id="377" r:id="rId12"/>
    <p:sldId id="378" r:id="rId13"/>
    <p:sldId id="379" r:id="rId14"/>
    <p:sldId id="380" r:id="rId15"/>
    <p:sldId id="381" r:id="rId16"/>
    <p:sldId id="382" r:id="rId17"/>
    <p:sldId id="383" r:id="rId18"/>
    <p:sldId id="384" r:id="rId19"/>
    <p:sldId id="385" r:id="rId20"/>
    <p:sldId id="386" r:id="rId21"/>
    <p:sldId id="387" r:id="rId22"/>
    <p:sldId id="388" r:id="rId23"/>
    <p:sldId id="389" r:id="rId24"/>
    <p:sldId id="390" r:id="rId25"/>
    <p:sldId id="391" r:id="rId26"/>
    <p:sldId id="392" r:id="rId27"/>
    <p:sldId id="393" r:id="rId28"/>
    <p:sldId id="394" r:id="rId29"/>
    <p:sldId id="395" r:id="rId30"/>
    <p:sldId id="396" r:id="rId31"/>
    <p:sldId id="397" r:id="rId32"/>
    <p:sldId id="398" r:id="rId33"/>
    <p:sldId id="399" r:id="rId34"/>
    <p:sldId id="369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663300"/>
    <a:srgbClr val="FF33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2500" autoAdjust="0"/>
    <p:restoredTop sz="94671" autoAdjust="0"/>
  </p:normalViewPr>
  <p:slideViewPr>
    <p:cSldViewPr>
      <p:cViewPr>
        <p:scale>
          <a:sx n="73" d="100"/>
          <a:sy n="73" d="100"/>
        </p:scale>
        <p:origin x="-142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Jablko – násobení a dělení velkých čísel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15.5.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1212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966759"/>
                <a:satOff val="14261"/>
                <a:lumOff val="-1078"/>
                <a:alphaOff val="0"/>
                <a:shade val="15000"/>
                <a:satMod val="180000"/>
              </a:schemeClr>
            </a:gs>
            <a:gs pos="50000">
              <a:schemeClr val="accent4">
                <a:hueOff val="-966759"/>
                <a:satOff val="14261"/>
                <a:lumOff val="-1078"/>
                <a:alphaOff val="0"/>
                <a:shade val="45000"/>
                <a:satMod val="170000"/>
              </a:schemeClr>
            </a:gs>
            <a:gs pos="70000">
              <a:schemeClr val="accent4">
                <a:hueOff val="-966759"/>
                <a:satOff val="14261"/>
                <a:lumOff val="-1078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-966759"/>
                <a:satOff val="14261"/>
                <a:lumOff val="-1078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966759"/>
              <a:satOff val="14261"/>
              <a:lumOff val="-1078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933517"/>
                <a:satOff val="28522"/>
                <a:lumOff val="-2157"/>
                <a:alphaOff val="0"/>
                <a:shade val="15000"/>
                <a:satMod val="180000"/>
              </a:schemeClr>
            </a:gs>
            <a:gs pos="50000">
              <a:schemeClr val="accent4">
                <a:hueOff val="-1933517"/>
                <a:satOff val="28522"/>
                <a:lumOff val="-2157"/>
                <a:alphaOff val="0"/>
                <a:shade val="45000"/>
                <a:satMod val="170000"/>
              </a:schemeClr>
            </a:gs>
            <a:gs pos="70000">
              <a:schemeClr val="accent4">
                <a:hueOff val="-1933517"/>
                <a:satOff val="28522"/>
                <a:lumOff val="-2157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-1933517"/>
                <a:satOff val="28522"/>
                <a:lumOff val="-2157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933517"/>
              <a:satOff val="28522"/>
              <a:lumOff val="-2157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VY_32_INOVACE_12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00276"/>
                <a:satOff val="42783"/>
                <a:lumOff val="-3235"/>
                <a:alphaOff val="0"/>
                <a:shade val="15000"/>
                <a:satMod val="180000"/>
              </a:schemeClr>
            </a:gs>
            <a:gs pos="50000">
              <a:schemeClr val="accent4">
                <a:hueOff val="-2900276"/>
                <a:satOff val="42783"/>
                <a:lumOff val="-3235"/>
                <a:alphaOff val="0"/>
                <a:shade val="45000"/>
                <a:satMod val="170000"/>
              </a:schemeClr>
            </a:gs>
            <a:gs pos="70000">
              <a:schemeClr val="accent4">
                <a:hueOff val="-2900276"/>
                <a:satOff val="42783"/>
                <a:lumOff val="-3235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-2900276"/>
                <a:satOff val="42783"/>
                <a:lumOff val="-3235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4" y="1343084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00276"/>
              <a:satOff val="42783"/>
              <a:lumOff val="-3235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Jablko – násobení a dělení velkých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čísel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4" y="1343084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867035"/>
                <a:satOff val="57045"/>
                <a:lumOff val="-4313"/>
                <a:alphaOff val="0"/>
                <a:shade val="15000"/>
                <a:satMod val="180000"/>
              </a:schemeClr>
            </a:gs>
            <a:gs pos="50000">
              <a:schemeClr val="accent4">
                <a:hueOff val="-3867035"/>
                <a:satOff val="57045"/>
                <a:lumOff val="-4313"/>
                <a:alphaOff val="0"/>
                <a:shade val="45000"/>
                <a:satMod val="170000"/>
              </a:schemeClr>
            </a:gs>
            <a:gs pos="70000">
              <a:schemeClr val="accent4">
                <a:hueOff val="-3867035"/>
                <a:satOff val="57045"/>
                <a:lumOff val="-4313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-3867035"/>
                <a:satOff val="57045"/>
                <a:lumOff val="-4313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867035"/>
              <a:satOff val="57045"/>
              <a:lumOff val="-4313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833793"/>
                <a:satOff val="71306"/>
                <a:lumOff val="-5392"/>
                <a:alphaOff val="0"/>
                <a:shade val="15000"/>
                <a:satMod val="180000"/>
              </a:schemeClr>
            </a:gs>
            <a:gs pos="50000">
              <a:schemeClr val="accent4">
                <a:hueOff val="-4833793"/>
                <a:satOff val="71306"/>
                <a:lumOff val="-5392"/>
                <a:alphaOff val="0"/>
                <a:shade val="45000"/>
                <a:satMod val="170000"/>
              </a:schemeClr>
            </a:gs>
            <a:gs pos="70000">
              <a:schemeClr val="accent4">
                <a:hueOff val="-4833793"/>
                <a:satOff val="71306"/>
                <a:lumOff val="-5392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-4833793"/>
                <a:satOff val="71306"/>
                <a:lumOff val="-5392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833793"/>
              <a:satOff val="71306"/>
              <a:lumOff val="-5392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5800551"/>
                <a:satOff val="85567"/>
                <a:lumOff val="-6470"/>
                <a:alphaOff val="0"/>
                <a:shade val="15000"/>
                <a:satMod val="180000"/>
              </a:schemeClr>
            </a:gs>
            <a:gs pos="50000">
              <a:schemeClr val="accent4">
                <a:hueOff val="-5800551"/>
                <a:satOff val="85567"/>
                <a:lumOff val="-6470"/>
                <a:alphaOff val="0"/>
                <a:shade val="45000"/>
                <a:satMod val="170000"/>
              </a:schemeClr>
            </a:gs>
            <a:gs pos="70000">
              <a:schemeClr val="accent4">
                <a:hueOff val="-5800551"/>
                <a:satOff val="85567"/>
                <a:lumOff val="-647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-5800551"/>
                <a:satOff val="85567"/>
                <a:lumOff val="-647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5800551"/>
              <a:satOff val="85567"/>
              <a:lumOff val="-647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.3. 2013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2179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29" r:id="rId1"/>
    <p:sldLayoutId id="2147484130" r:id="rId2"/>
    <p:sldLayoutId id="2147484131" r:id="rId3"/>
    <p:sldLayoutId id="2147484132" r:id="rId4"/>
    <p:sldLayoutId id="2147484133" r:id="rId5"/>
    <p:sldLayoutId id="2147484134" r:id="rId6"/>
    <p:sldLayoutId id="2147484135" r:id="rId7"/>
    <p:sldLayoutId id="2147484136" r:id="rId8"/>
    <p:sldLayoutId id="2147484137" r:id="rId9"/>
    <p:sldLayoutId id="2147484138" r:id="rId10"/>
    <p:sldLayoutId id="214748413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15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17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19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20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26" Type="http://schemas.openxmlformats.org/officeDocument/2006/relationships/image" Target="../media/image25.gif"/><Relationship Id="rId3" Type="http://schemas.openxmlformats.org/officeDocument/2006/relationships/notesSlide" Target="../notesSlides/notesSlide21.xml"/><Relationship Id="rId21" Type="http://schemas.openxmlformats.org/officeDocument/2006/relationships/image" Target="../media/image20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5" Type="http://schemas.openxmlformats.org/officeDocument/2006/relationships/image" Target="../media/image24.gif"/><Relationship Id="rId33" Type="http://schemas.openxmlformats.org/officeDocument/2006/relationships/image" Target="../media/image31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5.gif"/><Relationship Id="rId20" Type="http://schemas.openxmlformats.org/officeDocument/2006/relationships/image" Target="../media/image19.gif"/><Relationship Id="rId29" Type="http://schemas.openxmlformats.org/officeDocument/2006/relationships/image" Target="../media/image28.gif"/><Relationship Id="rId1" Type="http://schemas.openxmlformats.org/officeDocument/2006/relationships/video" Target="NULL" TargetMode="External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24" Type="http://schemas.openxmlformats.org/officeDocument/2006/relationships/image" Target="../media/image23.gif"/><Relationship Id="rId32" Type="http://schemas.microsoft.com/office/2007/relationships/media" Target="../media/media1.wav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23" Type="http://schemas.openxmlformats.org/officeDocument/2006/relationships/image" Target="../media/image22.gif"/><Relationship Id="rId28" Type="http://schemas.openxmlformats.org/officeDocument/2006/relationships/image" Target="../media/image27.gif"/><Relationship Id="rId10" Type="http://schemas.openxmlformats.org/officeDocument/2006/relationships/image" Target="../media/image9.gif"/><Relationship Id="rId19" Type="http://schemas.openxmlformats.org/officeDocument/2006/relationships/image" Target="../media/image18.gif"/><Relationship Id="rId31" Type="http://schemas.openxmlformats.org/officeDocument/2006/relationships/image" Target="../media/image30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1.gif"/><Relationship Id="rId27" Type="http://schemas.openxmlformats.org/officeDocument/2006/relationships/image" Target="../media/image26.gif"/><Relationship Id="rId30" Type="http://schemas.openxmlformats.org/officeDocument/2006/relationships/image" Target="../media/image29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2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323165"/>
          </a:xfrm>
        </p:spPr>
        <p:txBody>
          <a:bodyPr>
            <a:sp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en-US" sz="15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5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5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5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5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5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5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5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5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5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5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5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5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5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5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5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5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2639410569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00985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1296144"/>
          </a:xfrm>
        </p:spPr>
        <p:txBody>
          <a:bodyPr>
            <a:no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Jablko</a:t>
            </a: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a dělení velkých čísel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1259632" y="1628800"/>
            <a:ext cx="7498080" cy="4800600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Používá správně násobení a dělení velkých čísel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Násobení a dělení velkých čísel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je určena k procvičování násobení a dělení velkých čísel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násobení a dělení velkých čísel.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podíleli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úkolu. Dále jsem každému na konci hodiny rozdala pracovní list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nevybarvené jablko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– kde si žáci příklady samostatně vypočítali. Poté jsme si správné výsledky společně na interaktivní tabuli zkontrolovali.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813840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3876" y="188640"/>
            <a:ext cx="849262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Jablko– násobení a dělení velkých čísel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635190"/>
            <a:ext cx="5688632" cy="4746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825316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671502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23839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08071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93855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54144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86877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296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14694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8485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6546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60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0295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62343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6805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40861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20745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04088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85894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84785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16676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4170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6969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49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98828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49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241119"/>
            <a:ext cx="5832646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0516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49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241119"/>
            <a:ext cx="5832646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2864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49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241119"/>
            <a:ext cx="5832646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2206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49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241119"/>
            <a:ext cx="5832646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59465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49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241119"/>
            <a:ext cx="5832646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3810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49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241119"/>
            <a:ext cx="5832646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31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32"/>
              </p:ext>
            </p:extLst>
          </p:nvPr>
        </p:nvPicPr>
        <p:blipFill>
          <a:blip r:embed="rId33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26851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8" cy="63817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91" y="706852"/>
            <a:ext cx="299787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17456893 hnědá</a:t>
            </a:r>
          </a:p>
          <a:p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24585316 červená</a:t>
            </a:r>
          </a:p>
          <a:p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38420550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oranžová</a:t>
            </a:r>
          </a:p>
          <a:p>
            <a:r>
              <a:rPr lang="cs-CZ" sz="2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75782664 zelená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91814538 šedá</a:t>
            </a:r>
            <a:endParaRPr lang="cs-CZ" sz="26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49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238125"/>
            <a:ext cx="583264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50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125"/>
            <a:ext cx="5832651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38125"/>
            <a:ext cx="5832648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49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241119"/>
            <a:ext cx="5832646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241119"/>
            <a:ext cx="5832648" cy="638175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1119"/>
            <a:ext cx="5832651" cy="6381750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2267744" y="0"/>
            <a:ext cx="37807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Pracovní list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72993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653136"/>
            <a:ext cx="8229600" cy="1143000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73222" y="1536470"/>
            <a:ext cx="7200800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22.4.2013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]. Dostupný na WWW: http://lepsiebyvanie.centrum.sk/zelen-a-zahrada/802253/fotosutaz-o-najkrajsie-jablko-stale-pokracuje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691680" y="332656"/>
            <a:ext cx="67687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0068161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1633</TotalTime>
  <Words>527</Words>
  <Application>Microsoft Office PowerPoint</Application>
  <PresentationFormat>Předvádění na obrazovce (4:3)</PresentationFormat>
  <Paragraphs>193</Paragraphs>
  <Slides>34</Slides>
  <Notes>22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Došky</vt:lpstr>
      <vt:lpstr>Autorem materiálu a všech jeho částí, není-li uvedeno jinak, je Mgr. Veronika Černá.</vt:lpstr>
      <vt:lpstr>Jablko – násobení a dělení velkých čísel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141</cp:revision>
  <dcterms:created xsi:type="dcterms:W3CDTF">2012-08-09T16:28:39Z</dcterms:created>
  <dcterms:modified xsi:type="dcterms:W3CDTF">2013-09-29T14:53:49Z</dcterms:modified>
</cp:coreProperties>
</file>