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3" r:id="rId3"/>
  </p:sldMasterIdLst>
  <p:sldIdLst>
    <p:sldId id="265" r:id="rId4"/>
    <p:sldId id="256" r:id="rId5"/>
    <p:sldId id="257" r:id="rId6"/>
    <p:sldId id="259" r:id="rId7"/>
    <p:sldId id="258" r:id="rId8"/>
    <p:sldId id="260" r:id="rId9"/>
    <p:sldId id="261" r:id="rId10"/>
    <p:sldId id="262" r:id="rId11"/>
    <p:sldId id="264" r:id="rId12"/>
    <p:sldId id="263" r:id="rId13"/>
    <p:sldId id="266" r:id="rId14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8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presProps" Target="pres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86ED8-A7D9-436C-A487-1726475DC8AB}" type="datetimeFigureOut">
              <a:rPr lang="cs-CZ" smtClean="0"/>
              <a:t>20. 10. 2013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4A288-23C0-4ABD-A100-588D065D84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42446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86ED8-A7D9-436C-A487-1726475DC8AB}" type="datetimeFigureOut">
              <a:rPr lang="cs-CZ" smtClean="0"/>
              <a:t>20. 10. 2013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4A288-23C0-4ABD-A100-588D065D84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1949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86ED8-A7D9-436C-A487-1726475DC8AB}" type="datetimeFigureOut">
              <a:rPr lang="cs-CZ" smtClean="0"/>
              <a:t>20. 10. 2013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4A288-23C0-4ABD-A100-588D065D84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99874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86ED8-A7D9-436C-A487-1726475DC8AB}" type="datetimeFigureOut">
              <a:rPr lang="cs-CZ" smtClean="0"/>
              <a:t>20. 10. 2013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4A288-23C0-4ABD-A100-588D065D84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0419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86ED8-A7D9-436C-A487-1726475DC8AB}" type="datetimeFigureOut">
              <a:rPr lang="cs-CZ" smtClean="0"/>
              <a:t>20. 10. 2013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4A288-23C0-4ABD-A100-588D065D84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97267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86ED8-A7D9-436C-A487-1726475DC8AB}" type="datetimeFigureOut">
              <a:rPr lang="cs-CZ" smtClean="0"/>
              <a:t>20. 10. 2013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4A288-23C0-4ABD-A100-588D065D84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81304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86ED8-A7D9-436C-A487-1726475DC8AB}" type="datetimeFigureOut">
              <a:rPr lang="cs-CZ" smtClean="0"/>
              <a:t>20. 10. 2013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4A288-23C0-4ABD-A100-588D065D84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9077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86ED8-A7D9-436C-A487-1726475DC8AB}" type="datetimeFigureOut">
              <a:rPr lang="cs-CZ" smtClean="0"/>
              <a:t>20. 10. 2013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4A288-23C0-4ABD-A100-588D065D84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45404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86ED8-A7D9-436C-A487-1726475DC8AB}" type="datetimeFigureOut">
              <a:rPr lang="cs-CZ" smtClean="0"/>
              <a:t>20. 10. 2013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4A288-23C0-4ABD-A100-588D065D84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948710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86ED8-A7D9-436C-A487-1726475DC8AB}" type="datetimeFigureOut">
              <a:rPr lang="cs-CZ" smtClean="0"/>
              <a:t>20. 10. 2013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4A288-23C0-4ABD-A100-588D065D84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31664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86ED8-A7D9-436C-A487-1726475DC8AB}" type="datetimeFigureOut">
              <a:rPr lang="cs-CZ" smtClean="0"/>
              <a:t>20. 10. 2013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4A288-23C0-4ABD-A100-588D065D84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03025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20. 10. 2013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94207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20. 10. 2013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6692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20. 10. 2013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52324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20. 10. 2013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17315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20. 10. 2013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59810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20. 10. 2013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921419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20. 10. 2013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354923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20. 10. 2013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759178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20. 10. 2013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124070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20. 10. 2013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928671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20. 10. 2013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285948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609600" y="457200"/>
            <a:ext cx="10972800" cy="5410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419EC6-55B0-4401-B93E-ED2FEF126BA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E0C409-8A56-4FF3-A9F4-C7DA38AB3B5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20. 10. 2013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29913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5760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 sz="2400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 sz="2400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8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  <a:cs typeface="Arial" charset="0"/>
                </a:endParaRPr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  <a:cs typeface="Arial" charset="0"/>
                </a:endParaRPr>
              </a:p>
            </p:txBody>
          </p:sp>
          <p:sp>
            <p:nvSpPr>
              <p:cNvPr id="10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  <a:cs typeface="Arial" charset="0"/>
                </a:endParaRPr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  <a:cs typeface="Arial" charset="0"/>
                </a:endParaRPr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  <a:cs typeface="Arial" charset="0"/>
                </a:endParaRPr>
              </a:p>
            </p:txBody>
          </p:sp>
          <p:sp>
            <p:nvSpPr>
              <p:cNvPr id="13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  <a:cs typeface="Arial" charset="0"/>
                </a:endParaRPr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  <a:cs typeface="Arial" charset="0"/>
                </a:endParaRPr>
              </a:p>
            </p:txBody>
          </p:sp>
          <p:sp>
            <p:nvSpPr>
              <p:cNvPr id="15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  <a:cs typeface="Arial" charset="0"/>
                </a:endParaRPr>
              </a:p>
            </p:txBody>
          </p:sp>
          <p:sp>
            <p:nvSpPr>
              <p:cNvPr id="16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  <a:cs typeface="Arial" charset="0"/>
                </a:endParaRPr>
              </a:p>
            </p:txBody>
          </p:sp>
          <p:sp>
            <p:nvSpPr>
              <p:cNvPr id="17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  <a:cs typeface="Arial" charset="0"/>
                </a:endParaRPr>
              </a:p>
            </p:txBody>
          </p:sp>
        </p:grpSp>
      </p:grpSp>
      <p:sp>
        <p:nvSpPr>
          <p:cNvPr id="125971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3962400" y="1828800"/>
            <a:ext cx="80264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125972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3962400" y="4267200"/>
            <a:ext cx="80264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18" name="Rectangle 16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8400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92F8F7-C330-44CF-964B-E369C07B2DFD}" type="datetimeFigureOut">
              <a:rPr lang="cs-CZ">
                <a:solidFill>
                  <a:srgbClr val="000000"/>
                </a:solidFill>
              </a:rPr>
              <a:pPr>
                <a:defRPr/>
              </a:pPr>
              <a:t>20. 10. 2013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19" name="Rectangle 1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20" name="Rectangle 1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41908F-738E-4670-BCAD-5058E8CE290D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483413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8A66927-2D74-4ABC-91CB-D3E778ECB446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0717B5-8647-40D0-BE5F-02FF73ACBA86}" type="datetimeFigureOut">
              <a:rPr lang="cs-CZ">
                <a:solidFill>
                  <a:srgbClr val="000000"/>
                </a:solidFill>
              </a:rPr>
              <a:pPr>
                <a:defRPr/>
              </a:pPr>
              <a:t>20. 10. 2013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237838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D849684-CBC9-40B1-A098-D7BBE9997C5B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624A5F-9824-4944-B058-D3FE0FCE6FC5}" type="datetimeFigureOut">
              <a:rPr lang="cs-CZ">
                <a:solidFill>
                  <a:srgbClr val="000000"/>
                </a:solidFill>
              </a:rPr>
              <a:pPr>
                <a:defRPr/>
              </a:pPr>
              <a:t>20. 10. 2013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962081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09600" y="1981200"/>
            <a:ext cx="53848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97600" y="1981200"/>
            <a:ext cx="53848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8D266E7-6E1C-4A38-9785-AE2EAF3141D1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9D7148-C8F8-47FE-8E01-17CBE7532559}" type="datetimeFigureOut">
              <a:rPr lang="cs-CZ">
                <a:solidFill>
                  <a:srgbClr val="000000"/>
                </a:solidFill>
              </a:rPr>
              <a:pPr>
                <a:defRPr/>
              </a:pPr>
              <a:t>20. 10. 2013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794099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BACB886-222E-4493-A01E-CE60BDF9799F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209519-5A47-485F-B3EF-CDA38EAE7F4D}" type="datetimeFigureOut">
              <a:rPr lang="cs-CZ">
                <a:solidFill>
                  <a:srgbClr val="000000"/>
                </a:solidFill>
              </a:rPr>
              <a:pPr>
                <a:defRPr/>
              </a:pPr>
              <a:t>20. 10. 2013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427413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433229C-27DF-4524-8D5A-7D725BF5F061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AD65E1-2781-4F00-A429-71110AA7DE6F}" type="datetimeFigureOut">
              <a:rPr lang="cs-CZ">
                <a:solidFill>
                  <a:srgbClr val="000000"/>
                </a:solidFill>
              </a:rPr>
              <a:pPr>
                <a:defRPr/>
              </a:pPr>
              <a:t>20. 10. 2013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904655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C0278CA-B606-4D46-A864-E74A4E3366D1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8319FA-E0C9-4D74-9B3F-40C4C58B934F}" type="datetimeFigureOut">
              <a:rPr lang="cs-CZ">
                <a:solidFill>
                  <a:srgbClr val="000000"/>
                </a:solidFill>
              </a:rPr>
              <a:pPr>
                <a:defRPr/>
              </a:pPr>
              <a:t>20. 10. 2013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631173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34D789-440A-4BFD-B3A7-9F9E5881C534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D5AE4F-BE87-471D-85C7-CB8D724295FC}" type="datetimeFigureOut">
              <a:rPr lang="cs-CZ">
                <a:solidFill>
                  <a:srgbClr val="000000"/>
                </a:solidFill>
              </a:rPr>
              <a:pPr>
                <a:defRPr/>
              </a:pPr>
              <a:t>20. 10. 2013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650916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C33FD1-63B5-46B9-8507-4A17F1741609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6B2916-8D0F-4B21-B017-BD49C0A06604}" type="datetimeFigureOut">
              <a:rPr lang="cs-CZ">
                <a:solidFill>
                  <a:srgbClr val="000000"/>
                </a:solidFill>
              </a:rPr>
              <a:pPr>
                <a:defRPr/>
              </a:pPr>
              <a:t>20. 10. 2013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557272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E92AB2-CAEF-45C8-90FE-EC772CC2F9E2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480AD0-6BC3-429D-A4C0-4C4A3EBA2714}" type="datetimeFigureOut">
              <a:rPr lang="cs-CZ">
                <a:solidFill>
                  <a:srgbClr val="000000"/>
                </a:solidFill>
              </a:rPr>
              <a:pPr>
                <a:defRPr/>
              </a:pPr>
              <a:t>20. 10. 2013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444868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839200" y="457200"/>
            <a:ext cx="2743200" cy="54102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457200"/>
            <a:ext cx="8026400" cy="54102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E1141D-0401-4E45-9FCA-6D53D38687AE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95963C-CD0D-48FA-94BB-0AB5E7A52301}" type="datetimeFigureOut">
              <a:rPr lang="cs-CZ">
                <a:solidFill>
                  <a:srgbClr val="000000"/>
                </a:solidFill>
              </a:rPr>
              <a:pPr>
                <a:defRPr/>
              </a:pPr>
              <a:t>20. 10. 2013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296862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609600" y="457200"/>
            <a:ext cx="10972800" cy="5410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169B1C9-BB04-4774-A239-6F40193D6EDB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8CBCF6-34F7-488C-8FA0-6958584F18C7}" type="datetimeFigureOut">
              <a:rPr lang="cs-CZ">
                <a:solidFill>
                  <a:srgbClr val="000000"/>
                </a:solidFill>
              </a:rPr>
              <a:pPr>
                <a:defRPr/>
              </a:pPr>
              <a:t>20. 10. 2013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257762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10972800" cy="13716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609600" y="1981200"/>
            <a:ext cx="10972800" cy="3886200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67F24C-5AAB-45B1-B98A-42DA061AA96E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A7C079-8B28-4449-A503-912F536CF84E}" type="datetimeFigureOut">
              <a:rPr lang="cs-CZ">
                <a:solidFill>
                  <a:srgbClr val="000000"/>
                </a:solidFill>
              </a:rPr>
              <a:pPr>
                <a:defRPr/>
              </a:pPr>
              <a:t>20. 10. 2013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74586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slideLayout" Target="../slideLayouts/slideLayout36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Relationship Id="rId14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ltVert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186ED8-A7D9-436C-A487-1726475DC8AB}" type="datetimeFigureOut">
              <a:rPr lang="cs-CZ" smtClean="0"/>
              <a:t>20. 10. 2013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04A288-23C0-4ABD-A100-588D065D84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0452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20. 10. 2013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8131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24931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84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 Black" panose="020B0A040201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D0A9A2B-8A09-4BEF-A040-64D4FE2F8695}" type="slidenum">
              <a:rPr lang="cs-CZ" smtClean="0">
                <a:solidFill>
                  <a:srgbClr val="000000"/>
                </a:solidFill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cs-CZ" smtClean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grpSp>
        <p:nvGrpSpPr>
          <p:cNvPr id="1028" name="Group 4"/>
          <p:cNvGrpSpPr>
            <a:grpSpLocks/>
          </p:cNvGrpSpPr>
          <p:nvPr/>
        </p:nvGrpSpPr>
        <p:grpSpPr bwMode="auto">
          <a:xfrm>
            <a:off x="0" y="0"/>
            <a:ext cx="12192000" cy="546100"/>
            <a:chOff x="0" y="0"/>
            <a:chExt cx="5760" cy="344"/>
          </a:xfrm>
        </p:grpSpPr>
        <p:sp>
          <p:nvSpPr>
            <p:cNvPr id="124933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 sz="2400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24934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 sz="2400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24935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 sz="1800">
                <a:solidFill>
                  <a:srgbClr val="B2DFFF"/>
                </a:solidFill>
                <a:cs typeface="Arial" charset="0"/>
              </a:endParaRPr>
            </a:p>
          </p:txBody>
        </p:sp>
        <p:sp>
          <p:nvSpPr>
            <p:cNvPr id="124936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 sz="1800">
                <a:solidFill>
                  <a:srgbClr val="B2DFFF"/>
                </a:solidFill>
                <a:cs typeface="Arial" charset="0"/>
              </a:endParaRPr>
            </a:p>
          </p:txBody>
        </p:sp>
        <p:sp>
          <p:nvSpPr>
            <p:cNvPr id="124937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 sz="1800">
                <a:solidFill>
                  <a:srgbClr val="40AFFF"/>
                </a:solidFill>
                <a:cs typeface="Arial" charset="0"/>
              </a:endParaRPr>
            </a:p>
          </p:txBody>
        </p:sp>
        <p:sp>
          <p:nvSpPr>
            <p:cNvPr id="124938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 sz="1800">
                <a:solidFill>
                  <a:srgbClr val="B2DFFF"/>
                </a:solidFill>
                <a:cs typeface="Arial" charset="0"/>
              </a:endParaRPr>
            </a:p>
          </p:txBody>
        </p:sp>
        <p:sp>
          <p:nvSpPr>
            <p:cNvPr id="124939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 sz="2400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24940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 sz="1800">
                <a:solidFill>
                  <a:srgbClr val="40AFFF"/>
                </a:solidFill>
                <a:cs typeface="Arial" charset="0"/>
              </a:endParaRPr>
            </a:p>
          </p:txBody>
        </p:sp>
        <p:sp>
          <p:nvSpPr>
            <p:cNvPr id="124941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 sz="1800">
                <a:solidFill>
                  <a:srgbClr val="40AFFF"/>
                </a:solidFill>
                <a:cs typeface="Arial" charset="0"/>
              </a:endParaRPr>
            </a:p>
          </p:txBody>
        </p:sp>
      </p:grpSp>
      <p:sp>
        <p:nvSpPr>
          <p:cNvPr id="1029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457200"/>
            <a:ext cx="109728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30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981200"/>
            <a:ext cx="109728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24944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A6A4FF6-9091-421B-AF8F-52C306D11F15}" type="datetimeFigureOut">
              <a:rPr lang="cs-CZ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20. 10. 2013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758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anose="05000000000000000000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anose="05000000000000000000" pitchFamily="2" charset="2"/>
        <a:buChar char="¨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anose="05000000000000000000" pitchFamily="2" charset="2"/>
        <a:buChar char="n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¨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08" name="Group 40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1129490278"/>
              </p:ext>
            </p:extLst>
          </p:nvPr>
        </p:nvGraphicFramePr>
        <p:xfrm>
          <a:off x="1992313" y="1268413"/>
          <a:ext cx="8229600" cy="3892554"/>
        </p:xfrm>
        <a:graphic>
          <a:graphicData uri="http://schemas.openxmlformats.org/drawingml/2006/table">
            <a:tbl>
              <a:tblPr/>
              <a:tblGrid>
                <a:gridCol w="2016125"/>
                <a:gridCol w="621347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CZ.1.07/1.5.00/34.0969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Gymnázium Česká a Olympijských nadějí, České Budějovice, Česká 64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Vznik Rakouska - Uherska</a:t>
                      </a:r>
                      <a:endParaRPr kumimoji="0" lang="cs-CZ" sz="12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Mgr. Klára Jarošová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okruh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19.století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kvarta/ třetí ročník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tvorby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15.10.2013</a:t>
                      </a:r>
                      <a:endParaRPr kumimoji="0" lang="cs-CZ" sz="12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Prezentace slouží jako doplnění dějepisného výkladu  na interaktivní tabuli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52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Např.: prezentace je určena k doplnění výkladu nebo k opakování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5243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205" name="Picture 46" descr="logo_pruh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80550" y="260350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45"/>
          <p:cNvSpPr>
            <a:spLocks noChangeArrowheads="1"/>
          </p:cNvSpPr>
          <p:nvPr/>
        </p:nvSpPr>
        <p:spPr bwMode="auto">
          <a:xfrm>
            <a:off x="3503613" y="620714"/>
            <a:ext cx="50403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cs-CZ" b="1" dirty="0">
                <a:solidFill>
                  <a:prstClr val="black"/>
                </a:solidFill>
              </a:rPr>
              <a:t>DIGITÁLNÍ UČEBNÍ MATERIÁL</a:t>
            </a:r>
          </a:p>
        </p:txBody>
      </p:sp>
      <p:pic>
        <p:nvPicPr>
          <p:cNvPr id="720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7713" y="5229225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321978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2870200"/>
            <a:ext cx="9144000" cy="2387600"/>
          </a:xfrm>
        </p:spPr>
        <p:txBody>
          <a:bodyPr>
            <a:noAutofit/>
          </a:bodyPr>
          <a:lstStyle/>
          <a:p>
            <a:r>
              <a:rPr lang="cs-CZ" sz="8800" dirty="0" smtClean="0">
                <a:solidFill>
                  <a:srgbClr val="FF0000"/>
                </a:solidFill>
                <a:latin typeface="Algerian" panose="04020705040A02060702" pitchFamily="82" charset="0"/>
              </a:rPr>
              <a:t>VZNIK </a:t>
            </a:r>
            <a:br>
              <a:rPr lang="cs-CZ" sz="8800" dirty="0" smtClean="0">
                <a:solidFill>
                  <a:srgbClr val="FF0000"/>
                </a:solidFill>
                <a:latin typeface="Algerian" panose="04020705040A02060702" pitchFamily="82" charset="0"/>
              </a:rPr>
            </a:br>
            <a:r>
              <a:rPr lang="cs-CZ" sz="8800" dirty="0" smtClean="0">
                <a:solidFill>
                  <a:srgbClr val="FF0000"/>
                </a:solidFill>
                <a:latin typeface="Algerian" panose="04020705040A02060702" pitchFamily="82" charset="0"/>
              </a:rPr>
              <a:t>RAKOUSKA - UHERSKA</a:t>
            </a:r>
            <a:endParaRPr lang="cs-CZ" sz="8800" dirty="0">
              <a:solidFill>
                <a:srgbClr val="FF0000"/>
              </a:solidFill>
              <a:latin typeface="Algerian" panose="04020705040A02060702" pitchFamily="82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3176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261257"/>
            <a:ext cx="10515600" cy="1564368"/>
          </a:xfrm>
          <a:pattFill prst="pct5">
            <a:fgClr>
              <a:srgbClr val="FF0000"/>
            </a:fgClr>
            <a:bgClr>
              <a:schemeClr val="bg1"/>
            </a:bgClr>
          </a:pattFill>
        </p:spPr>
        <p:txBody>
          <a:bodyPr>
            <a:normAutofit fontScale="90000"/>
          </a:bodyPr>
          <a:lstStyle/>
          <a:p>
            <a:r>
              <a:rPr lang="cs-CZ" sz="4000" b="1" dirty="0" smtClean="0"/>
              <a:t>Rakousko bylo mnohonárodnostní stát. Kolem poloviny 19.století v něm žilo kolem 37 milionů obyvatel. Přiřaď národnosti k počtům jejich příslušníků v monarchii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2598058"/>
            <a:ext cx="10515600" cy="3526972"/>
          </a:xfrm>
          <a:pattFill prst="pct5">
            <a:fgClr>
              <a:srgbClr val="FF0000"/>
            </a:fgClr>
            <a:bgClr>
              <a:schemeClr val="bg1"/>
            </a:bgClr>
          </a:patt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3600" dirty="0" smtClean="0">
                <a:solidFill>
                  <a:srgbClr val="FF0000"/>
                </a:solidFill>
              </a:rPr>
              <a:t>SLOVANÉ       NĚMCI	MAĎAŘI	RUMUNI A ITALOVÉ</a:t>
            </a:r>
          </a:p>
          <a:p>
            <a:pPr marL="0" indent="0" algn="ctr">
              <a:buNone/>
            </a:pPr>
            <a:endParaRPr lang="cs-CZ" sz="36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3600" dirty="0" smtClean="0"/>
              <a:t>5 milionů					8 milionů</a:t>
            </a:r>
          </a:p>
          <a:p>
            <a:pPr marL="0" indent="0">
              <a:buNone/>
            </a:pPr>
            <a:r>
              <a:rPr lang="cs-CZ" sz="3600" dirty="0" smtClean="0"/>
              <a:t>5 milionů					17 milionů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3748466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261257"/>
            <a:ext cx="10515600" cy="1564368"/>
          </a:xfrm>
          <a:pattFill prst="pct5">
            <a:fgClr>
              <a:srgbClr val="FF0000"/>
            </a:fgClr>
            <a:bgClr>
              <a:schemeClr val="bg1"/>
            </a:bgClr>
          </a:pattFill>
        </p:spPr>
        <p:txBody>
          <a:bodyPr>
            <a:normAutofit fontScale="90000"/>
          </a:bodyPr>
          <a:lstStyle/>
          <a:p>
            <a:r>
              <a:rPr lang="cs-CZ" sz="4000" b="1" dirty="0" smtClean="0"/>
              <a:t>Rakousko bylo mnohonárodnostní stát. Kolem poloviny 19.století v něm žilo kolem 37 milionů obyvatel. Přiřaď národnosti k počtům jejich příslušníků v monarchii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2598058"/>
            <a:ext cx="10515600" cy="3526972"/>
          </a:xfrm>
          <a:pattFill prst="pct5">
            <a:fgClr>
              <a:srgbClr val="FF0000"/>
            </a:fgClr>
            <a:bgClr>
              <a:schemeClr val="bg1"/>
            </a:bgClr>
          </a:patt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3600" dirty="0" smtClean="0">
                <a:solidFill>
                  <a:srgbClr val="FF0000"/>
                </a:solidFill>
              </a:rPr>
              <a:t>		</a:t>
            </a:r>
          </a:p>
          <a:p>
            <a:pPr marL="0" indent="0" algn="ctr">
              <a:buNone/>
            </a:pPr>
            <a:endParaRPr lang="cs-CZ" sz="36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3600" dirty="0" smtClean="0"/>
              <a:t>5 milionů	</a:t>
            </a:r>
            <a:r>
              <a:rPr lang="cs-CZ" sz="3600" dirty="0">
                <a:solidFill>
                  <a:srgbClr val="FF0000"/>
                </a:solidFill>
              </a:rPr>
              <a:t> MAĎAŘI </a:t>
            </a:r>
            <a:r>
              <a:rPr lang="cs-CZ" sz="3600" dirty="0" smtClean="0"/>
              <a:t>			   8 milionů </a:t>
            </a:r>
            <a:r>
              <a:rPr lang="cs-CZ" sz="3600" dirty="0">
                <a:solidFill>
                  <a:srgbClr val="FF0000"/>
                </a:solidFill>
              </a:rPr>
              <a:t>NĚMCI</a:t>
            </a:r>
            <a:endParaRPr lang="cs-CZ" sz="3600" dirty="0" smtClean="0"/>
          </a:p>
          <a:p>
            <a:pPr marL="0" indent="0">
              <a:buNone/>
            </a:pPr>
            <a:r>
              <a:rPr lang="cs-CZ" sz="3600" dirty="0" smtClean="0"/>
              <a:t>5 milionů </a:t>
            </a:r>
            <a:r>
              <a:rPr lang="cs-CZ" sz="3600" dirty="0" smtClean="0">
                <a:solidFill>
                  <a:srgbClr val="FF0000"/>
                </a:solidFill>
              </a:rPr>
              <a:t>RUMUNI </a:t>
            </a:r>
            <a:r>
              <a:rPr lang="cs-CZ" sz="3600" dirty="0">
                <a:solidFill>
                  <a:srgbClr val="FF0000"/>
                </a:solidFill>
              </a:rPr>
              <a:t>A </a:t>
            </a:r>
            <a:r>
              <a:rPr lang="cs-CZ" sz="3600" dirty="0" smtClean="0">
                <a:solidFill>
                  <a:srgbClr val="FF0000"/>
                </a:solidFill>
              </a:rPr>
              <a:t>ITALOVÉ</a:t>
            </a:r>
            <a:r>
              <a:rPr lang="cs-CZ" sz="3600" dirty="0" smtClean="0"/>
              <a:t>	   17 milionů </a:t>
            </a:r>
            <a:r>
              <a:rPr lang="cs-CZ" sz="3600" dirty="0">
                <a:solidFill>
                  <a:srgbClr val="FF0000"/>
                </a:solidFill>
              </a:rPr>
              <a:t>SLOVANÉ 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691085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65124"/>
            <a:ext cx="10515600" cy="1434647"/>
          </a:xfr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>
            <a:normAutofit/>
          </a:bodyPr>
          <a:lstStyle/>
          <a:p>
            <a:r>
              <a:rPr lang="cs-CZ" sz="3200" b="1" dirty="0" smtClean="0"/>
              <a:t>Se svými požadavky na přestavbu říše se nejdůrazněji přihlásili Maďaři a v roce </a:t>
            </a:r>
            <a:r>
              <a:rPr lang="cs-CZ" sz="3200" b="1" u="sng" dirty="0" smtClean="0"/>
              <a:t>1867</a:t>
            </a:r>
            <a:r>
              <a:rPr lang="cs-CZ" sz="3200" b="1" dirty="0" smtClean="0"/>
              <a:t> došlo k </a:t>
            </a:r>
            <a:r>
              <a:rPr lang="cs-CZ" sz="3200" b="1" u="sng" dirty="0" smtClean="0"/>
              <a:t>rakousko-uherskému vyrovnání</a:t>
            </a:r>
            <a:r>
              <a:rPr lang="cs-CZ" sz="3200" b="1" dirty="0" smtClean="0"/>
              <a:t>.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2423885"/>
            <a:ext cx="10515600" cy="3753077"/>
          </a:xfr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>
            <a:normAutofit/>
          </a:bodyPr>
          <a:lstStyle/>
          <a:p>
            <a:r>
              <a:rPr lang="cs-CZ" sz="3200" b="1" dirty="0" smtClean="0">
                <a:latin typeface="+mj-lt"/>
              </a:rPr>
              <a:t>Doplň tyto termíny do následujícího textu:</a:t>
            </a:r>
          </a:p>
          <a:p>
            <a:pPr marL="0" indent="0">
              <a:buNone/>
            </a:pPr>
            <a:r>
              <a:rPr lang="cs-CZ" sz="3200" b="1" dirty="0">
                <a:solidFill>
                  <a:srgbClr val="FF0000"/>
                </a:solidFill>
              </a:rPr>
              <a:t>Zalitavsko </a:t>
            </a:r>
            <a:r>
              <a:rPr lang="cs-CZ" sz="3200" b="1" dirty="0" smtClean="0">
                <a:solidFill>
                  <a:srgbClr val="FF0000"/>
                </a:solidFill>
              </a:rPr>
              <a:t>     </a:t>
            </a:r>
            <a:r>
              <a:rPr lang="cs-CZ" sz="3200" b="1" dirty="0" err="1" smtClean="0">
                <a:solidFill>
                  <a:srgbClr val="FF0000"/>
                </a:solidFill>
              </a:rPr>
              <a:t>Litavy</a:t>
            </a:r>
            <a:r>
              <a:rPr lang="cs-CZ" sz="3200" b="1" dirty="0" smtClean="0">
                <a:solidFill>
                  <a:srgbClr val="FF0000"/>
                </a:solidFill>
              </a:rPr>
              <a:t>        Rakousko-Uhersko         Předlitavsko</a:t>
            </a:r>
            <a:endParaRPr lang="cs-CZ" sz="3200" b="1" dirty="0" smtClean="0">
              <a:solidFill>
                <a:srgbClr val="FF0000"/>
              </a:solidFill>
              <a:latin typeface="+mj-lt"/>
            </a:endParaRPr>
          </a:p>
          <a:p>
            <a:r>
              <a:rPr lang="cs-CZ" sz="3200" b="1" dirty="0" smtClean="0">
                <a:latin typeface="+mj-lt"/>
              </a:rPr>
              <a:t>Vzniklo________________, které se skládalo ze dvou států neoficiálně pojmenovaných podle hraniční říčky ______________ –_______________(</a:t>
            </a:r>
            <a:r>
              <a:rPr lang="cs-CZ" sz="3200" b="1" dirty="0" err="1" smtClean="0">
                <a:latin typeface="+mj-lt"/>
              </a:rPr>
              <a:t>Cislajtánie</a:t>
            </a:r>
            <a:r>
              <a:rPr lang="cs-CZ" sz="3200" b="1" dirty="0" smtClean="0">
                <a:latin typeface="+mj-lt"/>
              </a:rPr>
              <a:t>)- </a:t>
            </a:r>
            <a:r>
              <a:rPr lang="cs-CZ" sz="3200" b="1" dirty="0" err="1" smtClean="0">
                <a:latin typeface="+mj-lt"/>
              </a:rPr>
              <a:t>neuherské</a:t>
            </a:r>
            <a:r>
              <a:rPr lang="cs-CZ" sz="3200" b="1" dirty="0" smtClean="0">
                <a:latin typeface="+mj-lt"/>
              </a:rPr>
              <a:t> země - a _________________(</a:t>
            </a:r>
            <a:r>
              <a:rPr lang="cs-CZ" sz="3200" b="1" dirty="0" err="1" smtClean="0">
                <a:latin typeface="+mj-lt"/>
              </a:rPr>
              <a:t>Translajtánie</a:t>
            </a:r>
            <a:r>
              <a:rPr lang="cs-CZ" sz="3200" b="1" dirty="0" smtClean="0">
                <a:latin typeface="+mj-lt"/>
              </a:rPr>
              <a:t>) – Uhry.</a:t>
            </a:r>
            <a:endParaRPr lang="cs-CZ" sz="32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916252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65124"/>
            <a:ext cx="10515600" cy="1434647"/>
          </a:xfr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>
            <a:normAutofit/>
          </a:bodyPr>
          <a:lstStyle/>
          <a:p>
            <a:r>
              <a:rPr lang="cs-CZ" sz="3200" b="1" dirty="0" smtClean="0"/>
              <a:t>Se svými požadavky na přestavbu říše se nejdůrazněji přihlásili Maďaři a v roce </a:t>
            </a:r>
            <a:r>
              <a:rPr lang="cs-CZ" sz="3200" b="1" u="sng" dirty="0" smtClean="0"/>
              <a:t>1867</a:t>
            </a:r>
            <a:r>
              <a:rPr lang="cs-CZ" sz="3200" b="1" dirty="0" smtClean="0"/>
              <a:t> došlo k </a:t>
            </a:r>
            <a:r>
              <a:rPr lang="cs-CZ" sz="3200" b="1" u="sng" dirty="0" smtClean="0"/>
              <a:t>rakousko-uherskému vyrovnání</a:t>
            </a:r>
            <a:r>
              <a:rPr lang="cs-CZ" sz="3200" b="1" dirty="0" smtClean="0"/>
              <a:t>.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2423885"/>
            <a:ext cx="10515600" cy="3753077"/>
          </a:xfr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>
            <a:normAutofit/>
          </a:bodyPr>
          <a:lstStyle/>
          <a:p>
            <a:r>
              <a:rPr lang="cs-CZ" sz="3200" b="1" dirty="0" smtClean="0">
                <a:latin typeface="+mj-lt"/>
              </a:rPr>
              <a:t>Doplň tyto termíny do následujícího textu:</a:t>
            </a:r>
          </a:p>
          <a:p>
            <a:pPr marL="0" indent="0">
              <a:buNone/>
            </a:pPr>
            <a:endParaRPr lang="cs-CZ" sz="3200" b="1" dirty="0" smtClean="0">
              <a:solidFill>
                <a:srgbClr val="FF0000"/>
              </a:solidFill>
              <a:latin typeface="+mj-lt"/>
            </a:endParaRPr>
          </a:p>
          <a:p>
            <a:r>
              <a:rPr lang="cs-CZ" sz="3200" b="1" dirty="0" smtClean="0">
                <a:latin typeface="+mj-lt"/>
              </a:rPr>
              <a:t>Vzniklo </a:t>
            </a:r>
            <a:r>
              <a:rPr lang="cs-CZ" sz="3200" b="1" dirty="0" smtClean="0">
                <a:solidFill>
                  <a:srgbClr val="FF0000"/>
                </a:solidFill>
                <a:latin typeface="+mj-lt"/>
              </a:rPr>
              <a:t>Rakousko-Uhersko</a:t>
            </a:r>
            <a:r>
              <a:rPr lang="cs-CZ" sz="3200" b="1" dirty="0" smtClean="0">
                <a:latin typeface="+mj-lt"/>
              </a:rPr>
              <a:t>, které se skládalo ze dvou států neoficiálně pojmenovaných podle hraniční říčky </a:t>
            </a:r>
            <a:r>
              <a:rPr lang="cs-CZ" sz="3200" b="1" dirty="0" err="1" smtClean="0">
                <a:solidFill>
                  <a:srgbClr val="FF0000"/>
                </a:solidFill>
                <a:latin typeface="+mj-lt"/>
              </a:rPr>
              <a:t>Litavy</a:t>
            </a:r>
            <a:r>
              <a:rPr lang="cs-CZ" sz="3200" b="1" dirty="0" smtClean="0">
                <a:solidFill>
                  <a:srgbClr val="FF0000"/>
                </a:solidFill>
                <a:latin typeface="+mj-lt"/>
              </a:rPr>
              <a:t> </a:t>
            </a:r>
            <a:r>
              <a:rPr lang="cs-CZ" sz="3200" b="1" dirty="0" smtClean="0">
                <a:latin typeface="+mj-lt"/>
              </a:rPr>
              <a:t>–</a:t>
            </a:r>
            <a:r>
              <a:rPr lang="cs-CZ" sz="3200" b="1" dirty="0" smtClean="0">
                <a:solidFill>
                  <a:srgbClr val="FF0000"/>
                </a:solidFill>
                <a:latin typeface="+mj-lt"/>
              </a:rPr>
              <a:t>Předlitavsko</a:t>
            </a:r>
            <a:r>
              <a:rPr lang="cs-CZ" sz="3200" b="1" dirty="0" smtClean="0">
                <a:latin typeface="+mj-lt"/>
              </a:rPr>
              <a:t> (</a:t>
            </a:r>
            <a:r>
              <a:rPr lang="cs-CZ" sz="3200" b="1" dirty="0" err="1" smtClean="0">
                <a:latin typeface="+mj-lt"/>
              </a:rPr>
              <a:t>Cislajtánie</a:t>
            </a:r>
            <a:r>
              <a:rPr lang="cs-CZ" sz="3200" b="1" dirty="0" smtClean="0">
                <a:latin typeface="+mj-lt"/>
              </a:rPr>
              <a:t>)- </a:t>
            </a:r>
            <a:r>
              <a:rPr lang="cs-CZ" sz="3200" b="1" dirty="0" err="1" smtClean="0">
                <a:latin typeface="+mj-lt"/>
              </a:rPr>
              <a:t>neuherské</a:t>
            </a:r>
            <a:r>
              <a:rPr lang="cs-CZ" sz="3200" b="1" dirty="0" smtClean="0">
                <a:latin typeface="+mj-lt"/>
              </a:rPr>
              <a:t> země - a </a:t>
            </a:r>
            <a:r>
              <a:rPr lang="cs-CZ" sz="3200" b="1" dirty="0" smtClean="0">
                <a:solidFill>
                  <a:srgbClr val="FF0000"/>
                </a:solidFill>
                <a:latin typeface="+mj-lt"/>
              </a:rPr>
              <a:t>Zalitavsko </a:t>
            </a:r>
            <a:r>
              <a:rPr lang="cs-CZ" sz="3200" b="1" dirty="0" smtClean="0">
                <a:latin typeface="+mj-lt"/>
              </a:rPr>
              <a:t>(</a:t>
            </a:r>
            <a:r>
              <a:rPr lang="cs-CZ" sz="3200" b="1" dirty="0" err="1" smtClean="0">
                <a:latin typeface="+mj-lt"/>
              </a:rPr>
              <a:t>Translajtánie</a:t>
            </a:r>
            <a:r>
              <a:rPr lang="cs-CZ" sz="3200" b="1" dirty="0" smtClean="0">
                <a:latin typeface="+mj-lt"/>
              </a:rPr>
              <a:t>) – Uhry.</a:t>
            </a:r>
            <a:endParaRPr lang="cs-CZ" sz="32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069314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610304"/>
          </a:xfrm>
          <a:pattFill prst="pct5">
            <a:fgClr>
              <a:srgbClr val="FF0000"/>
            </a:fgClr>
            <a:bgClr>
              <a:schemeClr val="bg1"/>
            </a:bgClr>
          </a:pattFill>
        </p:spPr>
        <p:txBody>
          <a:bodyPr>
            <a:noAutofit/>
          </a:bodyPr>
          <a:lstStyle/>
          <a:p>
            <a:r>
              <a:rPr lang="cs-CZ" sz="3600" dirty="0"/>
              <a:t>O</a:t>
            </a:r>
            <a:r>
              <a:rPr lang="cs-CZ" sz="3600" dirty="0" smtClean="0"/>
              <a:t>ficiální </a:t>
            </a:r>
            <a:r>
              <a:rPr lang="cs-CZ" sz="3600" dirty="0"/>
              <a:t>název </a:t>
            </a:r>
            <a:r>
              <a:rPr lang="cs-CZ" sz="3600" dirty="0" smtClean="0"/>
              <a:t>nového státního útvaru byl</a:t>
            </a:r>
            <a:br>
              <a:rPr lang="cs-CZ" sz="3600" dirty="0" smtClean="0"/>
            </a:br>
            <a:r>
              <a:rPr lang="cs-CZ" sz="3600" u="sng" dirty="0" smtClean="0">
                <a:solidFill>
                  <a:srgbClr val="FF0000"/>
                </a:solidFill>
              </a:rPr>
              <a:t>Království </a:t>
            </a:r>
            <a:r>
              <a:rPr lang="cs-CZ" sz="3600" u="sng" dirty="0">
                <a:solidFill>
                  <a:srgbClr val="FF0000"/>
                </a:solidFill>
              </a:rPr>
              <a:t>a země v Říšské radě zastoupené a Země svaté Štěpánské koruny </a:t>
            </a:r>
            <a:r>
              <a:rPr lang="cs-CZ" sz="3600" u="sng" dirty="0" smtClean="0">
                <a:solidFill>
                  <a:srgbClr val="FF0000"/>
                </a:solidFill>
              </a:rPr>
              <a:t>uherské</a:t>
            </a:r>
            <a:r>
              <a:rPr lang="cs-CZ" sz="3600" dirty="0" smtClean="0"/>
              <a:t>. </a:t>
            </a:r>
            <a:br>
              <a:rPr lang="cs-CZ" sz="3600" dirty="0" smtClean="0"/>
            </a:br>
            <a:r>
              <a:rPr lang="cs-CZ" sz="3200" b="1" dirty="0" smtClean="0"/>
              <a:t>Některé náležitosti zůstali oběma částem </a:t>
            </a:r>
            <a:r>
              <a:rPr lang="cs-CZ" sz="3200" b="1" dirty="0" smtClean="0">
                <a:solidFill>
                  <a:srgbClr val="FF0000"/>
                </a:solidFill>
              </a:rPr>
              <a:t>společné</a:t>
            </a:r>
            <a:r>
              <a:rPr lang="cs-CZ" sz="3200" b="1" dirty="0" smtClean="0"/>
              <a:t>, ale některé měly své </a:t>
            </a:r>
            <a:r>
              <a:rPr lang="cs-CZ" sz="3200" b="1" dirty="0" smtClean="0">
                <a:solidFill>
                  <a:srgbClr val="00B050"/>
                </a:solidFill>
              </a:rPr>
              <a:t>vlastní</a:t>
            </a:r>
            <a:r>
              <a:rPr lang="cs-CZ" sz="3200" b="1" dirty="0" smtClean="0"/>
              <a:t>. Které?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3193143"/>
            <a:ext cx="10515600" cy="2983820"/>
          </a:xfrm>
          <a:pattFill prst="pct5">
            <a:fgClr>
              <a:srgbClr val="FF0000"/>
            </a:fgClr>
            <a:bgClr>
              <a:schemeClr val="bg1"/>
            </a:bgClr>
          </a:pattFill>
        </p:spPr>
        <p:txBody>
          <a:bodyPr numCol="2">
            <a:normAutofit/>
          </a:bodyPr>
          <a:lstStyle/>
          <a:p>
            <a:r>
              <a:rPr lang="cs-CZ" sz="4400" dirty="0" smtClean="0"/>
              <a:t>Armáda</a:t>
            </a:r>
          </a:p>
          <a:p>
            <a:r>
              <a:rPr lang="cs-CZ" sz="4400" dirty="0" smtClean="0"/>
              <a:t>Hlavní město</a:t>
            </a:r>
          </a:p>
          <a:p>
            <a:r>
              <a:rPr lang="cs-CZ" sz="4400" dirty="0" smtClean="0"/>
              <a:t>Panovník</a:t>
            </a:r>
          </a:p>
          <a:p>
            <a:r>
              <a:rPr lang="cs-CZ" sz="4400" dirty="0" smtClean="0"/>
              <a:t>Finance</a:t>
            </a:r>
          </a:p>
          <a:p>
            <a:r>
              <a:rPr lang="cs-CZ" sz="4400" dirty="0" smtClean="0"/>
              <a:t>Vláda</a:t>
            </a:r>
          </a:p>
          <a:p>
            <a:r>
              <a:rPr lang="cs-CZ" sz="4400" dirty="0" smtClean="0"/>
              <a:t>Zahraniční politika</a:t>
            </a:r>
          </a:p>
          <a:p>
            <a:r>
              <a:rPr lang="cs-CZ" sz="4400" dirty="0" smtClean="0"/>
              <a:t>Parlament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0716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610304"/>
          </a:xfrm>
          <a:pattFill prst="pct5">
            <a:fgClr>
              <a:srgbClr val="FF0000"/>
            </a:fgClr>
            <a:bgClr>
              <a:schemeClr val="bg1"/>
            </a:bgClr>
          </a:pattFill>
        </p:spPr>
        <p:txBody>
          <a:bodyPr>
            <a:noAutofit/>
          </a:bodyPr>
          <a:lstStyle/>
          <a:p>
            <a:r>
              <a:rPr lang="cs-CZ" sz="3600" dirty="0"/>
              <a:t>O</a:t>
            </a:r>
            <a:r>
              <a:rPr lang="cs-CZ" sz="3600" dirty="0" smtClean="0"/>
              <a:t>ficiální </a:t>
            </a:r>
            <a:r>
              <a:rPr lang="cs-CZ" sz="3600" dirty="0"/>
              <a:t>název </a:t>
            </a:r>
            <a:r>
              <a:rPr lang="cs-CZ" sz="3600" dirty="0" smtClean="0"/>
              <a:t>nového státního útvaru byl</a:t>
            </a:r>
            <a:br>
              <a:rPr lang="cs-CZ" sz="3600" dirty="0" smtClean="0"/>
            </a:br>
            <a:r>
              <a:rPr lang="cs-CZ" sz="3600" u="sng" dirty="0" smtClean="0">
                <a:solidFill>
                  <a:srgbClr val="FF0000"/>
                </a:solidFill>
              </a:rPr>
              <a:t>Království </a:t>
            </a:r>
            <a:r>
              <a:rPr lang="cs-CZ" sz="3600" u="sng" dirty="0">
                <a:solidFill>
                  <a:srgbClr val="FF0000"/>
                </a:solidFill>
              </a:rPr>
              <a:t>a země v Říšské radě zastoupené a Země svaté Štěpánské koruny </a:t>
            </a:r>
            <a:r>
              <a:rPr lang="cs-CZ" sz="3600" u="sng" dirty="0" smtClean="0">
                <a:solidFill>
                  <a:srgbClr val="FF0000"/>
                </a:solidFill>
              </a:rPr>
              <a:t>uherské</a:t>
            </a:r>
            <a:r>
              <a:rPr lang="cs-CZ" sz="3600" dirty="0" smtClean="0"/>
              <a:t>. </a:t>
            </a:r>
            <a:br>
              <a:rPr lang="cs-CZ" sz="3600" dirty="0" smtClean="0"/>
            </a:br>
            <a:r>
              <a:rPr lang="cs-CZ" sz="3200" b="1" dirty="0" smtClean="0"/>
              <a:t>Některé náležitosti zůstali oběma částem </a:t>
            </a:r>
            <a:r>
              <a:rPr lang="cs-CZ" sz="3200" b="1" dirty="0" smtClean="0">
                <a:solidFill>
                  <a:srgbClr val="FF0000"/>
                </a:solidFill>
              </a:rPr>
              <a:t>společné</a:t>
            </a:r>
            <a:r>
              <a:rPr lang="cs-CZ" sz="3200" b="1" dirty="0" smtClean="0"/>
              <a:t>, ale některé měly své </a:t>
            </a:r>
            <a:r>
              <a:rPr lang="cs-CZ" sz="3200" b="1" dirty="0" smtClean="0">
                <a:solidFill>
                  <a:srgbClr val="00B050"/>
                </a:solidFill>
              </a:rPr>
              <a:t>vlastní</a:t>
            </a:r>
            <a:r>
              <a:rPr lang="cs-CZ" sz="3200" b="1" dirty="0" smtClean="0"/>
              <a:t>. Které?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3193143"/>
            <a:ext cx="10515600" cy="2983820"/>
          </a:xfrm>
          <a:pattFill prst="pct5">
            <a:fgClr>
              <a:srgbClr val="FF0000"/>
            </a:fgClr>
            <a:bgClr>
              <a:schemeClr val="bg1"/>
            </a:bgClr>
          </a:pattFill>
        </p:spPr>
        <p:txBody>
          <a:bodyPr numCol="2">
            <a:normAutofit/>
          </a:bodyPr>
          <a:lstStyle/>
          <a:p>
            <a:r>
              <a:rPr lang="cs-CZ" sz="4400" dirty="0" smtClean="0">
                <a:solidFill>
                  <a:srgbClr val="FF0000"/>
                </a:solidFill>
              </a:rPr>
              <a:t>Armáda</a:t>
            </a:r>
          </a:p>
          <a:p>
            <a:r>
              <a:rPr lang="cs-CZ" sz="4400" dirty="0" smtClean="0">
                <a:solidFill>
                  <a:srgbClr val="00B050"/>
                </a:solidFill>
              </a:rPr>
              <a:t>Hlavní město</a:t>
            </a:r>
          </a:p>
          <a:p>
            <a:r>
              <a:rPr lang="cs-CZ" sz="4400" dirty="0" smtClean="0">
                <a:solidFill>
                  <a:srgbClr val="FF0000"/>
                </a:solidFill>
              </a:rPr>
              <a:t>Panovník</a:t>
            </a:r>
          </a:p>
          <a:p>
            <a:r>
              <a:rPr lang="cs-CZ" sz="4400" dirty="0" smtClean="0">
                <a:solidFill>
                  <a:srgbClr val="FF0000"/>
                </a:solidFill>
              </a:rPr>
              <a:t>Finance</a:t>
            </a:r>
          </a:p>
          <a:p>
            <a:r>
              <a:rPr lang="cs-CZ" sz="4400" dirty="0" smtClean="0">
                <a:solidFill>
                  <a:srgbClr val="00B050"/>
                </a:solidFill>
              </a:rPr>
              <a:t>Vláda</a:t>
            </a:r>
          </a:p>
          <a:p>
            <a:r>
              <a:rPr lang="cs-CZ" sz="4400" dirty="0" smtClean="0">
                <a:solidFill>
                  <a:srgbClr val="FF0000"/>
                </a:solidFill>
              </a:rPr>
              <a:t>Zahraniční politika</a:t>
            </a:r>
          </a:p>
          <a:p>
            <a:r>
              <a:rPr lang="cs-CZ" sz="4400" dirty="0" smtClean="0">
                <a:solidFill>
                  <a:srgbClr val="00B050"/>
                </a:solidFill>
              </a:rPr>
              <a:t>Parlament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27793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pattFill prst="pct5">
            <a:fgClr>
              <a:srgbClr val="FF0000"/>
            </a:fgClr>
            <a:bgClr>
              <a:schemeClr val="bg1"/>
            </a:bgClr>
          </a:pattFill>
        </p:spPr>
        <p:txBody>
          <a:bodyPr/>
          <a:lstStyle/>
          <a:p>
            <a:r>
              <a:rPr lang="cs-CZ" dirty="0" smtClean="0"/>
              <a:t>Pro přehlednost doplňte tabulku: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03204787"/>
              </p:ext>
            </p:extLst>
          </p:nvPr>
        </p:nvGraphicFramePr>
        <p:xfrm>
          <a:off x="838199" y="2249714"/>
          <a:ext cx="10515600" cy="41656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815291"/>
                <a:gridCol w="1749874"/>
                <a:gridCol w="2273201"/>
                <a:gridCol w="2273201"/>
                <a:gridCol w="2404033"/>
              </a:tblGrid>
              <a:tr h="948832"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u="none" strike="noStrike" dirty="0" smtClean="0">
                          <a:solidFill>
                            <a:srgbClr val="FF0000"/>
                          </a:solidFill>
                          <a:effectLst/>
                          <a:latin typeface="+mj-lt"/>
                        </a:rPr>
                        <a:t>ČÁSTI </a:t>
                      </a:r>
                      <a:r>
                        <a:rPr lang="cs-CZ" sz="2800" b="1" u="none" strike="noStrike" dirty="0">
                          <a:solidFill>
                            <a:srgbClr val="FF0000"/>
                          </a:solidFill>
                          <a:effectLst/>
                          <a:latin typeface="+mj-lt"/>
                        </a:rPr>
                        <a:t>ŘÍŠE</a:t>
                      </a:r>
                      <a:endParaRPr lang="cs-CZ" sz="2800" b="1" i="0" u="none" strike="noStrike" dirty="0">
                        <a:solidFill>
                          <a:srgbClr val="FF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5">
                      <a:fgClr>
                        <a:schemeClr val="accent1">
                          <a:tint val="2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u="none" strike="noStrike" dirty="0">
                          <a:solidFill>
                            <a:srgbClr val="FF0000"/>
                          </a:solidFill>
                          <a:effectLst/>
                          <a:latin typeface="+mj-lt"/>
                        </a:rPr>
                        <a:t>ÚZEMÍ</a:t>
                      </a:r>
                      <a:endParaRPr lang="cs-CZ" sz="2800" b="1" i="0" u="none" strike="noStrike" dirty="0">
                        <a:solidFill>
                          <a:srgbClr val="FF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5">
                      <a:fgClr>
                        <a:schemeClr val="accent1">
                          <a:tint val="2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u="none" strike="noStrike" dirty="0">
                          <a:solidFill>
                            <a:srgbClr val="FF0000"/>
                          </a:solidFill>
                          <a:effectLst/>
                          <a:latin typeface="+mj-lt"/>
                        </a:rPr>
                        <a:t>HLAVNÍ MĚSTO</a:t>
                      </a:r>
                      <a:endParaRPr lang="cs-CZ" sz="2800" b="1" i="0" u="none" strike="noStrike" dirty="0">
                        <a:solidFill>
                          <a:srgbClr val="FF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5">
                      <a:fgClr>
                        <a:schemeClr val="accent1">
                          <a:tint val="2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u="none" strike="noStrike" dirty="0">
                          <a:solidFill>
                            <a:srgbClr val="FF0000"/>
                          </a:solidFill>
                          <a:effectLst/>
                          <a:latin typeface="+mj-lt"/>
                        </a:rPr>
                        <a:t>SAMOSTATNÉ</a:t>
                      </a:r>
                      <a:endParaRPr lang="cs-CZ" sz="2800" b="1" i="0" u="none" strike="noStrike" dirty="0">
                        <a:solidFill>
                          <a:srgbClr val="FF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5">
                      <a:fgClr>
                        <a:schemeClr val="accent1">
                          <a:tint val="2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u="none" strike="noStrike" dirty="0">
                          <a:solidFill>
                            <a:srgbClr val="FF0000"/>
                          </a:solidFill>
                          <a:effectLst/>
                          <a:latin typeface="+mj-lt"/>
                        </a:rPr>
                        <a:t>SPOLEČNÉ</a:t>
                      </a:r>
                      <a:endParaRPr lang="cs-CZ" sz="2800" b="1" i="0" u="none" strike="noStrike" dirty="0">
                        <a:solidFill>
                          <a:srgbClr val="FF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5">
                      <a:fgClr>
                        <a:schemeClr val="accent1">
                          <a:tint val="2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</a:tr>
              <a:tr h="1388533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 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5">
                      <a:fgClr>
                        <a:schemeClr val="accent1">
                          <a:tint val="2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 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5">
                      <a:fgClr>
                        <a:schemeClr val="accent1">
                          <a:tint val="2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 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5">
                      <a:fgClr>
                        <a:schemeClr val="accent1">
                          <a:tint val="2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 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5">
                      <a:fgClr>
                        <a:schemeClr val="accent1">
                          <a:tint val="2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 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5">
                      <a:fgClr>
                        <a:schemeClr val="accent1">
                          <a:tint val="2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</a:tr>
              <a:tr h="1828235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5">
                      <a:fgClr>
                        <a:schemeClr val="accent1">
                          <a:tint val="2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5">
                      <a:fgClr>
                        <a:schemeClr val="accent1">
                          <a:tint val="2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5">
                      <a:fgClr>
                        <a:schemeClr val="accent1">
                          <a:tint val="2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 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5">
                      <a:fgClr>
                        <a:schemeClr val="accent1">
                          <a:tint val="2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 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5">
                      <a:fgClr>
                        <a:schemeClr val="accent1">
                          <a:tint val="2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2580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pattFill prst="pct5">
            <a:fgClr>
              <a:srgbClr val="FF0000"/>
            </a:fgClr>
            <a:bgClr>
              <a:schemeClr val="bg1"/>
            </a:bgClr>
          </a:pattFill>
        </p:spPr>
        <p:txBody>
          <a:bodyPr/>
          <a:lstStyle/>
          <a:p>
            <a:r>
              <a:rPr lang="cs-CZ" dirty="0" smtClean="0"/>
              <a:t>Pro přehlednost doplňte tabulku: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8753050"/>
              </p:ext>
            </p:extLst>
          </p:nvPr>
        </p:nvGraphicFramePr>
        <p:xfrm>
          <a:off x="838200" y="1959428"/>
          <a:ext cx="10515600" cy="466623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815291"/>
                <a:gridCol w="1749874"/>
                <a:gridCol w="2273201"/>
                <a:gridCol w="2273201"/>
                <a:gridCol w="2404033"/>
              </a:tblGrid>
              <a:tr h="862063"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u="none" strike="noStrike" dirty="0" smtClean="0">
                          <a:solidFill>
                            <a:srgbClr val="FF0000"/>
                          </a:solidFill>
                          <a:effectLst/>
                          <a:latin typeface="+mj-lt"/>
                        </a:rPr>
                        <a:t>ČÁSTI </a:t>
                      </a:r>
                      <a:r>
                        <a:rPr lang="cs-CZ" sz="2800" b="1" u="none" strike="noStrike" dirty="0">
                          <a:solidFill>
                            <a:srgbClr val="FF0000"/>
                          </a:solidFill>
                          <a:effectLst/>
                          <a:latin typeface="+mj-lt"/>
                        </a:rPr>
                        <a:t>ŘÍŠE</a:t>
                      </a:r>
                      <a:endParaRPr lang="cs-CZ" sz="2800" b="1" i="0" u="none" strike="noStrike" dirty="0">
                        <a:solidFill>
                          <a:srgbClr val="FF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5">
                      <a:fgClr>
                        <a:schemeClr val="accent1">
                          <a:tint val="2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u="none" strike="noStrike" dirty="0">
                          <a:solidFill>
                            <a:srgbClr val="FF0000"/>
                          </a:solidFill>
                          <a:effectLst/>
                          <a:latin typeface="+mj-lt"/>
                        </a:rPr>
                        <a:t>ÚZEMÍ</a:t>
                      </a:r>
                      <a:endParaRPr lang="cs-CZ" sz="2800" b="1" i="0" u="none" strike="noStrike" dirty="0">
                        <a:solidFill>
                          <a:srgbClr val="FF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5">
                      <a:fgClr>
                        <a:schemeClr val="accent1">
                          <a:tint val="2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u="none" strike="noStrike" dirty="0">
                          <a:solidFill>
                            <a:srgbClr val="FF0000"/>
                          </a:solidFill>
                          <a:effectLst/>
                          <a:latin typeface="+mj-lt"/>
                        </a:rPr>
                        <a:t>HLAVNÍ MĚSTO</a:t>
                      </a:r>
                      <a:endParaRPr lang="cs-CZ" sz="2800" b="1" i="0" u="none" strike="noStrike" dirty="0">
                        <a:solidFill>
                          <a:srgbClr val="FF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5">
                      <a:fgClr>
                        <a:schemeClr val="accent1">
                          <a:tint val="2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u="none" strike="noStrike" dirty="0">
                          <a:solidFill>
                            <a:srgbClr val="FF0000"/>
                          </a:solidFill>
                          <a:effectLst/>
                          <a:latin typeface="+mj-lt"/>
                        </a:rPr>
                        <a:t>SAMOSTATNÉ</a:t>
                      </a:r>
                      <a:endParaRPr lang="cs-CZ" sz="2800" b="1" i="0" u="none" strike="noStrike" dirty="0">
                        <a:solidFill>
                          <a:srgbClr val="FF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5">
                      <a:fgClr>
                        <a:schemeClr val="accent1">
                          <a:tint val="2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u="none" strike="noStrike" dirty="0">
                          <a:solidFill>
                            <a:srgbClr val="FF0000"/>
                          </a:solidFill>
                          <a:effectLst/>
                          <a:latin typeface="+mj-lt"/>
                        </a:rPr>
                        <a:t>SPOLEČNÉ</a:t>
                      </a:r>
                      <a:endParaRPr lang="cs-CZ" sz="2800" b="1" i="0" u="none" strike="noStrike" dirty="0">
                        <a:solidFill>
                          <a:srgbClr val="FF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5">
                      <a:fgClr>
                        <a:schemeClr val="accent1">
                          <a:tint val="2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</a:tr>
              <a:tr h="1947140"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 dirty="0">
                          <a:effectLst/>
                        </a:rPr>
                        <a:t> </a:t>
                      </a:r>
                      <a:r>
                        <a:rPr lang="cs-CZ" sz="2800" u="none" strike="noStrike" dirty="0" smtClean="0">
                          <a:effectLst/>
                        </a:rPr>
                        <a:t>Předlitavsko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5">
                      <a:fgClr>
                        <a:schemeClr val="accent1">
                          <a:tint val="2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Čechy, Bukovina, Korutany, Kraňsko,  Dalmácie, Halič, Přímoří, Dolní Rakousy, Morava, Salcbursko, Slezsko, Štýrsko, Tyrolsko, Horní Rakousy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5">
                      <a:fgClr>
                        <a:schemeClr val="accent1">
                          <a:tint val="2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 dirty="0">
                          <a:effectLst/>
                        </a:rPr>
                        <a:t> </a:t>
                      </a:r>
                      <a:r>
                        <a:rPr lang="cs-CZ" sz="2800" u="none" strike="noStrike" dirty="0" smtClean="0">
                          <a:effectLst/>
                        </a:rPr>
                        <a:t>Vídeň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5">
                      <a:fgClr>
                        <a:schemeClr val="accent1">
                          <a:tint val="2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 </a:t>
                      </a:r>
                      <a:r>
                        <a:rPr lang="cs-CZ" sz="2800" u="none" strike="noStrike" dirty="0" smtClean="0">
                          <a:effectLst/>
                        </a:rPr>
                        <a:t>vláda</a:t>
                      </a:r>
                    </a:p>
                    <a:p>
                      <a:pPr algn="l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parlament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5">
                      <a:fgClr>
                        <a:schemeClr val="accent1">
                          <a:tint val="2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 dirty="0">
                          <a:effectLst/>
                        </a:rPr>
                        <a:t> </a:t>
                      </a:r>
                      <a:r>
                        <a:rPr lang="cs-CZ" sz="2800" u="none" strike="noStrike" dirty="0" smtClean="0">
                          <a:effectLst/>
                        </a:rPr>
                        <a:t>panovník</a:t>
                      </a:r>
                    </a:p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armáda</a:t>
                      </a:r>
                    </a:p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zahraniční</a:t>
                      </a:r>
                      <a:r>
                        <a:rPr lang="cs-CZ" sz="2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politika</a:t>
                      </a:r>
                    </a:p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finance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5">
                      <a:fgClr>
                        <a:schemeClr val="accent1">
                          <a:tint val="2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</a:tr>
              <a:tr h="1661046"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u="none" strike="noStrike" dirty="0">
                          <a:effectLst/>
                        </a:rPr>
                        <a:t> </a:t>
                      </a:r>
                      <a:r>
                        <a:rPr lang="cs-CZ" sz="2800" u="none" strike="noStrike" dirty="0" smtClean="0">
                          <a:effectLst/>
                        </a:rPr>
                        <a:t>Zalitavsko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5">
                      <a:fgClr>
                        <a:schemeClr val="accent1">
                          <a:tint val="2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 </a:t>
                      </a:r>
                      <a:r>
                        <a:rPr lang="cs-CZ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Uhersko,</a:t>
                      </a:r>
                      <a:r>
                        <a:rPr lang="cs-CZ" sz="18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Chorvatsko-Slavonsko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5">
                      <a:fgClr>
                        <a:schemeClr val="accent1">
                          <a:tint val="2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 dirty="0">
                          <a:effectLst/>
                        </a:rPr>
                        <a:t> </a:t>
                      </a:r>
                      <a:r>
                        <a:rPr lang="cs-CZ" sz="2800" u="none" strike="noStrike" dirty="0" smtClean="0">
                          <a:effectLst/>
                        </a:rPr>
                        <a:t>Budapešť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5">
                      <a:fgClr>
                        <a:schemeClr val="accent1">
                          <a:tint val="2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 dirty="0">
                          <a:effectLst/>
                        </a:rPr>
                        <a:t> </a:t>
                      </a:r>
                      <a:r>
                        <a:rPr lang="cs-CZ" sz="2800" u="none" strike="noStrike" dirty="0" smtClean="0">
                          <a:effectLst/>
                        </a:rPr>
                        <a:t>vláda</a:t>
                      </a:r>
                    </a:p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parlament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5">
                      <a:fgClr>
                        <a:schemeClr val="accent1">
                          <a:tint val="2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 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5">
                      <a:fgClr>
                        <a:schemeClr val="accent1">
                          <a:tint val="2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27236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400" b="1"/>
              <a:t>Zdroje: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HLAVAČKA, Milan. </a:t>
            </a:r>
            <a:r>
              <a:rPr lang="cs-CZ" i="1" dirty="0"/>
              <a:t>Dějepis pro gymnázia a střední školy</a:t>
            </a:r>
            <a:r>
              <a:rPr lang="cs-CZ" dirty="0"/>
              <a:t>. 1. vyd. Praha: SPN - pedagogické nakladatelství, 2001, 175 s. ISBN 80-723-5172-9</a:t>
            </a:r>
            <a:r>
              <a:rPr lang="cs-CZ" dirty="0" smtClean="0"/>
              <a:t>.</a:t>
            </a:r>
          </a:p>
          <a:p>
            <a:r>
              <a:rPr lang="cs-CZ" i="1" dirty="0"/>
              <a:t>Dějiny zemí Koruny české</a:t>
            </a:r>
            <a:r>
              <a:rPr lang="cs-CZ" dirty="0"/>
              <a:t>. 3. vyd. Editor Pavel Bělina, Jiří Pokorný. Praha: Paseka, 1993, 328 s. ISBN 80-718-5007-1.</a:t>
            </a:r>
            <a:endParaRPr lang="cs-CZ" dirty="0" smtClean="0"/>
          </a:p>
        </p:txBody>
      </p:sp>
      <p:pic>
        <p:nvPicPr>
          <p:cNvPr id="6148" name="Picture 46" descr="logo_pruh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0550" y="260350"/>
            <a:ext cx="85725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63273869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Pixel">
  <a:themeElements>
    <a:clrScheme name="Vlastní 3">
      <a:dk1>
        <a:srgbClr val="000000"/>
      </a:dk1>
      <a:lt1>
        <a:srgbClr val="FFFFFF"/>
      </a:lt1>
      <a:dk2>
        <a:srgbClr val="000000"/>
      </a:dk2>
      <a:lt2>
        <a:srgbClr val="0070C0"/>
      </a:lt2>
      <a:accent1>
        <a:srgbClr val="40AFFF"/>
      </a:accent1>
      <a:accent2>
        <a:srgbClr val="40AFFF"/>
      </a:accent2>
      <a:accent3>
        <a:srgbClr val="FFFFFF"/>
      </a:accent3>
      <a:accent4>
        <a:srgbClr val="000000"/>
      </a:accent4>
      <a:accent5>
        <a:srgbClr val="B2DFFF"/>
      </a:accent5>
      <a:accent6>
        <a:srgbClr val="B2DFFF"/>
      </a:accent6>
      <a:hlink>
        <a:srgbClr val="B2DFFF"/>
      </a:hlink>
      <a:folHlink>
        <a:srgbClr val="B2DFFF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i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321</Words>
  <Application>Microsoft Office PowerPoint</Application>
  <PresentationFormat>Širokoúhlá obrazovka</PresentationFormat>
  <Paragraphs>95</Paragraphs>
  <Slides>11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Motiv</vt:lpstr>
      </vt:variant>
      <vt:variant>
        <vt:i4>3</vt:i4>
      </vt:variant>
      <vt:variant>
        <vt:lpstr>Nadpisy snímků</vt:lpstr>
      </vt:variant>
      <vt:variant>
        <vt:i4>11</vt:i4>
      </vt:variant>
    </vt:vector>
  </HeadingPairs>
  <TitlesOfParts>
    <vt:vector size="21" baseType="lpstr">
      <vt:lpstr>Algerian</vt:lpstr>
      <vt:lpstr>Arial</vt:lpstr>
      <vt:lpstr>Arial Black</vt:lpstr>
      <vt:lpstr>Calibri</vt:lpstr>
      <vt:lpstr>Calibri Light</vt:lpstr>
      <vt:lpstr>Times New Roman</vt:lpstr>
      <vt:lpstr>Wingdings</vt:lpstr>
      <vt:lpstr>Motiv Office</vt:lpstr>
      <vt:lpstr>Motiv sady Office</vt:lpstr>
      <vt:lpstr>Pixel</vt:lpstr>
      <vt:lpstr>Prezentace aplikace PowerPoint</vt:lpstr>
      <vt:lpstr>VZNIK  RAKOUSKA - UHERSKA</vt:lpstr>
      <vt:lpstr>Rakousko bylo mnohonárodnostní stát. Kolem poloviny 19.století v něm žilo kolem 37 milionů obyvatel. Přiřaď národnosti k počtům jejich příslušníků v monarchii.</vt:lpstr>
      <vt:lpstr>Rakousko bylo mnohonárodnostní stát. Kolem poloviny 19.století v něm žilo kolem 37 milionů obyvatel. Přiřaď národnosti k počtům jejich příslušníků v monarchii.</vt:lpstr>
      <vt:lpstr>Se svými požadavky na přestavbu říše se nejdůrazněji přihlásili Maďaři a v roce 1867 došlo k rakousko-uherskému vyrovnání.</vt:lpstr>
      <vt:lpstr>Se svými požadavky na přestavbu říše se nejdůrazněji přihlásili Maďaři a v roce 1867 došlo k rakousko-uherskému vyrovnání.</vt:lpstr>
      <vt:lpstr>Oficiální název nového státního útvaru byl Království a země v Říšské radě zastoupené a Země svaté Štěpánské koruny uherské.  Některé náležitosti zůstali oběma částem společné, ale některé měly své vlastní. Které?</vt:lpstr>
      <vt:lpstr>Oficiální název nového státního útvaru byl Království a země v Říšské radě zastoupené a Země svaté Štěpánské koruny uherské.  Některé náležitosti zůstali oběma částem společné, ale některé měly své vlastní. Které?</vt:lpstr>
      <vt:lpstr>Pro přehlednost doplňte tabulku:</vt:lpstr>
      <vt:lpstr>Pro přehlednost doplňte tabulku:</vt:lpstr>
      <vt:lpstr>Zdroje: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VZNIK  RAKOUSKA - UHERSKA</dc:title>
  <dc:creator>Klára</dc:creator>
  <cp:lastModifiedBy>Klára</cp:lastModifiedBy>
  <cp:revision>10</cp:revision>
  <dcterms:created xsi:type="dcterms:W3CDTF">2013-10-05T17:35:16Z</dcterms:created>
  <dcterms:modified xsi:type="dcterms:W3CDTF">2013-10-20T10:38:10Z</dcterms:modified>
</cp:coreProperties>
</file>