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Default Extension="wav" ContentType="audio/wav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440" r:id="rId1"/>
  </p:sldMasterIdLst>
  <p:notesMasterIdLst>
    <p:notesMasterId r:id="rId25"/>
  </p:notesMasterIdLst>
  <p:sldIdLst>
    <p:sldId id="293" r:id="rId2"/>
    <p:sldId id="294" r:id="rId3"/>
    <p:sldId id="401" r:id="rId4"/>
    <p:sldId id="402" r:id="rId5"/>
    <p:sldId id="404" r:id="rId6"/>
    <p:sldId id="405" r:id="rId7"/>
    <p:sldId id="406" r:id="rId8"/>
    <p:sldId id="407" r:id="rId9"/>
    <p:sldId id="408" r:id="rId10"/>
    <p:sldId id="409" r:id="rId11"/>
    <p:sldId id="410" r:id="rId12"/>
    <p:sldId id="411" r:id="rId13"/>
    <p:sldId id="412" r:id="rId14"/>
    <p:sldId id="413" r:id="rId15"/>
    <p:sldId id="414" r:id="rId16"/>
    <p:sldId id="415" r:id="rId17"/>
    <p:sldId id="416" r:id="rId18"/>
    <p:sldId id="417" r:id="rId19"/>
    <p:sldId id="418" r:id="rId20"/>
    <p:sldId id="419" r:id="rId21"/>
    <p:sldId id="420" r:id="rId22"/>
    <p:sldId id="421" r:id="rId23"/>
    <p:sldId id="369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  <a:srgbClr val="663300"/>
    <a:srgbClr val="FF33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2500" autoAdjust="0"/>
    <p:restoredTop sz="94671" autoAdjust="0"/>
  </p:normalViewPr>
  <p:slideViewPr>
    <p:cSldViewPr>
      <p:cViewPr>
        <p:scale>
          <a:sx n="73" d="100"/>
          <a:sy n="73" d="100"/>
        </p:scale>
        <p:origin x="-1422" y="6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582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NÁZEV: VY_32_INOVACE_17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Ptáček – násobení desetinných čísel 10 a 100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13.6. 2013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  <dgm:t>
        <a:bodyPr/>
        <a:lstStyle/>
        <a:p>
          <a:endParaRPr lang="cs-CZ"/>
        </a:p>
      </dgm:t>
    </dgm:pt>
    <dgm:pt modelId="{6058EC33-B37A-4AB4-9973-53234093D856}" type="sibTrans" cxnId="{5643D4E4-B7D1-4958-8C0D-5D1ECE2C1017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 custLinFactNeighborX="-848" custLinFactNeighborY="-195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54D33B2C-2929-4753-871F-F6B3A4D5E7C3}" type="presOf" srcId="{B651F6E3-6281-48DB-9319-2AEAFDAE7572}" destId="{6BB5E863-4638-4E1D-BFDE-399D028AC4ED}" srcOrd="1" destOrd="0" presId="urn:microsoft.com/office/officeart/2005/8/layout/target3"/>
    <dgm:cxn modelId="{DDCB9725-A57F-4CE1-8210-156E3D82B2C5}" type="presOf" srcId="{B651F6E3-6281-48DB-9319-2AEAFDAE7572}" destId="{619D679B-A015-4ECF-8348-D1034C574F40}" srcOrd="0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C2D43C1E-22B0-4911-864D-E4DE5194979A}" type="presOf" srcId="{4C35D32F-0EAB-4CD7-82EE-45574DC2A586}" destId="{890E4F0B-2866-4A3F-A3C7-2A14B1797930}" srcOrd="1" destOrd="0" presId="urn:microsoft.com/office/officeart/2005/8/layout/target3"/>
    <dgm:cxn modelId="{C8017545-3821-4336-9BD6-F05AEEEA1CA3}" type="presOf" srcId="{D1D4F407-5343-4D3F-B5B9-D407B03CAEB4}" destId="{AED2198E-93D5-4001-81B4-73124B309672}" srcOrd="1" destOrd="0" presId="urn:microsoft.com/office/officeart/2005/8/layout/target3"/>
    <dgm:cxn modelId="{EF0D4E72-F6E6-4D0B-891A-E31ECD1A799C}" type="presOf" srcId="{D1B46980-6531-4606-95E6-44980827E919}" destId="{2BE915AB-18AA-4053-B92C-3BFC9ED204BB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0086A239-C92E-48EC-8385-BDAE51994D64}" type="presOf" srcId="{7E46725E-13A1-4082-A664-334D30DB29F8}" destId="{B7050CC9-0FC3-4C26-923E-C583681B813F}" srcOrd="0" destOrd="0" presId="urn:microsoft.com/office/officeart/2005/8/layout/target3"/>
    <dgm:cxn modelId="{5FA4A071-ACA3-488F-ADE3-E84E181B81F1}" type="presOf" srcId="{D1B46980-6531-4606-95E6-44980827E919}" destId="{6140AFEC-043D-4C43-A2F9-D0F5331DF3A3}" srcOrd="0" destOrd="0" presId="urn:microsoft.com/office/officeart/2005/8/layout/target3"/>
    <dgm:cxn modelId="{EE8F51C3-23EC-4AB8-83D8-D50136496063}" type="presOf" srcId="{D1D4F407-5343-4D3F-B5B9-D407B03CAEB4}" destId="{D005CE8C-CC26-4C3E-AC11-E15060ECD759}" srcOrd="0" destOrd="0" presId="urn:microsoft.com/office/officeart/2005/8/layout/target3"/>
    <dgm:cxn modelId="{731B7893-C827-47B6-99B4-B46C1DC894FE}" type="presOf" srcId="{6F0626F1-15CA-49C8-B81F-B6D7E87A87F7}" destId="{3F28FED3-D868-404F-A6DC-8E84E4FB3EF8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20CC223B-7FE3-4A0F-814B-76055D74DE68}" type="presOf" srcId="{7E46725E-13A1-4082-A664-334D30DB29F8}" destId="{307B873D-D319-40E7-AEA8-EAE5900FADE7}" srcOrd="1" destOrd="0" presId="urn:microsoft.com/office/officeart/2005/8/layout/target3"/>
    <dgm:cxn modelId="{96FAA740-CF97-4658-A940-755696A4ABCD}" type="presOf" srcId="{757F3AB3-0718-4624-B441-E567A8F0AB56}" destId="{333A1088-737F-45CB-B68E-254E46348037}" srcOrd="0" destOrd="0" presId="urn:microsoft.com/office/officeart/2005/8/layout/target3"/>
    <dgm:cxn modelId="{066DC9B0-ABA3-4801-85F7-9C83EE68C68A}" type="presOf" srcId="{D8197B8C-B260-4A16-BDF4-0947B075E274}" destId="{25B08C86-7E15-44DC-BE7F-FFB55DD49D12}" srcOrd="0" destOrd="0" presId="urn:microsoft.com/office/officeart/2005/8/layout/target3"/>
    <dgm:cxn modelId="{3A6416B1-5F37-49F2-B87A-68862580E7AF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21DA75A0-0072-46D8-98B2-8D4DA372084B}" type="presOf" srcId="{6F0626F1-15CA-49C8-B81F-B6D7E87A87F7}" destId="{E7AA458F-2838-4E86-A843-E9E7E72F0C66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B5EEF328-C51C-4768-9DA9-ED8AB424655B}" type="presOf" srcId="{4C35D32F-0EAB-4CD7-82EE-45574DC2A586}" destId="{8BEBB6EC-1DAA-4CAC-8A25-BC0FCBD5DBD5}" srcOrd="0" destOrd="0" presId="urn:microsoft.com/office/officeart/2005/8/layout/target3"/>
    <dgm:cxn modelId="{186507CF-B7A8-4536-9492-A4BA3D286D2F}" type="presParOf" srcId="{333A1088-737F-45CB-B68E-254E46348037}" destId="{F5ABB229-8D3B-4694-996A-96F23CF14429}" srcOrd="0" destOrd="0" presId="urn:microsoft.com/office/officeart/2005/8/layout/target3"/>
    <dgm:cxn modelId="{64792488-754D-4684-ADFA-D4DEFB5B216B}" type="presParOf" srcId="{333A1088-737F-45CB-B68E-254E46348037}" destId="{F41139FD-01EE-4571-8B17-4FB00FC51163}" srcOrd="1" destOrd="0" presId="urn:microsoft.com/office/officeart/2005/8/layout/target3"/>
    <dgm:cxn modelId="{6ABC1C97-60C8-4A01-9C84-C5E9FA790230}" type="presParOf" srcId="{333A1088-737F-45CB-B68E-254E46348037}" destId="{D005CE8C-CC26-4C3E-AC11-E15060ECD759}" srcOrd="2" destOrd="0" presId="urn:microsoft.com/office/officeart/2005/8/layout/target3"/>
    <dgm:cxn modelId="{5B794D4D-A22A-46D8-802F-F2A58EF3C9B4}" type="presParOf" srcId="{333A1088-737F-45CB-B68E-254E46348037}" destId="{2C702D82-9B77-49B7-9568-BB8EB47C3372}" srcOrd="3" destOrd="0" presId="urn:microsoft.com/office/officeart/2005/8/layout/target3"/>
    <dgm:cxn modelId="{3A553C7A-D343-4A34-97E8-B92975BC1722}" type="presParOf" srcId="{333A1088-737F-45CB-B68E-254E46348037}" destId="{A52A0455-90FF-4808-ABD0-F02540D31D5A}" srcOrd="4" destOrd="0" presId="urn:microsoft.com/office/officeart/2005/8/layout/target3"/>
    <dgm:cxn modelId="{96BC964A-AA38-45BA-BE30-668BDEA63265}" type="presParOf" srcId="{333A1088-737F-45CB-B68E-254E46348037}" destId="{6140AFEC-043D-4C43-A2F9-D0F5331DF3A3}" srcOrd="5" destOrd="0" presId="urn:microsoft.com/office/officeart/2005/8/layout/target3"/>
    <dgm:cxn modelId="{A62B9E62-3F1F-4842-BD9F-2D3616D156BB}" type="presParOf" srcId="{333A1088-737F-45CB-B68E-254E46348037}" destId="{9358AC05-5D7D-4327-9F80-1AD486AEA664}" srcOrd="6" destOrd="0" presId="urn:microsoft.com/office/officeart/2005/8/layout/target3"/>
    <dgm:cxn modelId="{9565CF44-95DA-4917-843F-8E81181DD4F7}" type="presParOf" srcId="{333A1088-737F-45CB-B68E-254E46348037}" destId="{313FC574-E1CD-4FB4-B054-0B805CE0447D}" srcOrd="7" destOrd="0" presId="urn:microsoft.com/office/officeart/2005/8/layout/target3"/>
    <dgm:cxn modelId="{302F9D3F-76E5-42D2-B987-D40989D5063B}" type="presParOf" srcId="{333A1088-737F-45CB-B68E-254E46348037}" destId="{619D679B-A015-4ECF-8348-D1034C574F40}" srcOrd="8" destOrd="0" presId="urn:microsoft.com/office/officeart/2005/8/layout/target3"/>
    <dgm:cxn modelId="{85DFF21E-203D-4F46-9002-7DD51F51A614}" type="presParOf" srcId="{333A1088-737F-45CB-B68E-254E46348037}" destId="{322283A8-4A27-4CDA-BAE3-F381106A9174}" srcOrd="9" destOrd="0" presId="urn:microsoft.com/office/officeart/2005/8/layout/target3"/>
    <dgm:cxn modelId="{6878C196-1DB1-4104-A691-6F1726D5AC66}" type="presParOf" srcId="{333A1088-737F-45CB-B68E-254E46348037}" destId="{FFC9F71D-1B4F-4AD9-A4A6-86ADEFC8AF5C}" srcOrd="10" destOrd="0" presId="urn:microsoft.com/office/officeart/2005/8/layout/target3"/>
    <dgm:cxn modelId="{8E34E6DC-C304-4F2B-A745-4720B6645B15}" type="presParOf" srcId="{333A1088-737F-45CB-B68E-254E46348037}" destId="{25B08C86-7E15-44DC-BE7F-FFB55DD49D12}" srcOrd="11" destOrd="0" presId="urn:microsoft.com/office/officeart/2005/8/layout/target3"/>
    <dgm:cxn modelId="{8DD0A8DA-684E-42FC-86C8-AF40A49ED244}" type="presParOf" srcId="{333A1088-737F-45CB-B68E-254E46348037}" destId="{76644BE8-9D7C-4C09-B250-3D10AF48CBB7}" srcOrd="12" destOrd="0" presId="urn:microsoft.com/office/officeart/2005/8/layout/target3"/>
    <dgm:cxn modelId="{08A0AFD2-1F34-491D-93AA-8E2685D4B33C}" type="presParOf" srcId="{333A1088-737F-45CB-B68E-254E46348037}" destId="{EE85B701-7295-41C0-BA7A-34D3756A2AE6}" srcOrd="13" destOrd="0" presId="urn:microsoft.com/office/officeart/2005/8/layout/target3"/>
    <dgm:cxn modelId="{45D2BFEE-46D8-461A-9E3D-0106E4007E28}" type="presParOf" srcId="{333A1088-737F-45CB-B68E-254E46348037}" destId="{8BEBB6EC-1DAA-4CAC-8A25-BC0FCBD5DBD5}" srcOrd="14" destOrd="0" presId="urn:microsoft.com/office/officeart/2005/8/layout/target3"/>
    <dgm:cxn modelId="{BBCD3C1A-07B1-4A68-9827-48C0F640B1D7}" type="presParOf" srcId="{333A1088-737F-45CB-B68E-254E46348037}" destId="{41CA92B1-2F09-48D8-ACE4-465CAF918C2C}" srcOrd="15" destOrd="0" presId="urn:microsoft.com/office/officeart/2005/8/layout/target3"/>
    <dgm:cxn modelId="{92B55EB4-E82F-4D62-A07A-D9E22213110C}" type="presParOf" srcId="{333A1088-737F-45CB-B68E-254E46348037}" destId="{44810F33-5078-4AE9-9C7C-25A884644228}" srcOrd="16" destOrd="0" presId="urn:microsoft.com/office/officeart/2005/8/layout/target3"/>
    <dgm:cxn modelId="{3F804884-B946-4588-961A-2A6F9B07540B}" type="presParOf" srcId="{333A1088-737F-45CB-B68E-254E46348037}" destId="{B7050CC9-0FC3-4C26-923E-C583681B813F}" srcOrd="17" destOrd="0" presId="urn:microsoft.com/office/officeart/2005/8/layout/target3"/>
    <dgm:cxn modelId="{34A775B9-FB53-4BA4-BE82-062AA140BA81}" type="presParOf" srcId="{333A1088-737F-45CB-B68E-254E46348037}" destId="{FAB7270F-BD54-4209-A1BF-86DD19A2869E}" srcOrd="18" destOrd="0" presId="urn:microsoft.com/office/officeart/2005/8/layout/target3"/>
    <dgm:cxn modelId="{83CBABCB-7AE7-4038-A454-C9B01C42D004}" type="presParOf" srcId="{333A1088-737F-45CB-B68E-254E46348037}" destId="{F6A3497E-3B06-4E8A-81CF-A3F38E3BB429}" srcOrd="19" destOrd="0" presId="urn:microsoft.com/office/officeart/2005/8/layout/target3"/>
    <dgm:cxn modelId="{B0556485-1E26-4992-AFE0-EB9662AD9643}" type="presParOf" srcId="{333A1088-737F-45CB-B68E-254E46348037}" destId="{3F28FED3-D868-404F-A6DC-8E84E4FB3EF8}" srcOrd="20" destOrd="0" presId="urn:microsoft.com/office/officeart/2005/8/layout/target3"/>
    <dgm:cxn modelId="{6F24BCB4-EC24-473E-88A2-98DA10FC6526}" type="presParOf" srcId="{333A1088-737F-45CB-B68E-254E46348037}" destId="{AED2198E-93D5-4001-81B4-73124B309672}" srcOrd="21" destOrd="0" presId="urn:microsoft.com/office/officeart/2005/8/layout/target3"/>
    <dgm:cxn modelId="{D6953399-F02F-4D36-A613-22A8502FEFDB}" type="presParOf" srcId="{333A1088-737F-45CB-B68E-254E46348037}" destId="{2BE915AB-18AA-4053-B92C-3BFC9ED204BB}" srcOrd="22" destOrd="0" presId="urn:microsoft.com/office/officeart/2005/8/layout/target3"/>
    <dgm:cxn modelId="{B8025758-967B-4E42-B3B4-42B6207B36C1}" type="presParOf" srcId="{333A1088-737F-45CB-B68E-254E46348037}" destId="{6BB5E863-4638-4E1D-BFDE-399D028AC4ED}" srcOrd="23" destOrd="0" presId="urn:microsoft.com/office/officeart/2005/8/layout/target3"/>
    <dgm:cxn modelId="{6F125411-CB42-4C06-A16E-7944E89ACDC4}" type="presParOf" srcId="{333A1088-737F-45CB-B68E-254E46348037}" destId="{5A5FFA88-C948-4069-8E93-59FA12366E83}" srcOrd="24" destOrd="0" presId="urn:microsoft.com/office/officeart/2005/8/layout/target3"/>
    <dgm:cxn modelId="{342A36BA-3A58-4DC6-8D84-C26F4F71736D}" type="presParOf" srcId="{333A1088-737F-45CB-B68E-254E46348037}" destId="{890E4F0B-2866-4A3F-A3C7-2A14B1797930}" srcOrd="25" destOrd="0" presId="urn:microsoft.com/office/officeart/2005/8/layout/target3"/>
    <dgm:cxn modelId="{7EFCDA96-1517-4AAD-9634-69B913E65AE3}" type="presParOf" srcId="{333A1088-737F-45CB-B68E-254E46348037}" destId="{307B873D-D319-40E7-AEA8-EAE5900FADE7}" srcOrd="26" destOrd="0" presId="urn:microsoft.com/office/officeart/2005/8/layout/target3"/>
    <dgm:cxn modelId="{7EB58DFD-05F3-4451-B7AB-99AA1D2B7248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48259" y="464346"/>
          <a:ext cx="3946950" cy="394695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1378643"/>
            <a:satOff val="7741"/>
            <a:lumOff val="-359"/>
            <a:alphaOff val="0"/>
          </a:schemeClr>
        </a:solidFill>
        <a:ln>
          <a:noFill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1378643"/>
              <a:satOff val="7741"/>
              <a:lumOff val="-359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2757287"/>
            <a:satOff val="15482"/>
            <a:lumOff val="-719"/>
            <a:alphaOff val="0"/>
          </a:schemeClr>
        </a:solidFill>
        <a:ln>
          <a:noFill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2757287"/>
              <a:satOff val="15482"/>
              <a:lumOff val="-719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VY_32_INOVACE_17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4135930"/>
            <a:satOff val="23223"/>
            <a:lumOff val="-1078"/>
            <a:alphaOff val="0"/>
          </a:schemeClr>
        </a:solidFill>
        <a:ln>
          <a:noFill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271756" y="1343084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4135930"/>
              <a:satOff val="23223"/>
              <a:lumOff val="-1078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Ptáček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–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násobení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desetinných 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čísel 10 a 100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271756" y="1343084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5514574"/>
            <a:satOff val="30963"/>
            <a:lumOff val="-1437"/>
            <a:alphaOff val="0"/>
          </a:schemeClr>
        </a:solidFill>
        <a:ln>
          <a:noFill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5514574"/>
              <a:satOff val="30963"/>
              <a:lumOff val="-1437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6893216"/>
            <a:satOff val="38704"/>
            <a:lumOff val="-1797"/>
            <a:alphaOff val="0"/>
          </a:schemeClr>
        </a:solidFill>
        <a:ln>
          <a:noFill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6893216"/>
              <a:satOff val="38704"/>
              <a:lumOff val="-1797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solidFill>
          <a:schemeClr val="accent4">
            <a:hueOff val="-8271860"/>
            <a:satOff val="46445"/>
            <a:lumOff val="-2156"/>
            <a:alphaOff val="0"/>
          </a:schemeClr>
        </a:solidFill>
        <a:ln>
          <a:noFill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-8271860"/>
              <a:satOff val="46445"/>
              <a:lumOff val="-2156"/>
              <a:alphaOff val="0"/>
            </a:schemeClr>
          </a:solidFill>
          <a:prstDash val="solid"/>
        </a:ln>
        <a:effectLst>
          <a:outerShdw blurRad="39999" dist="23000" algn="bl" rotWithShape="0">
            <a:srgbClr val="000000">
              <a:alpha val="40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.4. 2013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C110DB-F283-4C62-BE00-376BD59040EC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9BB9AF-9B1A-4D9D-804E-E839FA7AD59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1718912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57200" y="228600"/>
            <a:ext cx="7772400" cy="4571999"/>
          </a:xfrm>
        </p:spPr>
        <p:txBody>
          <a:bodyPr anchor="ctr">
            <a:noAutofit/>
          </a:bodyPr>
          <a:lstStyle>
            <a:lvl1pPr>
              <a:lnSpc>
                <a:spcPct val="100000"/>
              </a:lnSpc>
              <a:defRPr sz="8800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4800600"/>
            <a:ext cx="6858000" cy="914400"/>
          </a:xfrm>
        </p:spPr>
        <p:txBody>
          <a:bodyPr/>
          <a:lstStyle>
            <a:lvl1pPr marL="0" indent="0" algn="l">
              <a:buNone/>
              <a:defRPr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447800"/>
            <a:ext cx="7772400" cy="4321175"/>
          </a:xfrm>
        </p:spPr>
        <p:txBody>
          <a:bodyPr anchor="ctr">
            <a:noAutofit/>
          </a:bodyPr>
          <a:lstStyle>
            <a:lvl1pPr algn="l">
              <a:lnSpc>
                <a:spcPct val="100000"/>
              </a:lnSpc>
              <a:defRPr sz="8800" b="0" cap="all" spc="-80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28601"/>
            <a:ext cx="7772400" cy="1066800"/>
          </a:xfrm>
        </p:spPr>
        <p:txBody>
          <a:bodyPr anchor="b"/>
          <a:lstStyle>
            <a:lvl1pPr marL="0" indent="0">
              <a:buNone/>
              <a:defRPr sz="2000" b="0" cap="all" spc="12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63068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90160" y="1574800"/>
            <a:ext cx="32918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27632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sz="1800" b="0" cap="all" spc="100" baseline="0">
                <a:solidFill>
                  <a:schemeClr val="tx1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627632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93208" y="1572768"/>
            <a:ext cx="3291840" cy="639762"/>
          </a:xfrm>
        </p:spPr>
        <p:txBody>
          <a:bodyPr anchor="b">
            <a:noAutofit/>
          </a:bodyPr>
          <a:lstStyle>
            <a:lvl1pPr marL="0" indent="0">
              <a:buNone/>
              <a:defRPr lang="en-US" sz="1800" b="0" kern="1200" cap="all" spc="100" baseline="0" dirty="0" smtClean="0">
                <a:solidFill>
                  <a:schemeClr val="tx1"/>
                </a:solidFill>
                <a:latin typeface="+mj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93208" y="2259366"/>
            <a:ext cx="3291840" cy="384048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600200"/>
            <a:ext cx="5111750" cy="44805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600200"/>
            <a:ext cx="3008313" cy="4480560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9001124" y="4846320"/>
            <a:ext cx="142876" cy="201168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-1" y="0"/>
            <a:ext cx="9000877" cy="4846320"/>
          </a:xfrm>
          <a:solidFill>
            <a:schemeClr val="bg1">
              <a:lumMod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5715000"/>
            <a:ext cx="8153400" cy="457200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457200" y="4953000"/>
            <a:ext cx="8153400" cy="762000"/>
          </a:xfrm>
        </p:spPr>
        <p:txBody>
          <a:bodyPr anchor="t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001124" y="0"/>
            <a:ext cx="142876" cy="484632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718"/>
            <a:ext cx="5791200" cy="13716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52600"/>
            <a:ext cx="7620000" cy="43735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172201"/>
            <a:ext cx="3429000" cy="304800"/>
          </a:xfrm>
          <a:prstGeom prst="rect">
            <a:avLst/>
          </a:prstGeom>
        </p:spPr>
        <p:txBody>
          <a:bodyPr vert="horz" lIns="91440" tIns="45720" rIns="91440" bIns="0" rtlCol="0" anchor="b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fld id="{15DFCB9B-4483-464B-9524-3EF3F6AD753B}" type="datetimeFigureOut">
              <a:rPr lang="cs-CZ" smtClean="0"/>
              <a:pPr/>
              <a:t>29. 9. 2013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200" y="6492875"/>
            <a:ext cx="3429000" cy="28384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 rot="16200000">
            <a:off x="8227377" y="5885497"/>
            <a:ext cx="13157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2400" b="1">
                <a:solidFill>
                  <a:schemeClr val="tx2"/>
                </a:solidFill>
              </a:defRPr>
            </a:lvl1pPr>
          </a:lstStyle>
          <a:p>
            <a:fld id="{40D48A7A-EA56-41CB-9A5A-0101E483DE0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Rectangle 6"/>
          <p:cNvSpPr/>
          <p:nvPr/>
        </p:nvSpPr>
        <p:spPr>
          <a:xfrm>
            <a:off x="9001124" y="0"/>
            <a:ext cx="142876" cy="13716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9001124" y="1371600"/>
            <a:ext cx="142876" cy="5486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441" r:id="rId1"/>
    <p:sldLayoutId id="2147484442" r:id="rId2"/>
    <p:sldLayoutId id="2147484443" r:id="rId3"/>
    <p:sldLayoutId id="2147484444" r:id="rId4"/>
    <p:sldLayoutId id="2147484445" r:id="rId5"/>
    <p:sldLayoutId id="2147484446" r:id="rId6"/>
    <p:sldLayoutId id="2147484447" r:id="rId7"/>
    <p:sldLayoutId id="2147484448" r:id="rId8"/>
    <p:sldLayoutId id="2147484449" r:id="rId9"/>
    <p:sldLayoutId id="2147484450" r:id="rId10"/>
    <p:sldLayoutId id="214748445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spc="-6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spcBef>
          <a:spcPct val="20000"/>
        </a:spcBef>
        <a:spcAft>
          <a:spcPts val="600"/>
        </a:spcAft>
        <a:buFont typeface="Arial" pitchFamily="34" charset="0"/>
        <a:buNone/>
        <a:defRPr sz="20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8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tx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microsoft.com/office/2007/relationships/diagramDrawing" Target="../diagrams/drawing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.jpe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1.png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slideLayout" Target="../slideLayouts/slideLayout7.xml"/><Relationship Id="rId16" Type="http://schemas.openxmlformats.org/officeDocument/2006/relationships/image" Target="../media/image17.gif"/><Relationship Id="rId20" Type="http://schemas.microsoft.com/office/2007/relationships/media" Target="../media/media1.wav"/><Relationship Id="rId1" Type="http://schemas.openxmlformats.org/officeDocument/2006/relationships/video" Target="NULL" TargetMode="Externa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gif"/><Relationship Id="rId13" Type="http://schemas.openxmlformats.org/officeDocument/2006/relationships/image" Target="../media/image15.gif"/><Relationship Id="rId18" Type="http://schemas.openxmlformats.org/officeDocument/2006/relationships/image" Target="../media/image20.gif"/><Relationship Id="rId3" Type="http://schemas.openxmlformats.org/officeDocument/2006/relationships/image" Target="../media/image5.gif"/><Relationship Id="rId7" Type="http://schemas.openxmlformats.org/officeDocument/2006/relationships/image" Target="../media/image9.gif"/><Relationship Id="rId12" Type="http://schemas.openxmlformats.org/officeDocument/2006/relationships/image" Target="../media/image14.gif"/><Relationship Id="rId17" Type="http://schemas.openxmlformats.org/officeDocument/2006/relationships/image" Target="../media/image19.gif"/><Relationship Id="rId2" Type="http://schemas.openxmlformats.org/officeDocument/2006/relationships/image" Target="../media/image4.gif"/><Relationship Id="rId16" Type="http://schemas.openxmlformats.org/officeDocument/2006/relationships/image" Target="../media/image18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gif"/><Relationship Id="rId11" Type="http://schemas.openxmlformats.org/officeDocument/2006/relationships/image" Target="../media/image13.gif"/><Relationship Id="rId5" Type="http://schemas.openxmlformats.org/officeDocument/2006/relationships/image" Target="../media/image7.gif"/><Relationship Id="rId15" Type="http://schemas.openxmlformats.org/officeDocument/2006/relationships/image" Target="../media/image17.gif"/><Relationship Id="rId10" Type="http://schemas.openxmlformats.org/officeDocument/2006/relationships/image" Target="../media/image12.gif"/><Relationship Id="rId4" Type="http://schemas.openxmlformats.org/officeDocument/2006/relationships/image" Target="../media/image6.gif"/><Relationship Id="rId9" Type="http://schemas.openxmlformats.org/officeDocument/2006/relationships/image" Target="../media/image11.gif"/><Relationship Id="rId14" Type="http://schemas.openxmlformats.org/officeDocument/2006/relationships/image" Target="../media/image16.gif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307777"/>
          </a:xfrm>
        </p:spPr>
        <p:txBody>
          <a:bodyPr>
            <a:spAutoFit/>
          </a:bodyPr>
          <a:lstStyle/>
          <a:p>
            <a:pPr marL="0" indent="0" algn="ctr" eaLnBrk="1" fontAlgn="auto" hangingPunct="1">
              <a:spcAft>
                <a:spcPts val="0"/>
              </a:spcAft>
              <a:buNone/>
              <a:defRPr/>
            </a:pP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4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4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4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graphicFrame>
        <p:nvGraphicFramePr>
          <p:cNvPr id="10" name="Diagram 9"/>
          <p:cNvGraphicFramePr/>
          <p:nvPr>
            <p:extLst>
              <p:ext uri="{D42A27DB-BD31-4B8C-83A1-F6EECF244321}">
                <p14:modId xmlns="" xmlns:p14="http://schemas.microsoft.com/office/powerpoint/2010/main" val="1310281077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857356" y="537210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="" xmlns:p14="http://schemas.microsoft.com/office/powerpoint/2010/main" val="300098576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-72008" y="-200099"/>
            <a:ext cx="9144000" cy="1700808"/>
          </a:xfrm>
        </p:spPr>
        <p:txBody>
          <a:bodyPr>
            <a:noAutofit/>
          </a:bodyPr>
          <a:lstStyle/>
          <a:p>
            <a:pPr algn="ctr">
              <a:defRPr/>
            </a:pP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Ptáček </a:t>
            </a:r>
            <a:r>
              <a:rPr lang="cs-CZ" sz="48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– 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násobení  </a:t>
            </a:r>
            <a:r>
              <a:rPr lang="cs-CZ" sz="4800" b="1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desetinných </a:t>
            </a:r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čísel 10 a 100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136904" cy="4800600"/>
          </a:xfrm>
        </p:spPr>
        <p:txBody>
          <a:bodyPr>
            <a:noAutofit/>
          </a:bodyPr>
          <a:lstStyle/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b="0" dirty="0">
                <a:latin typeface="Times New Roman" pitchFamily="18" charset="0"/>
                <a:cs typeface="Times New Roman" pitchFamily="18" charset="0"/>
              </a:rPr>
              <a:t>5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OČEKÁVANÝ VÝSTUP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b="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Používá správně násobení desetinných čísel 10 a 100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Násobení desetinných čísel 10 a 100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DRUH UČEBNÍHO MATERIÁLU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: Prezentace v PowerPointu</a:t>
            </a:r>
          </a:p>
          <a:p>
            <a:pPr eaLnBrk="1" hangingPunct="1"/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Prezentace je určena k procvičování násobení desetinných čísel 10 a 100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b="0" dirty="0">
                <a:latin typeface="Times New Roman" pitchFamily="18" charset="0"/>
                <a:cs typeface="Times New Roman" pitchFamily="18" charset="0"/>
              </a:rPr>
              <a:t>Prezentaci jsem použila na konci hodiny na procvičování 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násobení desetinných čísel 10 a 100. Žáci </a:t>
            </a:r>
            <a:r>
              <a:rPr lang="cs-CZ" b="0" dirty="0">
                <a:latin typeface="Times New Roman" pitchFamily="18" charset="0"/>
                <a:cs typeface="Times New Roman" pitchFamily="18" charset="0"/>
              </a:rPr>
              <a:t>se aktivně podíleli na úkolu jak samostatně - tak ve 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skupinách. Dále </a:t>
            </a:r>
            <a:r>
              <a:rPr lang="cs-CZ" b="0" dirty="0">
                <a:latin typeface="Times New Roman" pitchFamily="18" charset="0"/>
                <a:cs typeface="Times New Roman" pitchFamily="18" charset="0"/>
              </a:rPr>
              <a:t>jsem každému rozdala pracovní list – nevybarveného 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ptáčka </a:t>
            </a:r>
            <a:r>
              <a:rPr lang="cs-CZ" b="0" dirty="0">
                <a:latin typeface="Times New Roman" pitchFamily="18" charset="0"/>
                <a:cs typeface="Times New Roman" pitchFamily="18" charset="0"/>
              </a:rPr>
              <a:t>s příklady – kde si žáci individuálně příklady vypočítali a poté jsme si je společně na interaktivní tabuli </a:t>
            </a:r>
            <a:r>
              <a:rPr lang="cs-CZ" b="0" dirty="0" smtClean="0">
                <a:latin typeface="Times New Roman" pitchFamily="18" charset="0"/>
                <a:cs typeface="Times New Roman" pitchFamily="18" charset="0"/>
              </a:rPr>
              <a:t>zkontrolovali.</a:t>
            </a:r>
          </a:p>
        </p:txBody>
      </p:sp>
      <p:sp>
        <p:nvSpPr>
          <p:cNvPr id="2" name="Obdélník 1"/>
          <p:cNvSpPr/>
          <p:nvPr/>
        </p:nvSpPr>
        <p:spPr>
          <a:xfrm>
            <a:off x="-324544" y="188640"/>
            <a:ext cx="964907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98138406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692696"/>
            <a:ext cx="9010328" cy="841248"/>
          </a:xfrm>
        </p:spPr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  <a:latin typeface="Times New Roman" pitchFamily="18" charset="0"/>
                <a:cs typeface="Times New Roman" pitchFamily="18" charset="0"/>
              </a:rPr>
              <a:t>Ptáček - násobení desetinných čísel 10 a 100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700808"/>
            <a:ext cx="6696743" cy="5001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37824058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250">
        <p:fade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3" y="0"/>
            <a:ext cx="187220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6276474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3900">
        <p14:glitter pattern="hexagon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149303" cy="22775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807962073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304256" cy="261610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39880260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736304" cy="29546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62114497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304255" cy="36317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015242632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304255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3705593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304255" cy="43088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911536130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592287" cy="46474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44553203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448271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89789463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304255" cy="56630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10x0,345=3,45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4531710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592287" cy="60016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10x0,345=3,45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46,80x10=468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10x3,45=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168717285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592287" cy="63401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10x0,345=3,45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46,80x10=468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10x3,45=34,5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0,0468x100=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65849759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376264" cy="70173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10x0,345=3,45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46,80x10=468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10x3,45=34,5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0,0468x100=4,68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10x0,0468=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167866988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376264" cy="73558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10x0,345=3,45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46,80x10=468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10x3,45=34,5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0,0468x100=4,68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10x0,0468=0,468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10x0,593=</a:t>
            </a: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167031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520280" cy="80329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10x0,345=3,45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46,80x10=468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10x3,45=34,5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0,0468x100=4,68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10x0,0468=0,468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10x0,593=5,93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468,0x10=</a:t>
            </a:r>
          </a:p>
          <a:p>
            <a:endParaRPr lang="cs-CZ" sz="2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392982629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448272" cy="83715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10x0,345=3,45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46,80x10=468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10x3,45=34,5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0,0468x100=4,68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10x0,0468=0,468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10x0,593=5,93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468,0x10=4680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10x593,0=</a:t>
            </a:r>
          </a:p>
          <a:p>
            <a:endParaRPr lang="cs-CZ" sz="2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050188727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592288" cy="83715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10x0,345=3,45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46,80x10=468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10x3,45=34,5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0,0468x100=4,68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10x0,0468=0,468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10x0,593=5,93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468,0x10=4680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10x593,0=5930</a:t>
            </a:r>
          </a:p>
          <a:p>
            <a:endParaRPr lang="cs-CZ" sz="2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75244496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808312" cy="83715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2,71x10=27,1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34,5x100=3450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100x3,45=345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10x27,1=271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5,93x100=593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10x0,271=2,71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10x5,93=59,3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27,1x100=2710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10x0,345=3,45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46,80x10=468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10x3,45=34,5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0,0468x100=4,68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10x0,0468=0,468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10x0,593=5,93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468,0x10=4680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10x593,0=5930</a:t>
            </a:r>
          </a:p>
          <a:p>
            <a:endParaRPr lang="cs-CZ" sz="2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23" name="j0214098.wav">
            <a:hlinkClick r:id="" action="ppaction://media"/>
          </p:cNvPr>
          <p:cNvPicPr>
            <a:picLocks noChangeAspect="1"/>
          </p:cNvPicPr>
          <p:nvPr>
            <a:videoFile r:link="rId1"/>
            <p:extLst>
              <p:ext uri="{DAA4B4D4-6D71-4841-9C94-3DE7FCFB9230}">
                <p14:media xmlns="" xmlns:p14="http://schemas.microsoft.com/office/powerpoint/2010/main" r:embed="rId20"/>
              </p:ext>
            </p:extLst>
          </p:nvPr>
        </p:nvPicPr>
        <p:blipFill>
          <a:blip r:embed="rId21" cstate="print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553486084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2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3"/>
                </p:tgtEl>
              </p:cMediaNode>
            </p:video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9512" y="0"/>
            <a:ext cx="2149304" cy="83715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Žlutá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2,71x10=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34,5x100=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100x3,45=</a:t>
            </a:r>
          </a:p>
          <a:p>
            <a:r>
              <a:rPr lang="cs-CZ" sz="2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10x27,1=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Zelená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5,93x100=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10x0,271=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10x5,93=</a:t>
            </a:r>
          </a:p>
          <a:p>
            <a:r>
              <a:rPr lang="cs-CZ" sz="22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27,1x100=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Modrá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10x0,345=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46,80x10=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10x3,45=</a:t>
            </a:r>
          </a:p>
          <a:p>
            <a:r>
              <a:rPr lang="cs-CZ" sz="2200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0,0468x100=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Červená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10x0,0468=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10x0,593=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468,0x10=</a:t>
            </a:r>
          </a:p>
          <a:p>
            <a:r>
              <a:rPr lang="cs-CZ" sz="22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10x593,0=</a:t>
            </a:r>
          </a:p>
          <a:p>
            <a:endParaRPr lang="cs-CZ" sz="2200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200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6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8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67544" y="616530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144085" y="61139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695" cy="6858000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47864" y="0"/>
            <a:ext cx="5784283" cy="6858000"/>
          </a:xfrm>
          <a:prstGeom prst="rect">
            <a:avLst/>
          </a:prstGeom>
        </p:spPr>
      </p:pic>
      <p:sp>
        <p:nvSpPr>
          <p:cNvPr id="25" name="Obdélník 24"/>
          <p:cNvSpPr/>
          <p:nvPr/>
        </p:nvSpPr>
        <p:spPr>
          <a:xfrm>
            <a:off x="1802758" y="4252"/>
            <a:ext cx="4939173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4800" b="1" cap="all" dirty="0" smtClean="0">
                <a:ln/>
                <a:solidFill>
                  <a:schemeClr val="accent4">
                    <a:lumMod val="75000"/>
                  </a:schemeClr>
                </a:solidFill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Pracovní list</a:t>
            </a:r>
            <a:endParaRPr lang="cs-CZ" sz="4800" b="1" cap="all" spc="0" dirty="0">
              <a:ln/>
              <a:solidFill>
                <a:schemeClr val="accent4">
                  <a:lumMod val="75000"/>
                </a:schemeClr>
              </a:solidFill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078822631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2500">
        <p:checker/>
      </p:transition>
    </mc:Choice>
    <mc:Fallback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653136"/>
            <a:ext cx="8229600" cy="1143000"/>
          </a:xfrm>
        </p:spPr>
        <p:txBody>
          <a:bodyPr>
            <a:normAutofit fontScale="90000"/>
          </a:bodyPr>
          <a:lstStyle/>
          <a:p>
            <a:pPr marL="0" indent="0" algn="ctr">
              <a:buNone/>
            </a:pP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b="1" dirty="0" smtClean="0">
                <a:latin typeface="Times New Roman" pitchFamily="18" charset="0"/>
                <a:cs typeface="Times New Roman" pitchFamily="18" charset="0"/>
              </a:rPr>
            </a:br>
            <a:endParaRPr lang="cs-CZ" sz="2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443556"/>
            <a:ext cx="7200800" cy="1224136"/>
          </a:xfrm>
        </p:spPr>
        <p:txBody>
          <a:bodyPr>
            <a:normAutofit/>
          </a:bodyPr>
          <a:lstStyle/>
          <a:p>
            <a:r>
              <a:rPr lang="cs-CZ" sz="1800" b="0" dirty="0">
                <a:latin typeface="Times New Roman" pitchFamily="18" charset="0"/>
                <a:cs typeface="Times New Roman" pitchFamily="18" charset="0"/>
              </a:rPr>
              <a:t>AUTOR NEUVEDEN. </a:t>
            </a:r>
            <a:r>
              <a:rPr lang="cs-CZ" sz="1800" b="0" i="1" dirty="0">
                <a:latin typeface="Times New Roman" pitchFamily="18" charset="0"/>
                <a:cs typeface="Times New Roman" pitchFamily="18" charset="0"/>
              </a:rPr>
              <a:t>Google.com</a:t>
            </a:r>
            <a:r>
              <a:rPr lang="cs-CZ" sz="1800" b="0" dirty="0">
                <a:latin typeface="Times New Roman" pitchFamily="18" charset="0"/>
                <a:cs typeface="Times New Roman" pitchFamily="18" charset="0"/>
              </a:rPr>
              <a:t> [online]. [cit. </a:t>
            </a:r>
            <a:r>
              <a:rPr lang="cs-CZ" sz="1800" b="0" dirty="0" smtClean="0">
                <a:latin typeface="Times New Roman" pitchFamily="18" charset="0"/>
                <a:cs typeface="Times New Roman" pitchFamily="18" charset="0"/>
              </a:rPr>
              <a:t>26.5.2013</a:t>
            </a:r>
            <a:r>
              <a:rPr lang="cs-CZ" sz="1800" b="0" dirty="0">
                <a:latin typeface="Times New Roman" pitchFamily="18" charset="0"/>
                <a:cs typeface="Times New Roman" pitchFamily="18" charset="0"/>
              </a:rPr>
              <a:t>]. Dostupný na WWW: http://terusky-blog.blog.cz/en/1008/ptacek</a:t>
            </a:r>
          </a:p>
        </p:txBody>
      </p:sp>
      <p:sp>
        <p:nvSpPr>
          <p:cNvPr id="5" name="Obdélník 4"/>
          <p:cNvSpPr/>
          <p:nvPr/>
        </p:nvSpPr>
        <p:spPr>
          <a:xfrm>
            <a:off x="1043608" y="116632"/>
            <a:ext cx="676875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3200" dirty="0">
                <a:latin typeface="Times New Roman" pitchFamily="18" charset="0"/>
                <a:cs typeface="Times New Roman" pitchFamily="18" charset="0"/>
              </a:rPr>
            </a:b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/>
          </a:p>
        </p:txBody>
      </p:sp>
    </p:spTree>
    <p:extLst>
      <p:ext uri="{BB962C8B-B14F-4D97-AF65-F5344CB8AC3E}">
        <p14:creationId xmlns="" xmlns:p14="http://schemas.microsoft.com/office/powerpoint/2010/main" val="3006816176"/>
      </p:ext>
    </p:extLst>
  </p:cSld>
  <p:clrMapOvr>
    <a:masterClrMapping/>
  </p:clrMapOvr>
  <mc:AlternateContent xmlns:mc="http://schemas.openxmlformats.org/markup-compatibility/2006">
    <mc:Choice xmlns="" xmlns:p14="http://schemas.microsoft.com/office/powerpoint/2010/main" Requires="p14">
      <p:transition spd="slow" p14:dur="1100">
        <p14:switch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Základní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Základní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Základní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250000"/>
              </a:schemeClr>
            </a:gs>
            <a:gs pos="35000">
              <a:schemeClr val="phClr">
                <a:tint val="47000"/>
                <a:satMod val="275000"/>
              </a:schemeClr>
            </a:gs>
            <a:gs pos="100000">
              <a:schemeClr val="phClr">
                <a:tint val="25000"/>
                <a:satMod val="300000"/>
              </a:schemeClr>
            </a:gs>
          </a:gsLst>
          <a:lin ang="16200000" scaled="1"/>
        </a:gradFill>
        <a:solidFill>
          <a:schemeClr val="phClr">
            <a:satMod val="110000"/>
          </a:schemeClr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4127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9999" dist="23000" algn="b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38100" dist="19050" algn="bl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balanced" dir="l"/>
          </a:scene3d>
          <a:sp3d prstMaterial="plastic">
            <a:bevelT w="38100" h="31750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6000"/>
              </a:schemeClr>
              <a:schemeClr val="phClr">
                <a:shade val="94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84000"/>
                <a:satMod val="110000"/>
              </a:schemeClr>
            </a:gs>
            <a:gs pos="44000">
              <a:schemeClr val="phClr">
                <a:tint val="93000"/>
                <a:satMod val="115000"/>
              </a:schemeClr>
            </a:gs>
            <a:gs pos="100000">
              <a:schemeClr val="phClr">
                <a:tint val="100000"/>
                <a:shade val="59000"/>
                <a:satMod val="120000"/>
              </a:schemeClr>
            </a:gs>
          </a:gsLst>
          <a:path path="circle">
            <a:fillToRect l="40000" t="60000" r="60000" b="4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2103</TotalTime>
  <Words>482</Words>
  <Application>Microsoft Office PowerPoint</Application>
  <PresentationFormat>Předvádění na obrazovce (4:3)</PresentationFormat>
  <Paragraphs>281</Paragraphs>
  <Slides>23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Základní</vt:lpstr>
      <vt:lpstr>Autorem materiálu a všech jeho částí, není-li uvedeno jinak, je Mgr. Veronika Černá.</vt:lpstr>
      <vt:lpstr>Ptáček – násobení  desetinných čísel 10 a 100</vt:lpstr>
      <vt:lpstr>Ptáček - násobení desetinných čísel 10 a 100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    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ZS-Lubna</cp:lastModifiedBy>
  <cp:revision>202</cp:revision>
  <dcterms:created xsi:type="dcterms:W3CDTF">2012-08-09T16:28:39Z</dcterms:created>
  <dcterms:modified xsi:type="dcterms:W3CDTF">2013-09-29T14:59:18Z</dcterms:modified>
</cp:coreProperties>
</file>