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429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791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54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544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230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315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197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404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11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296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9699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5065E-0007-44EA-82D5-1EB87294CB3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88B48-9129-43B2-BC14-D4251AD4F84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984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10419-90C4-419F-BBDF-85F85C9C08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CF8EC5-8492-448B-A501-BC7F9FF6306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969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52085-C02B-4131-A6F4-FE32BB022C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825E3A-905D-42DA-8BB9-763C363F39E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2062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12757-51C1-4440-9C51-53073BBD7D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05A425-F733-4629-8E5B-03439B31A0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2982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CFBDE-CA3A-46B4-A0E9-6BED9DDC32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59F96F-C6FD-4332-8C59-C952E759BA9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574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64DDD-52D6-47B0-8278-9062C90E24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4FC23E-E367-41D4-9E17-4EC15EBACA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2492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A1736-F385-4C9F-9D12-6ACD79D753B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4680A1-1F76-419D-8D72-C73E3C0B1C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965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B4530-2392-406E-A36C-EB422C07B28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015CFB-27D8-4E15-B993-E01323102E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5323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6A65E-399C-485A-A7C2-3F1357C131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120614-10E3-43E0-8A0E-EB9B00DA8E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0696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14C61-792F-45E1-9A45-7BA4AA0044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A5BA21-2202-42E7-82AB-4A9CD01E04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9341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309CD-903F-47FF-8117-584187E498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927035-A881-4A41-BCD9-D092F9AA320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2169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F835EED-E4BC-42F0-93D9-0F93D9B8525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42243-2D85-49A2-BC68-680C6C7F007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5582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3962400" y="1828800"/>
            <a:ext cx="80264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3962400" y="4267200"/>
            <a:ext cx="8026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2904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1985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1855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5676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5508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43426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9154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4269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7251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7073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457200"/>
            <a:ext cx="27432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80264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82047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5846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57200"/>
            <a:ext cx="109728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09600" y="1981200"/>
            <a:ext cx="109728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872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horzBrick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590F6-E0C9-4CBC-BA7D-4B561E97911A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70398D-7877-48EC-A390-3B3E45E23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662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E3E643-97E9-48B0-87B7-E6E45B623A0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DB48154-A468-433F-9CC0-0EB0F0C2631C}" type="slidenum">
              <a:rPr lang="cs-CZ" smtClean="0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1556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12192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57200"/>
            <a:ext cx="10972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81200"/>
            <a:ext cx="109728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073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1992313" y="1268413"/>
          <a:ext cx="8229600" cy="3892554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Národní obrození -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doplnění dějepisného výkladu 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k doplnění výkladu nebo k opakování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3503613" y="620714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640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2371" y="2571297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latin typeface="Algerian" panose="04020705040A02060702" pitchFamily="82" charset="0"/>
              </a:rPr>
              <a:t>JARO NÁRODŮ</a:t>
            </a:r>
            <a:br>
              <a:rPr lang="cs-CZ" sz="8800" b="1" dirty="0" smtClean="0">
                <a:latin typeface="Algerian" panose="04020705040A02060702" pitchFamily="82" charset="0"/>
              </a:rPr>
            </a:br>
            <a:r>
              <a:rPr lang="cs-CZ" sz="8800" b="1" dirty="0" smtClean="0">
                <a:latin typeface="Algerian" panose="04020705040A02060702" pitchFamily="82" charset="0"/>
              </a:rPr>
              <a:t>Revoluční rok 1848</a:t>
            </a:r>
            <a:br>
              <a:rPr lang="cs-CZ" sz="8800" b="1" dirty="0" smtClean="0">
                <a:latin typeface="Algerian" panose="04020705040A02060702" pitchFamily="82" charset="0"/>
              </a:rPr>
            </a:br>
            <a:r>
              <a:rPr lang="cs-CZ" sz="3200" b="1" dirty="0" smtClean="0">
                <a:latin typeface="Algerian" panose="04020705040A02060702" pitchFamily="82" charset="0"/>
              </a:rPr>
              <a:t>ÚVOD</a:t>
            </a:r>
            <a:endParaRPr lang="cs-CZ" sz="3200" b="1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93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58471" y="261257"/>
            <a:ext cx="9075057" cy="1443945"/>
          </a:xfrm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Autofit/>
          </a:bodyPr>
          <a:lstStyle/>
          <a:p>
            <a:r>
              <a:rPr lang="cs-CZ" sz="3600" b="1" dirty="0" smtClean="0"/>
              <a:t>Revoluční vlna se v roce 1848 převalila Evropou. </a:t>
            </a:r>
            <a:br>
              <a:rPr lang="cs-CZ" sz="3600" b="1" dirty="0" smtClean="0"/>
            </a:br>
            <a:r>
              <a:rPr lang="cs-CZ" sz="3600" b="1" dirty="0" smtClean="0"/>
              <a:t>Podle následujících charakteristik rozhodni, které země také zasáhla.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dirty="0" smtClean="0"/>
              <a:t>V této zemi byly revoluční myšlenky velmi živé. Sotva 60 let před revolucí 1848 se tu lid vzbouřil proti absolutistické královské vládě a dobyl městskou věznici. Vlajka této země je tvořena třemi svislými pruhy na způsob trikolóry, nad hlavním městem se dnes tyčí ocelová věž vybudovaná pro světovou výstavu.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6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FRANCIE</a:t>
            </a:r>
            <a:endParaRPr lang="cs-CZ" sz="66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30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230538"/>
            <a:ext cx="10515600" cy="4749347"/>
          </a:xfrm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dirty="0" smtClean="0"/>
              <a:t>Tato ze mě je naším sousedem na západě. Byla velmi dlouho rozdrobena na velké množství knížectví, vévodství, svobodných měst a městeček a toužila po sjednocení. V roce 1936 se tu konaly olympijské hry.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72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NĚMECKO</a:t>
            </a:r>
            <a:endParaRPr lang="cs-CZ" sz="72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593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201511"/>
            <a:ext cx="10515600" cy="4459060"/>
          </a:xfrm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dirty="0" smtClean="0"/>
              <a:t>Tahle země má tvar jezdecké holínky, leží na jihu Evropy, ve starověku bylo její hlavní město středem obrovské říše. K národním jídlům tu patří pizza a špagety.</a:t>
            </a:r>
          </a:p>
          <a:p>
            <a:endParaRPr lang="cs-CZ" dirty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72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ITÁLIE</a:t>
            </a:r>
            <a:endParaRPr lang="cs-CZ" sz="72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49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b="1" dirty="0" smtClean="0"/>
              <a:t>Rozděl následující hesla na </a:t>
            </a:r>
            <a:r>
              <a:rPr lang="cs-CZ" b="1" u="sng" dirty="0" smtClean="0"/>
              <a:t>příčiny</a:t>
            </a:r>
            <a:r>
              <a:rPr lang="cs-CZ" b="1" dirty="0" smtClean="0"/>
              <a:t> a </a:t>
            </a:r>
            <a:r>
              <a:rPr lang="cs-CZ" b="1" u="sng" dirty="0" smtClean="0"/>
              <a:t>cíle</a:t>
            </a:r>
            <a:r>
              <a:rPr lang="cs-CZ" b="1" dirty="0" smtClean="0"/>
              <a:t> revolucí v roce 1848.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dirty="0" smtClean="0"/>
              <a:t>Represivní politika vládnoucích rodů</a:t>
            </a:r>
          </a:p>
          <a:p>
            <a:r>
              <a:rPr lang="cs-CZ" dirty="0" smtClean="0"/>
              <a:t>Ústavní vláda</a:t>
            </a:r>
          </a:p>
          <a:p>
            <a:r>
              <a:rPr lang="cs-CZ" dirty="0" smtClean="0"/>
              <a:t>Občanská práva a  svobody</a:t>
            </a:r>
          </a:p>
          <a:p>
            <a:r>
              <a:rPr lang="cs-CZ" dirty="0" smtClean="0"/>
              <a:t>Sjednocení rozdrobeného území</a:t>
            </a:r>
          </a:p>
          <a:p>
            <a:r>
              <a:rPr lang="cs-CZ" dirty="0" smtClean="0"/>
              <a:t>Mnohonárodnostní stát</a:t>
            </a:r>
          </a:p>
          <a:p>
            <a:r>
              <a:rPr lang="cs-CZ" dirty="0" smtClean="0"/>
              <a:t>Nedostatečný rozvoj ekonomiky</a:t>
            </a:r>
          </a:p>
          <a:p>
            <a:r>
              <a:rPr lang="cs-CZ" dirty="0" smtClean="0"/>
              <a:t>Potlačování občanských svobod</a:t>
            </a:r>
          </a:p>
          <a:p>
            <a:r>
              <a:rPr lang="cs-CZ" dirty="0" smtClean="0"/>
              <a:t>Svébytnost národů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95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b="1" dirty="0" smtClean="0"/>
              <a:t>Rozděl následující hesla na </a:t>
            </a:r>
            <a:r>
              <a:rPr lang="cs-CZ" b="1" u="sng" dirty="0" smtClean="0">
                <a:solidFill>
                  <a:srgbClr val="FF0000"/>
                </a:solidFill>
              </a:rPr>
              <a:t>příčiny</a:t>
            </a:r>
            <a:r>
              <a:rPr lang="cs-CZ" b="1" dirty="0" smtClean="0"/>
              <a:t> a </a:t>
            </a:r>
            <a:r>
              <a:rPr lang="cs-CZ" b="1" u="sng" dirty="0" smtClean="0">
                <a:solidFill>
                  <a:srgbClr val="00B050"/>
                </a:solidFill>
              </a:rPr>
              <a:t>cíle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/>
              <a:t>revolucí v roce 1848.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Represivní politika vládnoucích rodů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Ústavní vláda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Občanská práva a  svobody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Sjednocení rozdrobeného území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Mnohonárodnostní stát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Nedostatečný rozvoj ekonomiky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Potlačování občanských svobod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Svébytnost národů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4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40897"/>
            <a:ext cx="10515600" cy="1325563"/>
          </a:xfrm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b="1" dirty="0" smtClean="0"/>
              <a:t>Urči v kterých zemích působily následující dynastie.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754539"/>
            <a:ext cx="10515600" cy="2906032"/>
          </a:xfrm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r>
              <a:rPr lang="cs-CZ" sz="3600" dirty="0" smtClean="0"/>
              <a:t>HOHENZOLLERNSKÁ DYNASTIE    </a:t>
            </a:r>
          </a:p>
          <a:p>
            <a:r>
              <a:rPr lang="cs-CZ" sz="3600" dirty="0" smtClean="0"/>
              <a:t>SAVOJSKÁ DYNASTIE                      </a:t>
            </a:r>
          </a:p>
          <a:p>
            <a:r>
              <a:rPr lang="cs-CZ" sz="3600" dirty="0" smtClean="0"/>
              <a:t>HABSBURSKÁ DYNASTIE               </a:t>
            </a:r>
          </a:p>
          <a:p>
            <a:r>
              <a:rPr lang="cs-CZ" sz="3600" dirty="0" smtClean="0"/>
              <a:t>BOURBON – ORLÉANS</a:t>
            </a:r>
            <a:endParaRPr lang="cs-CZ" sz="36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7639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40897"/>
            <a:ext cx="10515600" cy="1325563"/>
          </a:xfrm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/>
          <a:lstStyle/>
          <a:p>
            <a:r>
              <a:rPr lang="cs-CZ" b="1" dirty="0" smtClean="0"/>
              <a:t>Urči v kterých zemích působily následující dynastie.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754539"/>
            <a:ext cx="10515600" cy="2906032"/>
          </a:xfrm>
          <a:pattFill prst="pct5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r>
              <a:rPr lang="cs-CZ" sz="3600" dirty="0" smtClean="0"/>
              <a:t>HOHENZOLLERNSKÁ DYNASTIE    </a:t>
            </a:r>
            <a:r>
              <a:rPr lang="cs-CZ" sz="36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NĚMECKO </a:t>
            </a:r>
            <a:r>
              <a:rPr lang="cs-CZ" sz="3600" dirty="0" smtClean="0">
                <a:solidFill>
                  <a:srgbClr val="FF0000"/>
                </a:solidFill>
              </a:rPr>
              <a:t>(Prusko)</a:t>
            </a:r>
          </a:p>
          <a:p>
            <a:r>
              <a:rPr lang="cs-CZ" sz="3600" dirty="0" smtClean="0"/>
              <a:t>SAVOJSKÁ DYNASTIE                      </a:t>
            </a:r>
            <a:r>
              <a:rPr lang="cs-CZ" sz="36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ITÁLIE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(Sardinie, Savojsko)</a:t>
            </a:r>
          </a:p>
          <a:p>
            <a:r>
              <a:rPr lang="cs-CZ" sz="3600" dirty="0" smtClean="0"/>
              <a:t>HABSBURSKÁ DYNASTIE               </a:t>
            </a:r>
            <a:r>
              <a:rPr lang="cs-CZ" sz="36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RAKOUSKO</a:t>
            </a:r>
          </a:p>
          <a:p>
            <a:r>
              <a:rPr lang="cs-CZ" sz="3600" dirty="0" smtClean="0"/>
              <a:t>BOURBON – ORLÉANS                  </a:t>
            </a:r>
            <a:r>
              <a:rPr lang="cs-CZ" sz="36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FRANCIE</a:t>
            </a:r>
            <a:endParaRPr lang="cs-CZ" sz="36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188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z="2000" kern="1200" dirty="0" smtClean="0">
                <a:solidFill>
                  <a:prstClr val="black"/>
                </a:solidFill>
              </a:rPr>
              <a:t>BAUER, Ivan. </a:t>
            </a:r>
            <a:r>
              <a:rPr lang="cs-CZ" sz="2000" i="1" kern="1200" dirty="0" smtClean="0">
                <a:solidFill>
                  <a:prstClr val="black"/>
                </a:solidFill>
              </a:rPr>
              <a:t>Novověk: národní dějiny : pracovní sešit z dějepisu</a:t>
            </a:r>
            <a:r>
              <a:rPr lang="cs-CZ" sz="2000" kern="1200" dirty="0" smtClean="0">
                <a:solidFill>
                  <a:prstClr val="black"/>
                </a:solidFill>
              </a:rPr>
              <a:t>. 1. vyd. Tobiáš, 1994, 72 s. ISBN 80-858-0820-X.</a:t>
            </a:r>
          </a:p>
          <a:p>
            <a:pPr lvl="0"/>
            <a:r>
              <a:rPr lang="cs-CZ" sz="2000" i="1" dirty="0"/>
              <a:t>Dějiny zemí Koruny české</a:t>
            </a:r>
            <a:r>
              <a:rPr lang="cs-CZ" sz="2000" dirty="0"/>
              <a:t>. 3. vyd. Editor Pavel Bělina, Jiří Pokorný. Praha: Paseka, 1993, 328 s. ISBN 80-718-5007-1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80-723-5172-9.</a:t>
            </a:r>
          </a:p>
          <a:p>
            <a:pPr lvl="0"/>
            <a:endParaRPr lang="cs-CZ" kern="1200" dirty="0" smtClean="0">
              <a:solidFill>
                <a:prstClr val="black"/>
              </a:solidFill>
              <a:latin typeface="Calibri"/>
            </a:endParaRPr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30635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331</Words>
  <Application>Microsoft Office PowerPoint</Application>
  <PresentationFormat>Širokoúhlá obrazovka</PresentationFormat>
  <Paragraphs>64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Algerian</vt:lpstr>
      <vt:lpstr>Arial</vt:lpstr>
      <vt:lpstr>Arial Black</vt:lpstr>
      <vt:lpstr>Calibri</vt:lpstr>
      <vt:lpstr>Calibri Light</vt:lpstr>
      <vt:lpstr>Times New Roman</vt:lpstr>
      <vt:lpstr>Wingdings</vt:lpstr>
      <vt:lpstr>Motiv Office</vt:lpstr>
      <vt:lpstr>Motiv sady Office</vt:lpstr>
      <vt:lpstr>Pixel</vt:lpstr>
      <vt:lpstr>Prezentace aplikace PowerPoint</vt:lpstr>
      <vt:lpstr>JARO NÁRODŮ Revoluční rok 1848 ÚVOD</vt:lpstr>
      <vt:lpstr>Revoluční vlna se v roce 1848 převalila Evropou.  Podle následujících charakteristik rozhodni, které země také zasáhla.</vt:lpstr>
      <vt:lpstr>Prezentace aplikace PowerPoint</vt:lpstr>
      <vt:lpstr>Prezentace aplikace PowerPoint</vt:lpstr>
      <vt:lpstr>Rozděl následující hesla na příčiny a cíle revolucí v roce 1848.</vt:lpstr>
      <vt:lpstr>Rozděl následující hesla na příčiny a cíle revolucí v roce 1848.</vt:lpstr>
      <vt:lpstr>Urči v kterých zemích působily následující dynastie.</vt:lpstr>
      <vt:lpstr>Urči v kterých zemích působily následující dynastie.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 NÁRODŮ Revoluční rok 1848</dc:title>
  <dc:creator>Klára</dc:creator>
  <cp:lastModifiedBy>Klára</cp:lastModifiedBy>
  <cp:revision>8</cp:revision>
  <dcterms:created xsi:type="dcterms:W3CDTF">2013-10-05T16:25:57Z</dcterms:created>
  <dcterms:modified xsi:type="dcterms:W3CDTF">2013-10-20T10:46:20Z</dcterms:modified>
</cp:coreProperties>
</file>