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92" r:id="rId1"/>
  </p:sldMasterIdLst>
  <p:notesMasterIdLst>
    <p:notesMasterId r:id="rId38"/>
  </p:notesMasterIdLst>
  <p:sldIdLst>
    <p:sldId id="293" r:id="rId2"/>
    <p:sldId id="294" r:id="rId3"/>
    <p:sldId id="401" r:id="rId4"/>
    <p:sldId id="402" r:id="rId5"/>
    <p:sldId id="403" r:id="rId6"/>
    <p:sldId id="404" r:id="rId7"/>
    <p:sldId id="405" r:id="rId8"/>
    <p:sldId id="406" r:id="rId9"/>
    <p:sldId id="407" r:id="rId10"/>
    <p:sldId id="408" r:id="rId11"/>
    <p:sldId id="409" r:id="rId12"/>
    <p:sldId id="410" r:id="rId13"/>
    <p:sldId id="411" r:id="rId14"/>
    <p:sldId id="412" r:id="rId15"/>
    <p:sldId id="413" r:id="rId16"/>
    <p:sldId id="414" r:id="rId17"/>
    <p:sldId id="415" r:id="rId18"/>
    <p:sldId id="416" r:id="rId19"/>
    <p:sldId id="417" r:id="rId20"/>
    <p:sldId id="418" r:id="rId21"/>
    <p:sldId id="419" r:id="rId22"/>
    <p:sldId id="420" r:id="rId23"/>
    <p:sldId id="421" r:id="rId24"/>
    <p:sldId id="422" r:id="rId25"/>
    <p:sldId id="423" r:id="rId26"/>
    <p:sldId id="424" r:id="rId27"/>
    <p:sldId id="425" r:id="rId28"/>
    <p:sldId id="426" r:id="rId29"/>
    <p:sldId id="427" r:id="rId30"/>
    <p:sldId id="428" r:id="rId31"/>
    <p:sldId id="429" r:id="rId32"/>
    <p:sldId id="430" r:id="rId33"/>
    <p:sldId id="431" r:id="rId34"/>
    <p:sldId id="432" r:id="rId35"/>
    <p:sldId id="433" r:id="rId36"/>
    <p:sldId id="369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663300"/>
    <a:srgbClr val="FF33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2500" autoAdjust="0"/>
    <p:restoredTop sz="94671" autoAdjust="0"/>
  </p:normalViewPr>
  <p:slideViewPr>
    <p:cSldViewPr>
      <p:cViewPr>
        <p:scale>
          <a:sx n="75" d="100"/>
          <a:sy n="75" d="100"/>
        </p:scale>
        <p:origin x="-1362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VY_32_INOVACE_20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Zmrzlina – dělení desetinných čísel přirozeným číslem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17.6. 2013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 custLinFactNeighborX="-848" custLinFactNeighborY="-195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4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23611"/>
                <a:satOff val="-3943"/>
                <a:lumOff val="-1340"/>
                <a:alphaOff val="0"/>
                <a:tint val="43000"/>
                <a:satMod val="165000"/>
              </a:schemeClr>
            </a:gs>
            <a:gs pos="55000">
              <a:schemeClr val="accent4">
                <a:hueOff val="23611"/>
                <a:satOff val="-3943"/>
                <a:lumOff val="-1340"/>
                <a:alphaOff val="0"/>
                <a:tint val="83000"/>
                <a:satMod val="155000"/>
              </a:schemeClr>
            </a:gs>
            <a:gs pos="100000">
              <a:schemeClr val="accent4">
                <a:hueOff val="23611"/>
                <a:satOff val="-3943"/>
                <a:lumOff val="-134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23611"/>
              <a:satOff val="-3943"/>
              <a:lumOff val="-134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47222"/>
                <a:satOff val="-7886"/>
                <a:lumOff val="-2680"/>
                <a:alphaOff val="0"/>
                <a:tint val="43000"/>
                <a:satMod val="165000"/>
              </a:schemeClr>
            </a:gs>
            <a:gs pos="55000">
              <a:schemeClr val="accent4">
                <a:hueOff val="47222"/>
                <a:satOff val="-7886"/>
                <a:lumOff val="-2680"/>
                <a:alphaOff val="0"/>
                <a:tint val="83000"/>
                <a:satMod val="155000"/>
              </a:schemeClr>
            </a:gs>
            <a:gs pos="100000">
              <a:schemeClr val="accent4">
                <a:hueOff val="47222"/>
                <a:satOff val="-7886"/>
                <a:lumOff val="-268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47222"/>
              <a:satOff val="-7886"/>
              <a:lumOff val="-268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VY_32_INOVACE_20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70833"/>
                <a:satOff val="-11829"/>
                <a:lumOff val="-4020"/>
                <a:alphaOff val="0"/>
                <a:tint val="43000"/>
                <a:satMod val="165000"/>
              </a:schemeClr>
            </a:gs>
            <a:gs pos="55000">
              <a:schemeClr val="accent4">
                <a:hueOff val="70833"/>
                <a:satOff val="-11829"/>
                <a:lumOff val="-4020"/>
                <a:alphaOff val="0"/>
                <a:tint val="83000"/>
                <a:satMod val="155000"/>
              </a:schemeClr>
            </a:gs>
            <a:gs pos="100000">
              <a:schemeClr val="accent4">
                <a:hueOff val="70833"/>
                <a:satOff val="-11829"/>
                <a:lumOff val="-402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271756" y="1343084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70833"/>
              <a:satOff val="-11829"/>
              <a:lumOff val="-402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Zmrzlina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–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dělení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desetinných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čísel přirozeným číslem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271756" y="1343084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94444"/>
                <a:satOff val="-15773"/>
                <a:lumOff val="-5359"/>
                <a:alphaOff val="0"/>
                <a:tint val="43000"/>
                <a:satMod val="165000"/>
              </a:schemeClr>
            </a:gs>
            <a:gs pos="55000">
              <a:schemeClr val="accent4">
                <a:hueOff val="94444"/>
                <a:satOff val="-15773"/>
                <a:lumOff val="-5359"/>
                <a:alphaOff val="0"/>
                <a:tint val="83000"/>
                <a:satMod val="155000"/>
              </a:schemeClr>
            </a:gs>
            <a:gs pos="100000">
              <a:schemeClr val="accent4">
                <a:hueOff val="94444"/>
                <a:satOff val="-15773"/>
                <a:lumOff val="-5359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94444"/>
              <a:satOff val="-15773"/>
              <a:lumOff val="-5359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118055"/>
                <a:satOff val="-19716"/>
                <a:lumOff val="-6699"/>
                <a:alphaOff val="0"/>
                <a:tint val="43000"/>
                <a:satMod val="165000"/>
              </a:schemeClr>
            </a:gs>
            <a:gs pos="55000">
              <a:schemeClr val="accent4">
                <a:hueOff val="118055"/>
                <a:satOff val="-19716"/>
                <a:lumOff val="-6699"/>
                <a:alphaOff val="0"/>
                <a:tint val="83000"/>
                <a:satMod val="155000"/>
              </a:schemeClr>
            </a:gs>
            <a:gs pos="100000">
              <a:schemeClr val="accent4">
                <a:hueOff val="118055"/>
                <a:satOff val="-19716"/>
                <a:lumOff val="-6699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118055"/>
              <a:satOff val="-19716"/>
              <a:lumOff val="-6699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141666"/>
                <a:satOff val="-23659"/>
                <a:lumOff val="-8039"/>
                <a:alphaOff val="0"/>
                <a:tint val="43000"/>
                <a:satMod val="165000"/>
              </a:schemeClr>
            </a:gs>
            <a:gs pos="55000">
              <a:schemeClr val="accent4">
                <a:hueOff val="141666"/>
                <a:satOff val="-23659"/>
                <a:lumOff val="-8039"/>
                <a:alphaOff val="0"/>
                <a:tint val="83000"/>
                <a:satMod val="155000"/>
              </a:schemeClr>
            </a:gs>
            <a:gs pos="100000">
              <a:schemeClr val="accent4">
                <a:hueOff val="141666"/>
                <a:satOff val="-23659"/>
                <a:lumOff val="-8039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141666"/>
              <a:satOff val="-23659"/>
              <a:lumOff val="-8039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.5.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2013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10DB-F283-4C62-BE00-376BD59040EC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9BB9AF-9B1A-4D9D-804E-E839FA7AD5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189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93" r:id="rId1"/>
    <p:sldLayoutId id="2147484694" r:id="rId2"/>
    <p:sldLayoutId id="2147484695" r:id="rId3"/>
    <p:sldLayoutId id="2147484696" r:id="rId4"/>
    <p:sldLayoutId id="2147484697" r:id="rId5"/>
    <p:sldLayoutId id="2147484698" r:id="rId6"/>
    <p:sldLayoutId id="2147484699" r:id="rId7"/>
    <p:sldLayoutId id="2147484700" r:id="rId8"/>
    <p:sldLayoutId id="2147484701" r:id="rId9"/>
    <p:sldLayoutId id="2147484702" r:id="rId10"/>
    <p:sldLayoutId id="214748470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31" Type="http://schemas.openxmlformats.org/officeDocument/2006/relationships/image" Target="../media/image33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4.png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microsoft.com/office/2007/relationships/media" Target="../media/media1.wav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video" Target="NULL" TargetMode="Externa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32" Type="http://schemas.openxmlformats.org/officeDocument/2006/relationships/image" Target="../media/image35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31" Type="http://schemas.openxmlformats.org/officeDocument/2006/relationships/image" Target="../media/image33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338554"/>
          </a:xfrm>
        </p:spPr>
        <p:txBody>
          <a:bodyPr>
            <a:sp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="" xmlns:p14="http://schemas.microsoft.com/office/powerpoint/2010/main" val="909810883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0009857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800" y="332656"/>
            <a:ext cx="9144000" cy="1700808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cs-CZ" sz="4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Zmrzlina </a:t>
            </a:r>
            <a:r>
              <a:rPr lang="cs-CZ" sz="48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4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dělení </a:t>
            </a:r>
            <a:r>
              <a:rPr lang="cs-CZ" sz="48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desetinných </a:t>
            </a:r>
            <a:r>
              <a:rPr lang="cs-CZ" sz="4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čísel přirozeným číslem</a:t>
            </a:r>
            <a:endParaRPr lang="cs-CZ" sz="48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251520" y="2057400"/>
            <a:ext cx="8712968" cy="4800600"/>
          </a:xfrm>
        </p:spPr>
        <p:txBody>
          <a:bodyPr>
            <a:no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b="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Používá správně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dělení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 desetinných čísel přirozeným číslem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Dělení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 desetinných čísel přirozeným číslem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Prezentace je určena k procvičování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dělení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 desetinných čísel přirozeným číslem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Prezentaci jsem použila v úvodu hodiny 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procvičování dělení desetinných čísel přirozeným číslem.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se aktivně podíleli na úkolu a při práci ve skupinách se i bavili a vytvářeli podobné příklady. Dále jsem každému na konci hodiny rozdala pracovní list -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nevybarvenou zmrzlinu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 příklady – kde si žáci individuálně zkoušeli příklady samostatně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vypočítat.</a:t>
            </a:r>
            <a:endParaRPr lang="cs-CZ" sz="2000" b="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-276720" y="877293"/>
            <a:ext cx="964907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98138406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92696"/>
            <a:ext cx="9010328" cy="841248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Zmrzlina - dělení desetinných čísel přirozeným číslem</a:t>
            </a:r>
            <a:endParaRPr lang="cs-CZ" sz="48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780" y="2060848"/>
            <a:ext cx="6858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782405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25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531259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7860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43621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1730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72367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78057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261065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1230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7977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8169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6006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81769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990506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62635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33989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5176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41369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85163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52255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90904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51160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61669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3687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421516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71123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54679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34020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03374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78485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5611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33" name="j0214098.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="" xmlns:p14="http://schemas.microsoft.com/office/powerpoint/2010/main" r:embed="rId33"/>
              </p:ext>
            </p:extLst>
          </p:nvPr>
        </p:nvPicPr>
        <p:blipFill>
          <a:blip r:embed="rId34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43056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37932" y="902807"/>
            <a:ext cx="27061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32,6 modrá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34,2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36,5 žlutá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37,3 oranžová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38,4 červená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084168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799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6084168" cy="685799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84168" cy="685800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-39979" y="-171400"/>
            <a:ext cx="58929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</a:rPr>
              <a:t>Pracovní        list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303270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653136"/>
            <a:ext cx="8229600" cy="1143000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4906" y="1875604"/>
            <a:ext cx="7200800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Google.com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10.6.2013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]. Dostupný na WWW: http://www.gastrotrend.cz/7-clanky-rubriky/9-hotel-wellness-spa/1858-horke-leto-chladna-kuchyne.html </a:t>
            </a:r>
            <a:endParaRPr lang="cs-CZ" sz="18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20930" y="548680"/>
            <a:ext cx="67687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0068161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2685</TotalTime>
  <Words>528</Words>
  <Application>Microsoft Office PowerPoint</Application>
  <PresentationFormat>Předvádění na obrazovce (4:3)</PresentationFormat>
  <Paragraphs>181</Paragraphs>
  <Slides>36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Urbanistický</vt:lpstr>
      <vt:lpstr>Autorem materiálu a všech jeho částí, není-li uvedeno jinak, je Mgr. Veronika Černá.</vt:lpstr>
      <vt:lpstr>Zmrzlina – dělení desetinných čísel přirozeným číslem</vt:lpstr>
      <vt:lpstr>Zmrzlina - dělení desetinných čísel přirozeným číslem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ZS-Lubna</cp:lastModifiedBy>
  <cp:revision>237</cp:revision>
  <dcterms:created xsi:type="dcterms:W3CDTF">2012-08-09T16:28:39Z</dcterms:created>
  <dcterms:modified xsi:type="dcterms:W3CDTF">2013-09-29T15:04:02Z</dcterms:modified>
</cp:coreProperties>
</file>