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80" r:id="rId3"/>
    <p:sldId id="256" r:id="rId4"/>
    <p:sldId id="263" r:id="rId5"/>
    <p:sldId id="261" r:id="rId6"/>
    <p:sldId id="257" r:id="rId7"/>
    <p:sldId id="258" r:id="rId8"/>
    <p:sldId id="265" r:id="rId9"/>
    <p:sldId id="264" r:id="rId10"/>
    <p:sldId id="259" r:id="rId11"/>
    <p:sldId id="274" r:id="rId12"/>
    <p:sldId id="260" r:id="rId13"/>
    <p:sldId id="268" r:id="rId14"/>
    <p:sldId id="278" r:id="rId15"/>
    <p:sldId id="269" r:id="rId16"/>
    <p:sldId id="277" r:id="rId17"/>
    <p:sldId id="270" r:id="rId18"/>
    <p:sldId id="271" r:id="rId19"/>
    <p:sldId id="276" r:id="rId20"/>
    <p:sldId id="281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BABA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40E70AE-9834-4C14-B3BC-484E9AED2591}" type="datetimeFigureOut">
              <a:rPr lang="cs-CZ" smtClean="0"/>
              <a:pPr/>
              <a:t>20.10.2013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7A776EB-4410-45F3-A708-9AD7C02F34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Relationship Id="rId9" Type="http://schemas.openxmlformats.org/officeDocument/2006/relationships/image" Target="../media/image3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5786" y="571480"/>
            <a:ext cx="7488936" cy="1637191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143108" y="3714752"/>
            <a:ext cx="4572000" cy="214674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Obchodní akademie a Jazyková škola</a:t>
            </a:r>
            <a:b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 právem státní jazykové zkoušky Jihlava</a:t>
            </a:r>
          </a:p>
          <a:p>
            <a:pPr algn="ctr"/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spcBef>
                <a:spcPts val="300"/>
              </a:spcBef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VY_32_INOVACE_240.NEJ.34</a:t>
            </a:r>
          </a:p>
          <a:p>
            <a:pPr algn="ctr">
              <a:spcBef>
                <a:spcPts val="300"/>
              </a:spcBef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Jihlava –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unsere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Stadt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42910" y="785794"/>
            <a:ext cx="800105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Číslo projektu: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CZ.1.07/1.5.00/34.0744</a:t>
            </a: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Šablona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VY_32_INOVACE</a:t>
            </a: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Číslo DUMU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240.NEJ.34</a:t>
            </a: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Předmět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Německý jazyk</a:t>
            </a: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Název materiálu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Jihlava-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unsere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Stadt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Autor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Mgr. Eva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Munduchová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Formát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Prezentace Microsoft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Powerpoint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 </a:t>
            </a: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Velikost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</a:t>
            </a:r>
            <a:r>
              <a:rPr lang="cs-CZ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7,24 MB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Stupeň a typ vzdělávání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SŠ – odborné vzdělávání</a:t>
            </a: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Licence k obrazovému materiálu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CC BY</a:t>
            </a: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Datum vytvoření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18. 11. 2013</a:t>
            </a: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Klíčová slova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 němčina, Jihlava, město, památky, kultura, volný čas, firmy,</a:t>
            </a:r>
          </a:p>
          <a:p>
            <a:pPr algn="just"/>
            <a:r>
              <a:rPr lang="cs-CZ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 Žáci se naučí základní fakta o svém městě v německém jazyce. Seznámí se s historií, pamětihodnostmi, důležitými firmami a kulturním děním. Naučí se naplánovat program několikadenního pobytu v Jihlavě. Vhodné pro školní část maturitní zkoušky.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BABA5">
            <a:alpha val="7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5984" y="714356"/>
            <a:ext cx="4572032" cy="1357322"/>
          </a:xfrm>
        </p:spPr>
        <p:txBody>
          <a:bodyPr/>
          <a:lstStyle/>
          <a:p>
            <a:pPr algn="ctr"/>
            <a:r>
              <a:rPr lang="cs-CZ" sz="7200" dirty="0" smtClean="0">
                <a:solidFill>
                  <a:schemeClr val="accent2"/>
                </a:solidFill>
              </a:rPr>
              <a:t>JIHLAVA</a:t>
            </a:r>
            <a:endParaRPr lang="cs-CZ" sz="7200" dirty="0">
              <a:solidFill>
                <a:schemeClr val="accent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357430"/>
            <a:ext cx="7772400" cy="914400"/>
          </a:xfrm>
        </p:spPr>
        <p:txBody>
          <a:bodyPr>
            <a:normAutofit/>
          </a:bodyPr>
          <a:lstStyle/>
          <a:p>
            <a:pPr algn="ctr"/>
            <a:r>
              <a:rPr lang="cs-CZ" sz="32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unsere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Stadt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Obrázek 3" descr="http://upload.wikimedia.org/wikipedia/commons/a/a0/Jihlava_%28CZE%29_-_coat_of_arms.gif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3786190"/>
            <a:ext cx="1571636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786182" y="5643578"/>
            <a:ext cx="1703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Stadtwappen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1050925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s-CZ" sz="7200" dirty="0" err="1" smtClean="0">
                <a:solidFill>
                  <a:schemeClr val="accent2"/>
                </a:solidFill>
              </a:rPr>
              <a:t>Grundinfos</a:t>
            </a:r>
            <a:endParaRPr lang="cs-CZ" sz="7200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500034" y="1785926"/>
            <a:ext cx="8143932" cy="4187825"/>
          </a:xfrm>
        </p:spPr>
        <p:txBody>
          <a:bodyPr>
            <a:normAutofit/>
          </a:bodyPr>
          <a:lstStyle/>
          <a:p>
            <a:pPr>
              <a:buClr>
                <a:schemeClr val="accent2"/>
              </a:buClr>
              <a:buNone/>
            </a:pPr>
            <a:endParaRPr lang="cs-CZ" alt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Eine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alte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historische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Stadt</a:t>
            </a:r>
            <a:endParaRPr lang="cs-CZ" alt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Hauptstadt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der Region Vysočina</a:t>
            </a:r>
          </a:p>
          <a:p>
            <a:pPr>
              <a:buClr>
                <a:schemeClr val="accent2"/>
              </a:buClr>
            </a:pP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grösste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Stadt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der Region</a:t>
            </a:r>
          </a:p>
          <a:p>
            <a:pPr>
              <a:buClr>
                <a:schemeClr val="accent2"/>
              </a:buClr>
            </a:pP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50 000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Einwohner</a:t>
            </a:r>
            <a:endParaRPr lang="cs-CZ" alt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Wirtschaftliches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politisches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und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kulturelles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Zentrum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der Region</a:t>
            </a:r>
          </a:p>
          <a:p>
            <a:pPr eaLnBrk="1" hangingPunct="1">
              <a:buNone/>
            </a:pPr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950899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err="1" smtClean="0">
                <a:solidFill>
                  <a:schemeClr val="accent2"/>
                </a:solidFill>
              </a:rPr>
              <a:t>Lage</a:t>
            </a:r>
            <a:endParaRPr lang="cs-CZ" sz="5400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95288" y="1643051"/>
            <a:ext cx="8183562" cy="4244988"/>
          </a:xfrm>
        </p:spPr>
        <p:txBody>
          <a:bodyPr/>
          <a:lstStyle/>
          <a:p>
            <a:pPr>
              <a:buClr>
                <a:schemeClr val="accent2"/>
              </a:buClr>
            </a:pP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Im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Böhmisch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-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Mährischen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Höhenzug</a:t>
            </a:r>
            <a:endParaRPr 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der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Grenze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zwischen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Böhmen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und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Mähren</a:t>
            </a:r>
            <a:endParaRPr 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Autobahn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Prag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-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Brünn</a:t>
            </a:r>
            <a:endParaRPr 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hangingPunct="1">
              <a:buNone/>
            </a:pPr>
            <a:endParaRPr lang="cs-CZ" altLang="cs-CZ" dirty="0" smtClean="0"/>
          </a:p>
          <a:p>
            <a:pPr eaLnBrk="1" hangingPunct="1">
              <a:buNone/>
            </a:pPr>
            <a:endParaRPr lang="cs-CZ" altLang="cs-CZ" dirty="0" smtClean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="" xmlns:w="http://schemas.openxmlformats.org/wordprocessingml/2006/main" xmlns:w10="urn:schemas-microsoft-com:office:word" xmlns:v="urn:schemas-microsoft-com:vml" xmlns:o="urn:schemas-microsoft-com:office:office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786182" y="3000372"/>
            <a:ext cx="4857784" cy="29289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="" xmlns:w="http://schemas.openxmlformats.org/wordprocessingml/2006/main" xmlns:w10="urn:schemas-microsoft-com:office:word" xmlns:v="urn:schemas-microsoft-com:vml" xmlns:o="urn:schemas-microsoft-com:office:office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="" xmlns:w="http://schemas.openxmlformats.org/wordprocessingml/2006/main" xmlns:w10="urn:schemas-microsoft-com:office:word" xmlns:v="urn:schemas-microsoft-com:vml" xmlns:o="urn:schemas-microsoft-com:office:office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="" xmlns:w="http://schemas.openxmlformats.org/wordprocessingml/2006/main" xmlns:w10="urn:schemas-microsoft-com:office:word" xmlns:v="urn:schemas-microsoft-com:vml" xmlns:o="urn:schemas-microsoft-com:office:office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86248" y="5429264"/>
            <a:ext cx="2143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</a:t>
            </a:r>
            <a:endParaRPr lang="cs-CZ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549275"/>
            <a:ext cx="8786874" cy="1022337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err="1" smtClean="0">
                <a:solidFill>
                  <a:schemeClr val="accent2"/>
                </a:solidFill>
              </a:rPr>
              <a:t>Aus</a:t>
            </a:r>
            <a:r>
              <a:rPr lang="cs-CZ" sz="5400" dirty="0" smtClean="0">
                <a:solidFill>
                  <a:schemeClr val="accent2"/>
                </a:solidFill>
              </a:rPr>
              <a:t> der </a:t>
            </a:r>
            <a:r>
              <a:rPr lang="cs-CZ" sz="5400" dirty="0" err="1" smtClean="0">
                <a:solidFill>
                  <a:schemeClr val="accent2"/>
                </a:solidFill>
              </a:rPr>
              <a:t>Ges</a:t>
            </a:r>
            <a:r>
              <a:rPr lang="cs-CZ" sz="6000" dirty="0" err="1" smtClean="0">
                <a:solidFill>
                  <a:schemeClr val="accent2"/>
                </a:solidFill>
              </a:rPr>
              <a:t>chichte</a:t>
            </a:r>
            <a:endParaRPr lang="cs-CZ" sz="6000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95288" y="1785926"/>
            <a:ext cx="8183562" cy="4102112"/>
          </a:xfrm>
        </p:spPr>
        <p:txBody>
          <a:bodyPr/>
          <a:lstStyle/>
          <a:p>
            <a:pPr>
              <a:buClr>
                <a:schemeClr val="accent2"/>
              </a:buClr>
              <a:buNone/>
            </a:pPr>
            <a:endParaRPr lang="cs-CZ" alt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älteste</a:t>
            </a: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Bergstadt</a:t>
            </a: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in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böhmischen</a:t>
            </a: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Ländern</a:t>
            </a:r>
            <a:endParaRPr lang="cs-CZ" alt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Gegründet</a:t>
            </a: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im</a:t>
            </a: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13.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Jahrhundert</a:t>
            </a:r>
            <a:endParaRPr lang="cs-CZ" alt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Berühmte</a:t>
            </a: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Silberbergwerke</a:t>
            </a:r>
            <a:endParaRPr lang="cs-CZ" alt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Münzen</a:t>
            </a: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geprägt</a:t>
            </a:r>
            <a:endParaRPr lang="cs-CZ" alt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14.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Jhdt</a:t>
            </a: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.: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Handels</a:t>
            </a: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-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und</a:t>
            </a:r>
            <a:r>
              <a:rPr lang="cs-CZ" alt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Gewerbezentrum</a:t>
            </a:r>
            <a:endParaRPr lang="cs-CZ" alt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alt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Tuchmanufakturen</a:t>
            </a:r>
            <a:endParaRPr lang="cs-CZ" alt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</a:pP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1436: 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Verkündung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der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Basler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Kompaktaten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vor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dem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6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Iglauer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Rathaus</a:t>
            </a:r>
            <a:endParaRPr lang="cs-CZ" altLang="cs-CZ" sz="26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hangingPunct="1">
              <a:buNone/>
            </a:pPr>
            <a:endParaRPr lang="cs-CZ" altLang="cs-CZ" dirty="0" smtClean="0"/>
          </a:p>
          <a:p>
            <a:pPr eaLnBrk="1" hangingPunct="1">
              <a:buNone/>
            </a:pPr>
            <a:endParaRPr lang="cs-CZ" altLang="cs-CZ" dirty="0" smtClean="0"/>
          </a:p>
          <a:p>
            <a:pPr eaLnBrk="1" hangingPunct="1"/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10509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err="1" smtClean="0">
                <a:solidFill>
                  <a:schemeClr val="accent2"/>
                </a:solidFill>
              </a:rPr>
              <a:t>Das</a:t>
            </a:r>
            <a:r>
              <a:rPr lang="cs-CZ" sz="5400" dirty="0" smtClean="0">
                <a:solidFill>
                  <a:schemeClr val="accent2"/>
                </a:solidFill>
              </a:rPr>
              <a:t> </a:t>
            </a:r>
            <a:r>
              <a:rPr lang="cs-CZ" sz="5400" dirty="0" err="1" smtClean="0">
                <a:solidFill>
                  <a:schemeClr val="accent2"/>
                </a:solidFill>
              </a:rPr>
              <a:t>Stadtzentrum</a:t>
            </a:r>
            <a:endParaRPr lang="cs-CZ" sz="5400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8183562" cy="4187825"/>
          </a:xfrm>
        </p:spPr>
        <p:txBody>
          <a:bodyPr/>
          <a:lstStyle/>
          <a:p>
            <a:pPr eaLnBrk="1" hangingPunct="1">
              <a:buNone/>
            </a:pPr>
            <a:endParaRPr lang="cs-CZ" altLang="cs-CZ" dirty="0" smtClean="0"/>
          </a:p>
          <a:p>
            <a:pPr eaLnBrk="1" hangingPunct="1">
              <a:buNone/>
            </a:pPr>
            <a:endParaRPr lang="cs-CZ" altLang="cs-CZ" dirty="0" smtClean="0"/>
          </a:p>
        </p:txBody>
      </p:sp>
      <p:pic>
        <p:nvPicPr>
          <p:cNvPr id="4" name="Obrázek 3" descr="r001-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00496" y="1785926"/>
            <a:ext cx="4714910" cy="31432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r001-0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596" y="1714488"/>
            <a:ext cx="2976582" cy="44648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6072198" y="5000636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Die </a:t>
            </a:r>
            <a:r>
              <a:rPr lang="cs-CZ" dirty="0" err="1" smtClean="0">
                <a:solidFill>
                  <a:schemeClr val="tx2"/>
                </a:solidFill>
              </a:rPr>
              <a:t>Stadtmauer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43306" y="5643578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/>
                </a:solidFill>
              </a:rPr>
              <a:t>Das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Frauentor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183880" cy="105156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2"/>
                </a:solidFill>
              </a:rPr>
              <a:t>Der </a:t>
            </a:r>
            <a:r>
              <a:rPr lang="cs-CZ" sz="6000" dirty="0" err="1" smtClean="0">
                <a:solidFill>
                  <a:schemeClr val="accent2"/>
                </a:solidFill>
              </a:rPr>
              <a:t>Masarykplatz</a:t>
            </a:r>
            <a:endParaRPr lang="cs-CZ" sz="6000" dirty="0">
              <a:solidFill>
                <a:schemeClr val="accent2"/>
              </a:solidFill>
            </a:endParaRPr>
          </a:p>
        </p:txBody>
      </p:sp>
      <p:pic>
        <p:nvPicPr>
          <p:cNvPr id="4" name="Zástupný symbol pro obsah 3" descr="r001-003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500174"/>
            <a:ext cx="7500990" cy="4000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428596" y="5857892"/>
            <a:ext cx="8358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2"/>
              </a:buClr>
            </a:pP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Beschreibe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Bauten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! 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Welche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Baustile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siehst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642918"/>
            <a:ext cx="8183880" cy="857256"/>
          </a:xfrm>
        </p:spPr>
        <p:txBody>
          <a:bodyPr>
            <a:noAutofit/>
          </a:bodyPr>
          <a:lstStyle/>
          <a:p>
            <a:pPr algn="ctr"/>
            <a:r>
              <a:rPr lang="cs-CZ" sz="6000" dirty="0" err="1" smtClean="0">
                <a:solidFill>
                  <a:schemeClr val="accent2"/>
                </a:solidFill>
              </a:rPr>
              <a:t>Kirchen</a:t>
            </a:r>
            <a:endParaRPr lang="cs-CZ" sz="6000" dirty="0">
              <a:solidFill>
                <a:schemeClr val="accent2"/>
              </a:solidFill>
            </a:endParaRPr>
          </a:p>
        </p:txBody>
      </p:sp>
      <p:pic>
        <p:nvPicPr>
          <p:cNvPr id="6" name="Obrázek 5" descr="DSCN183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-444535" y="2587618"/>
            <a:ext cx="4318029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DSCN184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5688224" y="2384214"/>
            <a:ext cx="3714750" cy="20895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Zástupný symbol pro obsah 14" descr="2013-10-14-6770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4634177" y="7358063"/>
            <a:ext cx="61383" cy="46037"/>
          </a:xfrm>
        </p:spPr>
      </p:pic>
      <p:sp>
        <p:nvSpPr>
          <p:cNvPr id="12" name="TextovéPole 11"/>
          <p:cNvSpPr txBox="1"/>
          <p:nvPr/>
        </p:nvSpPr>
        <p:spPr>
          <a:xfrm>
            <a:off x="500034" y="592933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Die </a:t>
            </a:r>
            <a:r>
              <a:rPr lang="cs-CZ" dirty="0" err="1" smtClean="0">
                <a:solidFill>
                  <a:schemeClr val="tx2"/>
                </a:solidFill>
              </a:rPr>
              <a:t>Ignatiuskirche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57488" y="6072206"/>
            <a:ext cx="41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Die </a:t>
            </a:r>
            <a:r>
              <a:rPr lang="cs-CZ" dirty="0" err="1" smtClean="0">
                <a:solidFill>
                  <a:schemeClr val="tx2"/>
                </a:solidFill>
              </a:rPr>
              <a:t>Kirche</a:t>
            </a:r>
            <a:r>
              <a:rPr lang="cs-CZ" dirty="0" smtClean="0">
                <a:solidFill>
                  <a:schemeClr val="tx2"/>
                </a:solidFill>
              </a:rPr>
              <a:t> des </a:t>
            </a:r>
            <a:r>
              <a:rPr lang="cs-CZ" dirty="0" err="1" smtClean="0">
                <a:solidFill>
                  <a:schemeClr val="tx2"/>
                </a:solidFill>
              </a:rPr>
              <a:t>Heiligen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Kreuzes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29388" y="5357826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Die </a:t>
            </a:r>
            <a:r>
              <a:rPr lang="cs-CZ" dirty="0" err="1" smtClean="0">
                <a:solidFill>
                  <a:schemeClr val="tx2"/>
                </a:solidFill>
              </a:rPr>
              <a:t>Jakobskirche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6" name="Obrázek 15" descr="2013-10-14-677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6116" y="1428736"/>
            <a:ext cx="2786082" cy="20895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Obrázek 18" descr="2013-10-14-6773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3240" y="3857628"/>
            <a:ext cx="3071834" cy="23038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TextovéPole 19"/>
          <p:cNvSpPr txBox="1"/>
          <p:nvPr/>
        </p:nvSpPr>
        <p:spPr>
          <a:xfrm>
            <a:off x="3500430" y="3500438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Minoritenkirche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  <p:bldP spid="13" grpId="0" build="allAtOnce"/>
      <p:bldP spid="14" grpId="0" build="allAtOnce"/>
      <p:bldP spid="20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1050925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dirty="0" err="1" smtClean="0">
                <a:solidFill>
                  <a:schemeClr val="accent2"/>
                </a:solidFill>
              </a:rPr>
              <a:t>Baudenkmäler</a:t>
            </a:r>
            <a:endParaRPr lang="cs-CZ" sz="6000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8183562" cy="4187825"/>
          </a:xfrm>
        </p:spPr>
        <p:txBody>
          <a:bodyPr/>
          <a:lstStyle/>
          <a:p>
            <a:pPr eaLnBrk="1" hangingPunct="1">
              <a:buNone/>
            </a:pPr>
            <a:endParaRPr lang="cs-CZ" altLang="cs-CZ" dirty="0" smtClean="0"/>
          </a:p>
          <a:p>
            <a:pPr eaLnBrk="1" hangingPunct="1"/>
            <a:endParaRPr lang="cs-CZ" altLang="cs-CZ" dirty="0" smtClean="0"/>
          </a:p>
          <a:p>
            <a:pPr eaLnBrk="1" hangingPunct="1">
              <a:buNone/>
            </a:pPr>
            <a:endParaRPr lang="cs-CZ" altLang="cs-CZ" dirty="0" smtClean="0"/>
          </a:p>
        </p:txBody>
      </p:sp>
      <p:pic>
        <p:nvPicPr>
          <p:cNvPr id="5" name="Obrázek 4" descr="r001-0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1857364"/>
            <a:ext cx="2786082" cy="41791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DSCN184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4597297">
            <a:off x="3089406" y="2809439"/>
            <a:ext cx="3431765" cy="18663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DSCN183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5341942" y="2659058"/>
            <a:ext cx="4318031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1071538" y="6000768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Pestsäule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86116" y="5572140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Der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Amphitrite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-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Brunnen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00760" y="6000768"/>
            <a:ext cx="2928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Der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Poseidon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-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Brunnen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1" grpId="0" build="allAtOnce"/>
      <p:bldP spid="12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1050925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dirty="0" err="1" smtClean="0">
                <a:solidFill>
                  <a:schemeClr val="accent2"/>
                </a:solidFill>
              </a:rPr>
              <a:t>Katakomben</a:t>
            </a:r>
            <a:endParaRPr lang="cs-CZ" sz="6000" dirty="0">
              <a:solidFill>
                <a:schemeClr val="accent2"/>
              </a:solidFill>
            </a:endParaRPr>
          </a:p>
        </p:txBody>
      </p:sp>
      <p:pic>
        <p:nvPicPr>
          <p:cNvPr id="4" name="Zástupný symbol pro obsah 3" descr="Soubor:Svitivka.JPG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500826" y="3643314"/>
            <a:ext cx="2270929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Soubor:Biggest room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929066"/>
            <a:ext cx="3071834" cy="20717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Soubor:Bear-barrels.JPG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3714752"/>
            <a:ext cx="2928958" cy="2357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714348" y="1643050"/>
            <a:ext cx="81439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25 km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langes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System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von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unterirdischen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Gängen</a:t>
            </a: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Befinden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sich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unter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der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ganzen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Stadt</a:t>
            </a: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Nach Znojmo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umfangreichsten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Katakomben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4348" y="6000768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Der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grösste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Raum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71934" y="600076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Bierfässer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86512" y="6000768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Der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leuchtende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Gang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596" y="5572140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1868" y="5572140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43702" y="557214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1050925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2"/>
                </a:solidFill>
              </a:rPr>
              <a:t>Der </a:t>
            </a:r>
            <a:r>
              <a:rPr lang="cs-CZ" sz="6000" dirty="0" err="1" smtClean="0">
                <a:solidFill>
                  <a:schemeClr val="accent2"/>
                </a:solidFill>
              </a:rPr>
              <a:t>Masarykplatz</a:t>
            </a:r>
            <a:endParaRPr lang="cs-CZ" sz="6000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8183562" cy="4187825"/>
          </a:xfrm>
        </p:spPr>
        <p:txBody>
          <a:bodyPr/>
          <a:lstStyle/>
          <a:p>
            <a:pPr eaLnBrk="1" hangingPunct="1">
              <a:buNone/>
            </a:pPr>
            <a:r>
              <a:rPr lang="cs-CZ" altLang="cs-CZ" dirty="0" err="1" smtClean="0">
                <a:solidFill>
                  <a:schemeClr val="tx2"/>
                </a:solidFill>
              </a:rPr>
              <a:t>Beschreibe</a:t>
            </a:r>
            <a:r>
              <a:rPr lang="cs-CZ" altLang="cs-CZ" dirty="0" smtClean="0">
                <a:solidFill>
                  <a:schemeClr val="tx2"/>
                </a:solidFill>
              </a:rPr>
              <a:t> </a:t>
            </a:r>
            <a:r>
              <a:rPr lang="cs-CZ" altLang="cs-CZ" dirty="0" err="1" smtClean="0">
                <a:solidFill>
                  <a:schemeClr val="tx2"/>
                </a:solidFill>
              </a:rPr>
              <a:t>die</a:t>
            </a:r>
            <a:r>
              <a:rPr lang="cs-CZ" altLang="cs-CZ" dirty="0" smtClean="0">
                <a:solidFill>
                  <a:schemeClr val="tx2"/>
                </a:solidFill>
              </a:rPr>
              <a:t> </a:t>
            </a:r>
            <a:r>
              <a:rPr lang="cs-CZ" altLang="cs-CZ" dirty="0" err="1" smtClean="0">
                <a:solidFill>
                  <a:schemeClr val="tx2"/>
                </a:solidFill>
              </a:rPr>
              <a:t>Fotos</a:t>
            </a:r>
            <a:r>
              <a:rPr lang="cs-CZ" altLang="cs-CZ" dirty="0" smtClean="0">
                <a:solidFill>
                  <a:schemeClr val="tx2"/>
                </a:solidFill>
              </a:rPr>
              <a:t>! </a:t>
            </a:r>
          </a:p>
          <a:p>
            <a:pPr eaLnBrk="1" hangingPunct="1">
              <a:buNone/>
            </a:pPr>
            <a:r>
              <a:rPr lang="cs-CZ" altLang="cs-CZ" dirty="0" err="1" smtClean="0">
                <a:solidFill>
                  <a:schemeClr val="tx2"/>
                </a:solidFill>
              </a:rPr>
              <a:t>Wie</a:t>
            </a:r>
            <a:r>
              <a:rPr lang="cs-CZ" altLang="cs-CZ" dirty="0" smtClean="0">
                <a:solidFill>
                  <a:schemeClr val="tx2"/>
                </a:solidFill>
              </a:rPr>
              <a:t> </a:t>
            </a:r>
            <a:r>
              <a:rPr lang="cs-CZ" altLang="cs-CZ" dirty="0" err="1" smtClean="0">
                <a:solidFill>
                  <a:schemeClr val="tx2"/>
                </a:solidFill>
              </a:rPr>
              <a:t>passen</a:t>
            </a:r>
            <a:r>
              <a:rPr lang="cs-CZ" altLang="cs-CZ" dirty="0" smtClean="0">
                <a:solidFill>
                  <a:schemeClr val="tx2"/>
                </a:solidFill>
              </a:rPr>
              <a:t> </a:t>
            </a:r>
            <a:r>
              <a:rPr lang="cs-CZ" altLang="cs-CZ" dirty="0" err="1" smtClean="0">
                <a:solidFill>
                  <a:schemeClr val="tx2"/>
                </a:solidFill>
              </a:rPr>
              <a:t>die</a:t>
            </a:r>
            <a:r>
              <a:rPr lang="cs-CZ" altLang="cs-CZ" dirty="0" smtClean="0">
                <a:solidFill>
                  <a:schemeClr val="tx2"/>
                </a:solidFill>
              </a:rPr>
              <a:t> </a:t>
            </a:r>
            <a:r>
              <a:rPr lang="cs-CZ" altLang="cs-CZ" dirty="0" err="1" smtClean="0">
                <a:solidFill>
                  <a:schemeClr val="tx2"/>
                </a:solidFill>
              </a:rPr>
              <a:t>Bauten</a:t>
            </a:r>
            <a:r>
              <a:rPr lang="cs-CZ" altLang="cs-CZ" dirty="0" smtClean="0">
                <a:solidFill>
                  <a:schemeClr val="tx2"/>
                </a:solidFill>
              </a:rPr>
              <a:t> </a:t>
            </a:r>
            <a:r>
              <a:rPr lang="cs-CZ" altLang="cs-CZ" dirty="0" err="1" smtClean="0">
                <a:solidFill>
                  <a:schemeClr val="tx2"/>
                </a:solidFill>
              </a:rPr>
              <a:t>zueinander</a:t>
            </a:r>
            <a:r>
              <a:rPr lang="cs-CZ" altLang="cs-CZ" dirty="0" smtClean="0">
                <a:solidFill>
                  <a:schemeClr val="tx2"/>
                </a:solidFill>
              </a:rPr>
              <a:t>?</a:t>
            </a:r>
          </a:p>
          <a:p>
            <a:pPr eaLnBrk="1" hangingPunct="1">
              <a:buNone/>
            </a:pPr>
            <a:endParaRPr lang="cs-CZ" altLang="cs-CZ" dirty="0" smtClean="0"/>
          </a:p>
          <a:p>
            <a:pPr eaLnBrk="1" hangingPunct="1"/>
            <a:endParaRPr lang="cs-CZ" altLang="cs-CZ" dirty="0" smtClean="0"/>
          </a:p>
        </p:txBody>
      </p:sp>
      <p:pic>
        <p:nvPicPr>
          <p:cNvPr id="7" name="Obrázek 6" descr="r001-004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6315" y="3214686"/>
            <a:ext cx="4000528" cy="26670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 descr="r001-01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472" y="3143248"/>
            <a:ext cx="4071966" cy="2714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43997" cy="1571635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s-CZ" sz="3200" dirty="0" err="1" smtClean="0">
                <a:solidFill>
                  <a:schemeClr val="accent2"/>
                </a:solidFill>
              </a:rPr>
              <a:t>Welche</a:t>
            </a:r>
            <a:r>
              <a:rPr lang="cs-CZ" sz="3200" dirty="0" smtClean="0">
                <a:solidFill>
                  <a:schemeClr val="accent2"/>
                </a:solidFill>
              </a:rPr>
              <a:t> </a:t>
            </a:r>
            <a:r>
              <a:rPr lang="cs-CZ" sz="3200" dirty="0" err="1" smtClean="0">
                <a:solidFill>
                  <a:schemeClr val="accent2"/>
                </a:solidFill>
              </a:rPr>
              <a:t>Persönlichkeiten</a:t>
            </a:r>
            <a:r>
              <a:rPr lang="cs-CZ" sz="3200" dirty="0" smtClean="0">
                <a:solidFill>
                  <a:schemeClr val="accent2"/>
                </a:solidFill>
              </a:rPr>
              <a:t> </a:t>
            </a:r>
            <a:r>
              <a:rPr lang="cs-CZ" sz="3200" dirty="0" err="1" smtClean="0">
                <a:solidFill>
                  <a:schemeClr val="accent2"/>
                </a:solidFill>
              </a:rPr>
              <a:t>lebten</a:t>
            </a:r>
            <a:r>
              <a:rPr lang="cs-CZ" sz="3200" dirty="0" smtClean="0">
                <a:solidFill>
                  <a:schemeClr val="accent2"/>
                </a:solidFill>
              </a:rPr>
              <a:t> in Jihlava?</a:t>
            </a:r>
            <a:endParaRPr lang="cs-CZ" sz="3200" dirty="0">
              <a:solidFill>
                <a:schemeClr val="accent2"/>
              </a:solidFill>
            </a:endParaRPr>
          </a:p>
        </p:txBody>
      </p:sp>
      <p:pic>
        <p:nvPicPr>
          <p:cNvPr id="6" name="Zástupný symbol pro obsah 5" descr="Soubor:SmetanaGrammarSchool.jpg"/>
          <p:cNvPicPr>
            <a:picLocks noGrp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2910" y="2071678"/>
            <a:ext cx="2000264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Soubor:Gustav Mahler 1909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78" y="2071678"/>
            <a:ext cx="2286016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oubor:Jan Vilímek - Karel Havlí&amp;ccaron;ek Borovský.jpg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2143116"/>
            <a:ext cx="2143141" cy="30201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357158" y="5929330"/>
            <a:ext cx="857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Wann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haben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diese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Persönlichkeiten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in Jihlava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gelebt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1472" y="485776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Bedřich Smetana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28992" y="5214950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Gustav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Mahler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57884" y="5286388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Karel Havlíček Borovský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4348" y="435769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86116" y="464344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86512" y="471488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2" grpId="0" build="allAtOnce"/>
      <p:bldP spid="13" grpId="0" build="allAtOnce"/>
      <p:bldP spid="14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183562" cy="1000132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err="1" smtClean="0">
                <a:solidFill>
                  <a:schemeClr val="accent2"/>
                </a:solidFill>
              </a:rPr>
              <a:t>Aufgaben</a:t>
            </a:r>
            <a:r>
              <a:rPr lang="cs-CZ" sz="4800" dirty="0" smtClean="0">
                <a:solidFill>
                  <a:schemeClr val="accent2"/>
                </a:solidFill>
              </a:rPr>
              <a:t>:</a:t>
            </a:r>
            <a:endParaRPr lang="cs-CZ" sz="4800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8183562" cy="4187825"/>
          </a:xfrm>
        </p:spPr>
        <p:txBody>
          <a:bodyPr>
            <a:normAutofit fontScale="92500" lnSpcReduction="10000"/>
          </a:bodyPr>
          <a:lstStyle/>
          <a:p>
            <a:pPr marL="457200" indent="-457200" eaLnBrk="1" hangingPunct="1">
              <a:buNone/>
            </a:pPr>
            <a:endParaRPr lang="cs-CZ" alt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0" indent="-457200"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1.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Welchen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Namen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trägt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Glocke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auf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der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Jakobskirche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Warum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pPr marL="457200" indent="-457200"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2.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sind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Katakomben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entstanden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pPr marL="457200" indent="-457200"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3.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Was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bedeuteten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Basler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Kompaktaten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pPr marL="457200" indent="-457200"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4.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Was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erinnert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uns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heute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in Jihlava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Gustav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Mahler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pPr marL="457200" indent="-457200" eaLnBrk="1" hangingPunct="1">
              <a:buNone/>
            </a:pPr>
            <a:endParaRPr lang="cs-CZ" altLang="cs-CZ" sz="2400" dirty="0" smtClean="0"/>
          </a:p>
          <a:p>
            <a:pPr marL="457200" indent="-457200" eaLnBrk="1" hangingPunct="1">
              <a:buNone/>
            </a:pPr>
            <a:endParaRPr lang="cs-CZ" altLang="cs-CZ" sz="2400" dirty="0" smtClean="0"/>
          </a:p>
          <a:p>
            <a:pPr marL="457200" indent="-457200" eaLnBrk="1" hangingPunct="1">
              <a:buNone/>
            </a:pPr>
            <a:endParaRPr lang="cs-CZ" altLang="cs-CZ" sz="2400" dirty="0" smtClean="0"/>
          </a:p>
          <a:p>
            <a:pPr marL="457200" indent="-457200">
              <a:buNone/>
            </a:pPr>
            <a:r>
              <a:rPr lang="cs-CZ" alt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Geh</a:t>
            </a:r>
            <a:r>
              <a:rPr lang="cs-CZ" alt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zu</a:t>
            </a:r>
            <a:r>
              <a:rPr lang="cs-CZ" alt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 marL="457200" indent="-457200">
              <a:buNone/>
            </a:pPr>
            <a:r>
              <a:rPr lang="cs-CZ" alt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http://tic.jihlava.cz/de/ 				    </a:t>
            </a:r>
          </a:p>
          <a:p>
            <a:pPr marL="457200" indent="-457200">
              <a:buNone/>
            </a:pPr>
            <a:r>
              <a:rPr lang="cs-CZ" alt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http://de.</a:t>
            </a:r>
            <a:r>
              <a:rPr lang="cs-CZ" alt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wikipedia.org</a:t>
            </a:r>
            <a:r>
              <a:rPr lang="cs-CZ" alt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  <a:r>
              <a:rPr lang="cs-CZ" alt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wiki</a:t>
            </a:r>
            <a:r>
              <a:rPr lang="cs-CZ" alt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  <a:r>
              <a:rPr lang="cs-CZ" alt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Iglau</a:t>
            </a:r>
            <a:endParaRPr lang="cs-CZ" alt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0" indent="-457200">
              <a:buNone/>
            </a:pPr>
            <a:endParaRPr lang="cs-CZ" alt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1050925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2"/>
                </a:solidFill>
              </a:rPr>
              <a:t>Jihlava </a:t>
            </a:r>
            <a:r>
              <a:rPr lang="cs-CZ" sz="6000" dirty="0" err="1" smtClean="0">
                <a:solidFill>
                  <a:schemeClr val="accent2"/>
                </a:solidFill>
              </a:rPr>
              <a:t>heute</a:t>
            </a:r>
            <a:endParaRPr lang="cs-CZ" sz="6000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8183562" cy="41878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lebt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man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heute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in Jihlava?</a:t>
            </a:r>
          </a:p>
          <a:p>
            <a:pPr eaLnBrk="1" hangingPunct="1">
              <a:buNone/>
            </a:pP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Erzähle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anhand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von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folgenden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Bildern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!</a:t>
            </a:r>
          </a:p>
        </p:txBody>
      </p:sp>
      <p:pic>
        <p:nvPicPr>
          <p:cNvPr id="4" name="Obrázek 3" descr="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3438" y="3643314"/>
            <a:ext cx="4071966" cy="2714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r001-014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388" y="1500174"/>
            <a:ext cx="2380672" cy="14763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r001-0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71538" y="4572008"/>
            <a:ext cx="2857522" cy="19050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DSCN192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72198" y="2928934"/>
            <a:ext cx="2667016" cy="15001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DSCN184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8596" y="3071810"/>
            <a:ext cx="2801957" cy="1576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Soubor:Trol Škoda 24Tr Irisbus Jihlava.jpg"/>
          <p:cNvPicPr/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43240" y="2714620"/>
            <a:ext cx="2857520" cy="18573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/>
          <p:cNvSpPr txBox="1"/>
          <p:nvPr/>
        </p:nvSpPr>
        <p:spPr>
          <a:xfrm>
            <a:off x="3143240" y="4071942"/>
            <a:ext cx="3571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8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1050925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dirty="0" err="1" smtClean="0">
                <a:solidFill>
                  <a:schemeClr val="accent2"/>
                </a:solidFill>
              </a:rPr>
              <a:t>Industriefirmen</a:t>
            </a:r>
            <a:endParaRPr lang="cs-CZ" sz="6000" dirty="0">
              <a:solidFill>
                <a:schemeClr val="accent2"/>
              </a:solidFill>
            </a:endParaRPr>
          </a:p>
        </p:txBody>
      </p:sp>
      <p:pic>
        <p:nvPicPr>
          <p:cNvPr id="4" name="Zástupný symbol pro obsah 3" descr="DSCN182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4143380"/>
            <a:ext cx="2974614" cy="16732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DSCN19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29322" y="2714620"/>
            <a:ext cx="2817800" cy="15850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DSCN190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57554" y="4286256"/>
            <a:ext cx="3714776" cy="20895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DSCN190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8596" y="1500174"/>
            <a:ext cx="3000396" cy="16877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DSCN190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357422" y="2500306"/>
            <a:ext cx="3246460" cy="18261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https://encrypted-tbn0.gstatic.com/images?q=tbn:ANd9GcTcm2ysWJb5lVqSBqIvjLqvdthpLD0k-jehz1nEmlylxTWINZcF"/>
          <p:cNvPicPr/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857620" y="1785926"/>
            <a:ext cx="2071702" cy="642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irc_mi" descr="http://img1.hyperinzerce.cz/x-cz/inz/4523/4523641-osb-desky-kronospan-vyprodej-doprava-zdarma-4.jpg"/>
          <p:cNvPicPr/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86512" y="1500174"/>
            <a:ext cx="2152649" cy="11430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 descr="Moravské kovárny a.s.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153086" y="4572009"/>
            <a:ext cx="1490880" cy="14287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183562" cy="107157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dirty="0" err="1" smtClean="0">
                <a:solidFill>
                  <a:schemeClr val="accent2"/>
                </a:solidFill>
              </a:rPr>
              <a:t>Industriefirmen</a:t>
            </a:r>
            <a:endParaRPr lang="cs-CZ" sz="6000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3786214" cy="4500594"/>
          </a:xfrm>
        </p:spPr>
        <p:txBody>
          <a:bodyPr>
            <a:normAutofit/>
          </a:bodyPr>
          <a:lstStyle/>
          <a:p>
            <a:pPr eaLnBrk="1" hangingPunct="1">
              <a:buNone/>
            </a:pPr>
            <a:endParaRPr lang="cs-CZ" altLang="cs-CZ" sz="2400" dirty="0" smtClean="0"/>
          </a:p>
          <a:p>
            <a:pPr eaLnBrk="1" hangingPunct="1">
              <a:buNone/>
            </a:pPr>
            <a:endParaRPr lang="cs-CZ" alt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1. Bosch Diesel</a:t>
            </a:r>
          </a:p>
          <a:p>
            <a:pPr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2. Motorpal</a:t>
            </a:r>
          </a:p>
          <a:p>
            <a:pPr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3.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Automotive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Lighting</a:t>
            </a:r>
            <a:endParaRPr lang="cs-CZ" alt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4. MOKOV</a:t>
            </a:r>
          </a:p>
          <a:p>
            <a:pPr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5.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Kronospan</a:t>
            </a:r>
            <a:endParaRPr lang="cs-CZ" alt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6.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Brauerei</a:t>
            </a: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Jihlava</a:t>
            </a:r>
          </a:p>
          <a:p>
            <a:pPr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7.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Jipocar</a:t>
            </a:r>
            <a:endParaRPr lang="cs-CZ" alt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hangingPunct="1">
              <a:buNone/>
            </a:pPr>
            <a:r>
              <a:rPr lang="cs-CZ" alt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8. </a:t>
            </a:r>
            <a:r>
              <a:rPr lang="cs-CZ" alt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Drogeriemarkt</a:t>
            </a:r>
            <a:endParaRPr lang="cs-CZ" alt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72132" y="5429264"/>
            <a:ext cx="235745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h) </a:t>
            </a:r>
            <a:r>
              <a:rPr lang="cs-CZ" dirty="0" err="1" smtClean="0"/>
              <a:t>Bier</a:t>
            </a:r>
            <a:r>
              <a:rPr lang="cs-CZ" dirty="0" smtClean="0"/>
              <a:t>, </a:t>
            </a:r>
            <a:r>
              <a:rPr lang="cs-CZ" dirty="0" err="1" smtClean="0"/>
              <a:t>Limonade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9190" y="3857628"/>
            <a:ext cx="335758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e) </a:t>
            </a:r>
            <a:r>
              <a:rPr lang="cs-CZ" dirty="0" err="1" smtClean="0"/>
              <a:t>Kfz</a:t>
            </a:r>
            <a:r>
              <a:rPr lang="cs-CZ" dirty="0" smtClean="0"/>
              <a:t>- </a:t>
            </a:r>
            <a:r>
              <a:rPr lang="cs-CZ" dirty="0" err="1" smtClean="0"/>
              <a:t>Frontscheinwerfer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628" y="2857496"/>
            <a:ext cx="335758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c) </a:t>
            </a:r>
            <a:r>
              <a:rPr lang="cs-CZ" dirty="0" err="1" smtClean="0"/>
              <a:t>Einspritzpumpen</a:t>
            </a:r>
            <a:r>
              <a:rPr lang="cs-CZ" dirty="0" smtClean="0"/>
              <a:t>, </a:t>
            </a:r>
            <a:r>
              <a:rPr lang="cs-CZ" dirty="0" err="1" smtClean="0"/>
              <a:t>Düsen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9124" y="3357562"/>
            <a:ext cx="335758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d) </a:t>
            </a:r>
            <a:r>
              <a:rPr lang="cs-CZ" dirty="0" err="1" smtClean="0"/>
              <a:t>Verarbeitung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Stahl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43372" y="4357694"/>
            <a:ext cx="407196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f) </a:t>
            </a:r>
            <a:r>
              <a:rPr lang="cs-CZ" dirty="0" err="1" smtClean="0"/>
              <a:t>Zentrallager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Drogeriewaren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4857760"/>
            <a:ext cx="400052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g) </a:t>
            </a:r>
            <a:r>
              <a:rPr lang="cs-CZ" dirty="0" smtClean="0"/>
              <a:t>Transport, </a:t>
            </a:r>
            <a:r>
              <a:rPr lang="cs-CZ" dirty="0" err="1" smtClean="0"/>
              <a:t>Zolldienst</a:t>
            </a:r>
            <a:r>
              <a:rPr lang="cs-CZ" dirty="0" smtClean="0"/>
              <a:t>, Logistik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9058" y="2285992"/>
            <a:ext cx="435775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b) </a:t>
            </a:r>
            <a:r>
              <a:rPr lang="cs-CZ" dirty="0" err="1" smtClean="0"/>
              <a:t>Komponenten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Dieselmotoren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14942" y="1785926"/>
            <a:ext cx="335758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a) </a:t>
            </a:r>
            <a:r>
              <a:rPr lang="cs-CZ" dirty="0" err="1" smtClean="0"/>
              <a:t>Holzspanplatten</a:t>
            </a:r>
            <a:r>
              <a:rPr lang="cs-CZ" dirty="0" smtClean="0"/>
              <a:t>, </a:t>
            </a:r>
            <a:r>
              <a:rPr lang="cs-CZ" dirty="0" err="1" smtClean="0"/>
              <a:t>Türen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71736" y="1428736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accent2"/>
                </a:solidFill>
              </a:rPr>
              <a:t>Ordne</a:t>
            </a:r>
            <a:r>
              <a:rPr lang="cs-CZ" sz="3200" dirty="0" smtClean="0">
                <a:solidFill>
                  <a:schemeClr val="accent2"/>
                </a:solidFill>
              </a:rPr>
              <a:t> </a:t>
            </a:r>
            <a:r>
              <a:rPr lang="cs-CZ" sz="3200" dirty="0" err="1" smtClean="0">
                <a:solidFill>
                  <a:schemeClr val="accent2"/>
                </a:solidFill>
              </a:rPr>
              <a:t>zu</a:t>
            </a:r>
            <a:r>
              <a:rPr lang="cs-CZ" sz="3200" dirty="0" smtClean="0">
                <a:solidFill>
                  <a:schemeClr val="accent2"/>
                </a:solidFill>
              </a:rPr>
              <a:t>!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10" y="6000768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Lösung</a:t>
            </a:r>
            <a:r>
              <a:rPr lang="cs-CZ" sz="2400" dirty="0" smtClean="0"/>
              <a:t>: 1.b, 2.c, 3.e, 4.d, 5.a, 6.h, 7.g, 8.f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1050925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2"/>
                </a:solidFill>
              </a:rPr>
              <a:t>Kultur</a:t>
            </a:r>
            <a:endParaRPr lang="cs-CZ" sz="6000" dirty="0">
              <a:solidFill>
                <a:schemeClr val="accent2"/>
              </a:solidFill>
            </a:endParaRPr>
          </a:p>
        </p:txBody>
      </p:sp>
      <p:pic>
        <p:nvPicPr>
          <p:cNvPr id="6" name="Zástupný symbol pro obsah 5" descr="DSCN184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5355839" y="1430715"/>
            <a:ext cx="4254506" cy="2393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DSCN18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3879952"/>
            <a:ext cx="4071966" cy="22904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DSCN185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4286256"/>
            <a:ext cx="3786214" cy="21297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500034" y="1643050"/>
            <a:ext cx="592935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Theater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>
              <a:buClr>
                <a:schemeClr val="accent2"/>
              </a:buClr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Horácké, Na Kopečku, DIOD, </a:t>
            </a:r>
          </a:p>
          <a:p>
            <a:pPr>
              <a:buClr>
                <a:schemeClr val="accent2"/>
              </a:buClr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De Facto Mimo</a:t>
            </a: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Kulturhaus</a:t>
            </a: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Museum der Region Vysočina</a:t>
            </a: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Galerien</a:t>
            </a: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Kinos</a:t>
            </a: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1050925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err="1" smtClean="0">
                <a:solidFill>
                  <a:schemeClr val="accent2"/>
                </a:solidFill>
              </a:rPr>
              <a:t>Freizeit</a:t>
            </a:r>
            <a:endParaRPr lang="cs-CZ" sz="4800" dirty="0">
              <a:solidFill>
                <a:schemeClr val="accent2"/>
              </a:solidFill>
            </a:endParaRPr>
          </a:p>
        </p:txBody>
      </p:sp>
      <p:pic>
        <p:nvPicPr>
          <p:cNvPr id="4" name="Zástupný symbol pro obsah 3" descr="DSCN185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714876" y="3857628"/>
            <a:ext cx="3990620" cy="22447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DSCN19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3714752"/>
            <a:ext cx="4318030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Zástupný symbol pro obsah 3" descr="https://www.email.cz/download/i/kA28Z2zT4BmNqH-6fRwcCRYUs4XNy4evyKTp4f-uEGJfSj2OyoWQg6Rbbt2w53ppjXOG9fs/20130824_153847_resized.jpg"/>
          <p:cNvPicPr>
            <a:picLocks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857232"/>
            <a:ext cx="2342759" cy="29432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DSCN194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14348" y="1571612"/>
            <a:ext cx="4143404" cy="23306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ovéPole 10"/>
          <p:cNvSpPr txBox="1"/>
          <p:nvPr/>
        </p:nvSpPr>
        <p:spPr>
          <a:xfrm>
            <a:off x="1285852" y="6072206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Der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Aquapark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29190" y="350043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Der ZOO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43570" y="6000768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Das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Winterstadion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/>
      <p:bldP spid="12" grpId="0" build="allAtOnce"/>
      <p:bldP spid="13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183562" cy="736585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2"/>
                </a:solidFill>
              </a:rPr>
              <a:t>Beantworte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folgende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err="1" smtClean="0">
                <a:solidFill>
                  <a:schemeClr val="accent2"/>
                </a:solidFill>
              </a:rPr>
              <a:t>Fragen</a:t>
            </a:r>
            <a:r>
              <a:rPr lang="cs-CZ" dirty="0" smtClean="0">
                <a:solidFill>
                  <a:schemeClr val="accent2"/>
                </a:solidFill>
              </a:rPr>
              <a:t>!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95288" y="1700213"/>
            <a:ext cx="8183562" cy="4187825"/>
          </a:xfrm>
        </p:spPr>
        <p:txBody>
          <a:bodyPr>
            <a:normAutofit/>
          </a:bodyPr>
          <a:lstStyle/>
          <a:p>
            <a:pPr marL="514350" indent="-514350">
              <a:buClr>
                <a:schemeClr val="accent2"/>
              </a:buClr>
              <a:buNone/>
            </a:pPr>
            <a:endParaRPr lang="cs-CZ" alt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14350" indent="-514350">
              <a:buClr>
                <a:schemeClr val="accent2"/>
              </a:buClr>
              <a:buFont typeface="+mj-lt"/>
              <a:buAutoNum type="arabicPeriod"/>
            </a:pP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Möchtest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du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in Jihlava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leben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Warum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pPr marL="514350" indent="-514350">
              <a:buClr>
                <a:schemeClr val="accent2"/>
              </a:buClr>
              <a:buFont typeface="+mj-lt"/>
              <a:buAutoNum type="arabicPeriod"/>
            </a:pP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Vermisst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du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hier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etwas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pPr marL="514350" indent="-514350">
              <a:buClr>
                <a:schemeClr val="accent2"/>
              </a:buClr>
              <a:buFont typeface="+mj-lt"/>
              <a:buAutoNum type="arabicPeriod"/>
            </a:pP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Wie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können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hier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junge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Leute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die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Freizeit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</a:t>
            </a:r>
          </a:p>
          <a:p>
            <a:pPr marL="514350" indent="-514350">
              <a:buClr>
                <a:schemeClr val="accent2"/>
              </a:buClr>
              <a:buFont typeface="+mj-lt"/>
              <a:buAutoNum type="arabicPeriod"/>
            </a:pP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verbringen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pPr marL="514350" indent="-514350">
              <a:buClr>
                <a:schemeClr val="accent2"/>
              </a:buClr>
              <a:buFont typeface="+mj-lt"/>
              <a:buAutoNum type="arabicPeriod"/>
            </a:pP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Deine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Freundin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aus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Österreich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kommt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für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zwei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Tage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nach </a:t>
            </a:r>
            <a:r>
              <a:rPr lang="cs-CZ" altLang="cs-CZ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Jihlava. Stell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ein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komplettes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Programm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altLang="cs-CZ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zusammen</a:t>
            </a:r>
            <a:r>
              <a:rPr lang="cs-CZ" alt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!</a:t>
            </a:r>
          </a:p>
          <a:p>
            <a:pPr marL="514350" indent="-514350">
              <a:buClr>
                <a:schemeClr val="accent2"/>
              </a:buClr>
              <a:buNone/>
            </a:pPr>
            <a:endParaRPr lang="cs-CZ" alt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500042"/>
            <a:ext cx="8183562" cy="736585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accent2"/>
                </a:solidFill>
              </a:rPr>
              <a:t>Zdroje obrázků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285720" y="1285861"/>
            <a:ext cx="8183562" cy="314327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alt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1.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Česká republika. </a:t>
            </a:r>
            <a:r>
              <a:rPr lang="cs-CZ" sz="9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www.dumy.</a:t>
            </a:r>
            <a:r>
              <a:rPr lang="cs-CZ" sz="9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cz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[online]. 12.3.2012, [cit. 4.9.2013]. Dostupný pod licencí 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Creative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Commons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CC-BY-NC-SA z WWW: </a:t>
            </a:r>
            <a:r>
              <a:rPr lang="cs-CZ" sz="900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http://dumy.</a:t>
            </a:r>
            <a:r>
              <a:rPr lang="cs-CZ" sz="900" u="sng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cz</a:t>
            </a:r>
            <a:r>
              <a:rPr lang="cs-CZ" sz="900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  <a:r>
              <a:rPr lang="cs-CZ" sz="900" u="sng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material</a:t>
            </a:r>
            <a:r>
              <a:rPr lang="cs-CZ" sz="900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/6516-</a:t>
            </a:r>
            <a:r>
              <a:rPr lang="cs-CZ" sz="900" u="sng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ceska</a:t>
            </a:r>
            <a:r>
              <a:rPr lang="cs-CZ" sz="900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-republika</a:t>
            </a:r>
            <a:endParaRPr lang="cs-CZ" sz="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r>
              <a:rPr lang="cs-CZ" alt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2. 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Schuminka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janička.</a:t>
            </a:r>
            <a:r>
              <a:rPr lang="cs-CZ" sz="9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Wikipedia.cz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[online]. [cit. 18.10.2013]. Dostupný na WWW: http://upload.wikimedia.org/wikipedia/commons/thumb/0/07/Biggest_room.JPG/800px-Biggest_room.JPG</a:t>
            </a:r>
            <a:endParaRPr lang="cs-CZ" altLang="cs-CZ" sz="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r>
              <a:rPr lang="cs-CZ" alt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3.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Schuminka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janička. </a:t>
            </a:r>
            <a:r>
              <a:rPr lang="cs-CZ" sz="9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Wikipedia.cz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[online]. [cit. 18.10.2013]. Dostupný na WWW: http://upload.wikimedia.org/wikipedia/commons/thumb/4/41/Bear-barrels.JPG/800px-Bear-barrels.JPG</a:t>
            </a:r>
            <a:endParaRPr lang="cs-CZ" altLang="cs-CZ" sz="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r>
              <a:rPr lang="cs-CZ" alt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4.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Schuminka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janička. </a:t>
            </a:r>
            <a:r>
              <a:rPr lang="cs-CZ" sz="9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Wikipedia.cz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[online]. [cit. 18.10.2013]. Dostupný na WWW: http://upload.wikimedia.org/wikipedia/commons/2/24/Svitivka.JPG</a:t>
            </a:r>
            <a:endParaRPr lang="cs-CZ" altLang="cs-CZ" sz="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r>
              <a:rPr lang="cs-CZ" alt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5.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Autor neuveden. </a:t>
            </a:r>
            <a:r>
              <a:rPr lang="cs-CZ" sz="9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Wikipedia.cz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[online]. [cit. 18.10.2013]. Dostupný na WWW: http://cs.wikipedia.org/wiki/Soubor:SmetanaGrammarSchool.jpg </a:t>
            </a:r>
          </a:p>
          <a:p>
            <a:pPr>
              <a:buNone/>
            </a:pPr>
            <a:r>
              <a:rPr lang="cs-CZ" alt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6. 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DUPONT, 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Either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Aimé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  <a:r>
              <a:rPr lang="cs-CZ" sz="9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Wikipedia.cz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[online]. [cit. 18.10.2013]. Dostupný na WWW: http://cs.wikipedia.org/wiki/Soubor:Gustav_Mahler_1909.jpg </a:t>
            </a:r>
          </a:p>
          <a:p>
            <a:pPr>
              <a:buNone/>
            </a:pPr>
            <a:r>
              <a:rPr lang="cs-CZ" alt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7. 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VILÍMEK, Jan. </a:t>
            </a:r>
            <a:r>
              <a:rPr lang="cs-CZ" sz="9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Wikipedia.cz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[online]. [cit. 18.10.2013]. Dostupný na WWW: http://cs.wikipedia.org/wiki/Soubor:Jan_Vil%C3%ADmek Karel_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Havl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%C3%AD%C4%8Dek_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Borovsk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%C3%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BD.jpg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cs-CZ" alt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8. 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HAROLD17, </a:t>
            </a:r>
            <a:r>
              <a:rPr lang="cs-CZ" sz="9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Wikipedia.cz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[online]. [cit. 18.10.2013]. Dostupný pod licencí 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Creative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Commons</a:t>
            </a: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CC BY – SA na WWW: http://upload.wikimedia.org/wikipedia/commons/thumb/1/13/Trol_%C5%A0koda_24Tr_Irisbus_Jihlava.jpg/800px-Trol_%C5%A0koda_24Tr_Irisbus_Jihlava.jpg </a:t>
            </a:r>
          </a:p>
          <a:p>
            <a:pPr>
              <a:buNone/>
            </a:pPr>
            <a:endParaRPr lang="cs-CZ" altLang="cs-CZ" sz="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r>
              <a:rPr lang="cs-CZ" alt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Ostatní obrázky jsou vlastním dílem autorky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20713" y="701675"/>
            <a:ext cx="8183562" cy="736585"/>
          </a:xfrm>
          <a:prstGeom prst="rect">
            <a:avLst/>
          </a:prstGeom>
        </p:spPr>
        <p:txBody>
          <a:bodyPr vert="horz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43174" y="4357694"/>
            <a:ext cx="42624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dirty="0" smtClean="0">
                <a:solidFill>
                  <a:srgbClr val="9F2936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Zdroje informací</a:t>
            </a:r>
            <a:endParaRPr lang="cs-CZ" sz="2400" b="1" dirty="0">
              <a:solidFill>
                <a:srgbClr val="9F2936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4857760"/>
            <a:ext cx="750099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www.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wikipedia.cz</a:t>
            </a:r>
            <a:endParaRPr lang="cs-CZ" sz="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www.</a:t>
            </a:r>
            <a:r>
              <a:rPr lang="cs-CZ" sz="9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jihlava.cz</a:t>
            </a:r>
            <a:endParaRPr lang="cs-CZ" sz="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cs-CZ" sz="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cs-CZ" sz="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Prezentace je vlastním dílem autorky.</a:t>
            </a:r>
          </a:p>
          <a:p>
            <a:pPr>
              <a:buNone/>
            </a:pP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Materiály jsou určeny pro bezplatné používání pro potřeby výuky a vzdělávání na všech typech škol a</a:t>
            </a:r>
          </a:p>
          <a:p>
            <a:pPr>
              <a:buNone/>
            </a:pPr>
            <a:r>
              <a:rPr lang="cs-CZ" sz="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školských zařízení. Jakékoliv další využití podléhá autorskému zákonu</a:t>
            </a:r>
            <a:r>
              <a:rPr lang="cs-CZ" sz="900" dirty="0" smtClean="0"/>
              <a:t>.</a:t>
            </a:r>
          </a:p>
          <a:p>
            <a:endParaRPr lang="cs-CZ" sz="9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1071</TotalTime>
  <Words>686</Words>
  <Application>Microsoft Office PowerPoint</Application>
  <PresentationFormat>Předvádění na obrazovce (4:3)</PresentationFormat>
  <Paragraphs>157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Aspekt</vt:lpstr>
      <vt:lpstr>Snímek 1</vt:lpstr>
      <vt:lpstr>Snímek 2</vt:lpstr>
      <vt:lpstr>JIHLAVA</vt:lpstr>
      <vt:lpstr>Grundinfos</vt:lpstr>
      <vt:lpstr>Lage</vt:lpstr>
      <vt:lpstr>Aus der Geschichte</vt:lpstr>
      <vt:lpstr>Das Stadtzentrum</vt:lpstr>
      <vt:lpstr>Der Masarykplatz</vt:lpstr>
      <vt:lpstr>Kirchen</vt:lpstr>
      <vt:lpstr>Baudenkmäler</vt:lpstr>
      <vt:lpstr>Katakomben</vt:lpstr>
      <vt:lpstr>Der Masarykplatz</vt:lpstr>
      <vt:lpstr>Welche Persönlichkeiten lebten in Jihlava?</vt:lpstr>
      <vt:lpstr>Aufgaben:</vt:lpstr>
      <vt:lpstr>Jihlava heute</vt:lpstr>
      <vt:lpstr>Industriefirmen</vt:lpstr>
      <vt:lpstr>Industriefirmen</vt:lpstr>
      <vt:lpstr>Kultur</vt:lpstr>
      <vt:lpstr>Freizeit</vt:lpstr>
      <vt:lpstr>Beantworte folgende Fragen!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JIHLAVA</dc:title>
  <dc:creator>Efka</dc:creator>
  <cp:lastModifiedBy>Efka</cp:lastModifiedBy>
  <cp:revision>135</cp:revision>
  <dcterms:created xsi:type="dcterms:W3CDTF">2013-10-12T15:04:48Z</dcterms:created>
  <dcterms:modified xsi:type="dcterms:W3CDTF">2013-10-20T13:27:22Z</dcterms:modified>
</cp:coreProperties>
</file>