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6" r:id="rId1"/>
  </p:sldMasterIdLst>
  <p:notesMasterIdLst>
    <p:notesMasterId r:id="rId38"/>
  </p:notesMasterIdLst>
  <p:sldIdLst>
    <p:sldId id="293" r:id="rId2"/>
    <p:sldId id="294" r:id="rId3"/>
    <p:sldId id="295" r:id="rId4"/>
    <p:sldId id="370" r:id="rId5"/>
    <p:sldId id="371" r:id="rId6"/>
    <p:sldId id="372" r:id="rId7"/>
    <p:sldId id="373" r:id="rId8"/>
    <p:sldId id="374" r:id="rId9"/>
    <p:sldId id="375" r:id="rId10"/>
    <p:sldId id="376" r:id="rId11"/>
    <p:sldId id="377" r:id="rId12"/>
    <p:sldId id="378" r:id="rId13"/>
    <p:sldId id="379" r:id="rId14"/>
    <p:sldId id="380" r:id="rId15"/>
    <p:sldId id="382" r:id="rId16"/>
    <p:sldId id="381" r:id="rId17"/>
    <p:sldId id="383" r:id="rId18"/>
    <p:sldId id="384" r:id="rId19"/>
    <p:sldId id="385" r:id="rId20"/>
    <p:sldId id="386" r:id="rId21"/>
    <p:sldId id="387" r:id="rId22"/>
    <p:sldId id="388" r:id="rId23"/>
    <p:sldId id="389" r:id="rId24"/>
    <p:sldId id="390" r:id="rId25"/>
    <p:sldId id="391" r:id="rId26"/>
    <p:sldId id="392" r:id="rId27"/>
    <p:sldId id="393" r:id="rId28"/>
    <p:sldId id="394" r:id="rId29"/>
    <p:sldId id="395" r:id="rId30"/>
    <p:sldId id="396" r:id="rId31"/>
    <p:sldId id="397" r:id="rId32"/>
    <p:sldId id="398" r:id="rId33"/>
    <p:sldId id="399" r:id="rId34"/>
    <p:sldId id="401" r:id="rId35"/>
    <p:sldId id="400" r:id="rId36"/>
    <p:sldId id="369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2500" autoAdjust="0"/>
    <p:restoredTop sz="94671" autoAdjust="0"/>
  </p:normalViewPr>
  <p:slideViewPr>
    <p:cSldViewPr>
      <p:cViewPr>
        <p:scale>
          <a:sx n="73" d="100"/>
          <a:sy n="73" d="100"/>
        </p:scale>
        <p:origin x="-1422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Drahokam – písemné dělení dvojciferným dělitelem se zbytkem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20.3. 2013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 custLinFactNeighborX="1212" custLinFactNeighborY="-195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4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4">
                <a:hueOff val="3403840"/>
                <a:satOff val="-3998"/>
                <a:lumOff val="1536"/>
                <a:alphaOff val="0"/>
                <a:shade val="22000"/>
                <a:satMod val="160000"/>
              </a:schemeClr>
              <a:schemeClr val="accent4">
                <a:hueOff val="3403840"/>
                <a:satOff val="-3998"/>
                <a:lumOff val="1536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3403840"/>
              <a:satOff val="-3998"/>
              <a:lumOff val="1536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4">
                <a:hueOff val="6807679"/>
                <a:satOff val="-7995"/>
                <a:lumOff val="3072"/>
                <a:alphaOff val="0"/>
                <a:shade val="22000"/>
                <a:satMod val="160000"/>
              </a:schemeClr>
              <a:schemeClr val="accent4">
                <a:hueOff val="6807679"/>
                <a:satOff val="-7995"/>
                <a:lumOff val="3072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6807679"/>
              <a:satOff val="-7995"/>
              <a:lumOff val="3072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VY_32_INOVACE_10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4">
                <a:hueOff val="10211518"/>
                <a:satOff val="-11993"/>
                <a:lumOff val="4608"/>
                <a:alphaOff val="0"/>
                <a:shade val="22000"/>
                <a:satMod val="160000"/>
              </a:schemeClr>
              <a:schemeClr val="accent4">
                <a:hueOff val="10211518"/>
                <a:satOff val="-11993"/>
                <a:lumOff val="4608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4" y="1343084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10211518"/>
              <a:satOff val="-11993"/>
              <a:lumOff val="4608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Drahokam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– písemné dělení dvojciferným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dělitelem se zbytkem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4" y="1343084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4">
                <a:hueOff val="13615358"/>
                <a:satOff val="-15991"/>
                <a:lumOff val="6144"/>
                <a:alphaOff val="0"/>
                <a:shade val="22000"/>
                <a:satMod val="160000"/>
              </a:schemeClr>
              <a:schemeClr val="accent4">
                <a:hueOff val="13615358"/>
                <a:satOff val="-15991"/>
                <a:lumOff val="6144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13615358"/>
              <a:satOff val="-15991"/>
              <a:lumOff val="6144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4">
                <a:hueOff val="17019197"/>
                <a:satOff val="-19988"/>
                <a:lumOff val="7680"/>
                <a:alphaOff val="0"/>
                <a:shade val="22000"/>
                <a:satMod val="160000"/>
              </a:schemeClr>
              <a:schemeClr val="accent4">
                <a:hueOff val="17019197"/>
                <a:satOff val="-19988"/>
                <a:lumOff val="768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17019197"/>
              <a:satOff val="-19988"/>
              <a:lumOff val="768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4">
                <a:hueOff val="20423036"/>
                <a:satOff val="-23986"/>
                <a:lumOff val="9216"/>
                <a:alphaOff val="0"/>
                <a:shade val="22000"/>
                <a:satMod val="160000"/>
              </a:schemeClr>
              <a:schemeClr val="accent4">
                <a:hueOff val="20423036"/>
                <a:satOff val="-23986"/>
                <a:lumOff val="9216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20423036"/>
              <a:satOff val="-23986"/>
              <a:lumOff val="9216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.3.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2013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110DB-F283-4C62-BE00-376BD59040EC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9BB9AF-9B1A-4D9D-804E-E839FA7AD5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189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05050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05050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05050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05050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05050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05050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05050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05050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05050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05050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05050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notesSlide" Target="../notesSlides/notesSlide10.xml"/><Relationship Id="rId21" Type="http://schemas.openxmlformats.org/officeDocument/2006/relationships/image" Target="../media/image21.gif"/><Relationship Id="rId34" Type="http://schemas.microsoft.com/office/2007/relationships/media" Target="../media/media1.wav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33" Type="http://schemas.openxmlformats.org/officeDocument/2006/relationships/image" Target="../media/image33.gi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video" Target="NULL" TargetMode="Externa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32" Type="http://schemas.openxmlformats.org/officeDocument/2006/relationships/image" Target="../media/image32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Relationship Id="rId35" Type="http://schemas.openxmlformats.org/officeDocument/2006/relationships/image" Target="../media/image34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5.gif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384721"/>
          </a:xfrm>
        </p:spPr>
        <p:txBody>
          <a:bodyPr>
            <a:sp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xmlns="" val="929725907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00098576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424936" cy="1296144"/>
          </a:xfrm>
        </p:spPr>
        <p:txBody>
          <a:bodyPr>
            <a:no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Drahokam – písemné dělení dvojciferným dělitelem se zbytkem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259632" y="1628800"/>
            <a:ext cx="7498080" cy="4800600"/>
          </a:xfrm>
        </p:spPr>
        <p:txBody>
          <a:bodyPr>
            <a:normAutofit fontScale="77500" lnSpcReduction="20000"/>
          </a:bodyPr>
          <a:lstStyle/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Používá správně písemné dělení dvojciferným dělitelem se zbytkem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Písemné dělení dvojciferným dělitelem se zbytkem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je určena k procvičování písemného dělení dvojciferným dělitelem se zbytkem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jsem použila na konci hodiny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písemného dělení dvojciferným dělitelem se zbytkem.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a práce je bavila jak samostatně, tak ve skupinách formou soutěže. Dále jsem každému rozdala pracovní list - nevybarvený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drahokam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příklady – kde si žáci individuálně zkoušeli příklady samostatně vypočítat.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138406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3876" y="188640"/>
            <a:ext cx="849262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Drahokam – písemné dělení dvojciferným dělitelem se zbytkem</a:t>
            </a:r>
          </a:p>
        </p:txBody>
      </p:sp>
      <p:pic>
        <p:nvPicPr>
          <p:cNvPr id="1030" name="Picture 6" descr="C:\Users\ZS-Lubna\AppData\Local\Microsoft\Windows\Temporary Internet Files\Content.IE5\FPK3QLEE\MC900441702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1928802"/>
            <a:ext cx="5643602" cy="4572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8253163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2702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5961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69524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9375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3058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81480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34838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46306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4773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253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0155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422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91911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36048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16856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4" cy="6525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88085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4" cy="652576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9"/>
            <a:ext cx="6192687" cy="6525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8668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4" cy="652576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9"/>
            <a:ext cx="6192687" cy="652576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4546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4" cy="652576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9"/>
            <a:ext cx="6192687" cy="652576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2687" cy="652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09353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4" cy="652576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9"/>
            <a:ext cx="6192687" cy="652576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2687" cy="652576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67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4" cy="652576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9"/>
            <a:ext cx="6192687" cy="652576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2687" cy="652576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3" cy="6525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4322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4" cy="652576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9"/>
            <a:ext cx="6192687" cy="652576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2687" cy="652576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3" cy="652576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43351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4" cy="652576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9"/>
            <a:ext cx="6192687" cy="652576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2687" cy="652576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3" cy="652576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74439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4" cy="652576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9"/>
            <a:ext cx="6192687" cy="652576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2687" cy="652576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3" cy="652576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7" cy="6525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50936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4" cy="652576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9"/>
            <a:ext cx="6192687" cy="652576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2687" cy="652576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3" cy="652576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7" cy="652576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7" cy="6525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50138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4" cy="652576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9"/>
            <a:ext cx="6192687" cy="652576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2687" cy="652576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3" cy="652576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7" cy="652576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7" cy="652576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8" cy="6525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96695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4" cy="652576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9"/>
            <a:ext cx="6192687" cy="652576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2687" cy="652576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3" cy="652576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7" cy="652576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7" cy="652576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8" cy="652576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93" cy="652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3725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4" cy="652576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9"/>
            <a:ext cx="6192687" cy="652576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2687" cy="652576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3" cy="652576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7" cy="652576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7" cy="652576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8" cy="652576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93" cy="652576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8"/>
            <a:ext cx="6190418" cy="6525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06611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4" cy="652576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9"/>
            <a:ext cx="6192687" cy="652576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2687" cy="652576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3" cy="652576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7" cy="652576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7" cy="652576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8" cy="652576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93" cy="652576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8"/>
            <a:ext cx="6190418" cy="652576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6" y="188638"/>
            <a:ext cx="6192688" cy="6525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95245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4" cy="652576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9"/>
            <a:ext cx="6192687" cy="652576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2687" cy="652576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3" cy="652576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7" cy="652576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7" cy="652576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8" cy="652576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93" cy="652576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8"/>
            <a:ext cx="6190418" cy="652576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6" y="188638"/>
            <a:ext cx="6192688" cy="652576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69352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4" cy="652576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9"/>
            <a:ext cx="6192687" cy="652576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2687" cy="652576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3" cy="652576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7" cy="652576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7" cy="652576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8" cy="652576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93" cy="652576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8"/>
            <a:ext cx="6190418" cy="652576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6" y="188638"/>
            <a:ext cx="6192688" cy="652576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34" name="j0214098.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4"/>
              </p:ext>
            </p:extLst>
          </p:nvPr>
        </p:nvPicPr>
        <p:blipFill>
          <a:blip r:embed="rId35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52066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17442"/>
            <a:ext cx="24482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Vypočítej příklady. </a:t>
            </a:r>
            <a:endParaRPr lang="cs-CZ" sz="2800" dirty="0" smtClean="0"/>
          </a:p>
          <a:p>
            <a:r>
              <a:rPr lang="cs-CZ" sz="2800" dirty="0" smtClean="0"/>
              <a:t>Vedle </a:t>
            </a:r>
            <a:r>
              <a:rPr lang="cs-CZ" sz="2800" dirty="0"/>
              <a:t>obrázku vyhledej zbytky a políčko podle toho vybarvi.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72097"/>
            <a:ext cx="18279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 modrá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20 červená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30 zelená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žlutá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50 hnědá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89" cy="6525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1715" cy="652576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9"/>
            <a:ext cx="6191390" cy="65257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1066" cy="65257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7" cy="65257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39"/>
            <a:ext cx="6192689" cy="652576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2" y="188638"/>
            <a:ext cx="6192688" cy="65257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2688" cy="652576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3" y="188638"/>
            <a:ext cx="6190415" cy="652576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4" y="188639"/>
            <a:ext cx="6192688" cy="65257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4" cy="652576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9"/>
            <a:ext cx="6192687" cy="652576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2687" cy="652576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40"/>
            <a:ext cx="6190413" cy="652576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0413" cy="652576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7" cy="652576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7" cy="652576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5" y="188638"/>
            <a:ext cx="6192688" cy="652576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188640"/>
            <a:ext cx="6192693" cy="6525762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38"/>
            <a:ext cx="6190418" cy="652576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6" y="188638"/>
            <a:ext cx="6192688" cy="652576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1" y="188640"/>
            <a:ext cx="6190418" cy="6525762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7" y="188640"/>
            <a:ext cx="6192688" cy="6525762"/>
          </a:xfrm>
          <a:prstGeom prst="rect">
            <a:avLst/>
          </a:prstGeom>
        </p:spPr>
      </p:pic>
      <p:sp>
        <p:nvSpPr>
          <p:cNvPr id="35" name="Obdélník 34"/>
          <p:cNvSpPr/>
          <p:nvPr/>
        </p:nvSpPr>
        <p:spPr>
          <a:xfrm>
            <a:off x="2456899" y="28192"/>
            <a:ext cx="423019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Pracovní list</a:t>
            </a:r>
            <a:endParaRPr lang="cs-CZ" sz="6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2124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653136"/>
            <a:ext cx="8229600" cy="1143000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200" dirty="0"/>
          </a:p>
        </p:txBody>
      </p:sp>
      <p:sp>
        <p:nvSpPr>
          <p:cNvPr id="5" name="Obdélník 4"/>
          <p:cNvSpPr/>
          <p:nvPr/>
        </p:nvSpPr>
        <p:spPr>
          <a:xfrm>
            <a:off x="1691680" y="332656"/>
            <a:ext cx="67687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428596" y="1643050"/>
            <a:ext cx="83582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Klipart (obrázek je součástí volně dostupné galerie Microsoft Office dostupné na adrese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  <a:hlinkClick r:id="rId2"/>
              </a:rPr>
              <a:t>www.office.</a:t>
            </a:r>
            <a:r>
              <a:rPr lang="cs-CZ" dirty="0" err="1" smtClean="0">
                <a:latin typeface="Times New Roman" pitchFamily="18" charset="0"/>
                <a:ea typeface="Calibri" pitchFamily="34" charset="0"/>
                <a:cs typeface="Times New Roman" pitchFamily="18" charset="0"/>
                <a:hlinkClick r:id="rId2"/>
              </a:rPr>
              <a:t>microsoft.com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)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68161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1384</TotalTime>
  <Words>955</Words>
  <Application>Microsoft Office PowerPoint</Application>
  <PresentationFormat>Předvádění na obrazovce (4:3)</PresentationFormat>
  <Paragraphs>257</Paragraphs>
  <Slides>36</Slides>
  <Notes>11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Jmění</vt:lpstr>
      <vt:lpstr>Autorem materiálu a všech jeho částí, není-li uvedeno jinak, je Mgr. Veronika Černá.</vt:lpstr>
      <vt:lpstr>Drahokam – písemné dělení dvojciferným dělitelem se zbytkem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ZS-Lubna</cp:lastModifiedBy>
  <cp:revision>123</cp:revision>
  <dcterms:created xsi:type="dcterms:W3CDTF">2012-08-09T16:28:39Z</dcterms:created>
  <dcterms:modified xsi:type="dcterms:W3CDTF">2013-10-20T14:58:22Z</dcterms:modified>
</cp:coreProperties>
</file>