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notesMasterIdLst>
    <p:notesMasterId r:id="rId38"/>
  </p:notesMasterIdLst>
  <p:sldIdLst>
    <p:sldId id="293" r:id="rId2"/>
    <p:sldId id="294" r:id="rId3"/>
    <p:sldId id="401" r:id="rId4"/>
    <p:sldId id="403" r:id="rId5"/>
    <p:sldId id="404" r:id="rId6"/>
    <p:sldId id="405" r:id="rId7"/>
    <p:sldId id="406" r:id="rId8"/>
    <p:sldId id="407" r:id="rId9"/>
    <p:sldId id="408" r:id="rId10"/>
    <p:sldId id="409" r:id="rId11"/>
    <p:sldId id="410" r:id="rId12"/>
    <p:sldId id="411" r:id="rId13"/>
    <p:sldId id="412" r:id="rId14"/>
    <p:sldId id="413" r:id="rId15"/>
    <p:sldId id="414" r:id="rId16"/>
    <p:sldId id="415" r:id="rId17"/>
    <p:sldId id="416" r:id="rId18"/>
    <p:sldId id="417" r:id="rId19"/>
    <p:sldId id="418" r:id="rId20"/>
    <p:sldId id="419" r:id="rId21"/>
    <p:sldId id="420" r:id="rId22"/>
    <p:sldId id="421" r:id="rId23"/>
    <p:sldId id="422" r:id="rId24"/>
    <p:sldId id="423" r:id="rId25"/>
    <p:sldId id="424" r:id="rId26"/>
    <p:sldId id="425" r:id="rId27"/>
    <p:sldId id="426" r:id="rId28"/>
    <p:sldId id="427" r:id="rId29"/>
    <p:sldId id="428" r:id="rId30"/>
    <p:sldId id="429" r:id="rId31"/>
    <p:sldId id="430" r:id="rId32"/>
    <p:sldId id="431" r:id="rId33"/>
    <p:sldId id="432" r:id="rId34"/>
    <p:sldId id="433" r:id="rId35"/>
    <p:sldId id="434" r:id="rId36"/>
    <p:sldId id="369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52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Krab – zaokrouhlování desetinných čísel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12.6.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-848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C91657D-93AC-4F6A-B032-AED15684FDE2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1AA6C1D-A752-4C17-9655-F6ED02401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6C80A-3018-4896-8F86-32CBA084BA8E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774B2-34A9-432C-841A-272FD46D64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C00AE-C26F-4EEB-A4F8-BE8F5700BFEF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21A7-A860-494F-967E-08D16BF01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80970-2A22-452C-B7CF-B3FDDDF01484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F2252-54E6-4D1A-9A04-8244935E3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E02CD-6B31-431A-881F-8F3F25A668A4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06947-3874-4EF7-9B87-B05F6CB799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258C1-D433-4B68-9478-5A853A60F4B2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A5BA6-003E-4274-8079-535E75A21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2861A-7CD8-46A1-A514-AFC06488D2F1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733CB-B9AF-43D2-824A-0D72AF9E9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72506-0129-4BF6-829A-BDF1FAE28DC1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C76AA-F1EE-4A98-B69C-C202353BD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C35CB-B88B-4085-A6A4-54512926D441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5B0ED-632E-4D9E-A9E0-50BB839EE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B175A-7169-4067-AE97-44022AA3FE7F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7228C-1F5C-461F-9D06-8329C30E31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41585-4739-4CA6-BD2B-9D197090EA12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E4DFB-B15D-4042-89DB-0303CCD23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83012-085F-43F4-AAAE-D7AB32AC8B6C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3CD62-1379-4057-A37F-4E2AA3268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BAAE48-1150-449E-BF0E-675C51872540}" type="datetimeFigureOut">
              <a:rPr lang="cs-CZ"/>
              <a:pPr>
                <a:defRPr/>
              </a:pPr>
              <a:t>20.10.2013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0459D1-C050-4ECA-BA68-B8EA5D872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0" r:id="rId1"/>
    <p:sldLayoutId id="2147484259" r:id="rId2"/>
    <p:sldLayoutId id="2147484261" r:id="rId3"/>
    <p:sldLayoutId id="2147484258" r:id="rId4"/>
    <p:sldLayoutId id="2147484262" r:id="rId5"/>
    <p:sldLayoutId id="2147484257" r:id="rId6"/>
    <p:sldLayoutId id="2147484256" r:id="rId7"/>
    <p:sldLayoutId id="2147484263" r:id="rId8"/>
    <p:sldLayoutId id="2147484255" r:id="rId9"/>
    <p:sldLayoutId id="2147484254" r:id="rId10"/>
    <p:sldLayoutId id="214748425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png"/><Relationship Id="rId30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3.png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png"/><Relationship Id="rId30" Type="http://schemas.openxmlformats.org/officeDocument/2006/relationships/image" Target="../media/image3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png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png"/><Relationship Id="rId1" Type="http://schemas.openxmlformats.org/officeDocument/2006/relationships/video" Target="NULL" TargetMode="Externa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png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png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png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png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png"/><Relationship Id="rId32" Type="http://schemas.openxmlformats.org/officeDocument/2006/relationships/image" Target="../media/image35.png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3.png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png"/><Relationship Id="rId30" Type="http://schemas.openxmlformats.org/officeDocument/2006/relationships/image" Target="../media/image32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07975"/>
          </a:xfrm>
        </p:spPr>
        <p:txBody>
          <a:bodyPr>
            <a:sp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14338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endParaRPr lang="cs-CZ" smtClean="0"/>
          </a:p>
        </p:txBody>
      </p:sp>
      <p:graphicFrame>
        <p:nvGraphicFramePr>
          <p:cNvPr id="10" name="Diagram 9"/>
          <p:cNvGraphicFramePr/>
          <p:nvPr/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857375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9875" y="188913"/>
            <a:ext cx="8856663" cy="1700212"/>
          </a:xfrm>
        </p:spPr>
        <p:txBody>
          <a:bodyPr wrap="square" numCol="1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5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Krab – zaokrouhlování desetinných čísel</a:t>
            </a:r>
            <a:endParaRPr lang="cs-CZ" sz="5400" b="1" smtClean="0">
              <a:solidFill>
                <a:srgbClr val="3C231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827088" y="2033588"/>
            <a:ext cx="7561262" cy="4800600"/>
          </a:xfrm>
        </p:spPr>
        <p:txBody>
          <a:bodyPr rtlCol="0">
            <a:normAutofit fontScale="92500" lnSpcReduction="2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správně zaokrouhlování desetinných čísel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Zaokrouhlování desetinných čísel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k procvičování zaokrouhlování desetinných čísel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na konci hodiny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procvičování zaokrouhlování desetinných čísel.             Žáci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aktivně podíleli na úkolu a dále vymýšleli další různé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příklady. 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nevybarveného kraba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žáci si individuálně zkoušeli příklady samostatně vypočítat.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323850" y="188913"/>
            <a:ext cx="9648825" cy="92233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692150"/>
            <a:ext cx="8686800" cy="841375"/>
          </a:xfrm>
        </p:spPr>
        <p:txBody>
          <a:bodyPr wrap="square" numCol="1" anchorCtr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5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Krab – zaokrouhlování desetinných čísel</a:t>
            </a:r>
          </a:p>
        </p:txBody>
      </p:sp>
      <p:pic>
        <p:nvPicPr>
          <p:cNvPr id="16386" name="Picture 5" descr="C:\Users\ZS-Lubna\AppData\Local\Microsoft\Windows\Temporary Internet Files\Content.IE5\H78F9ET9\MC90043804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813" y="2214563"/>
            <a:ext cx="5357812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1843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19459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048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150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2531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355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4579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560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0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662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2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4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5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7651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6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9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0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867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0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1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2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3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4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5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29699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4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5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6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7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8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9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0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072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8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9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0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1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2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3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4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5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174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2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4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5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6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7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8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9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60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2771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9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0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1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2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3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4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5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379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0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1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2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3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4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5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6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7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8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9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10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4819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4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5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6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7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8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9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0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1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2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3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4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5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584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6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7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8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9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0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1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2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3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4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5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6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7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8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9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60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686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0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1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2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3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4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5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6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7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8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9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0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1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2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3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4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5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7891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2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3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4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5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6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7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8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9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0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1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2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3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4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5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6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7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8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9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10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891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7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9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0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1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2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3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4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5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6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7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8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9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0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1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2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3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4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5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9939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1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2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3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4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5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6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7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8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9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0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1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2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3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4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5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6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7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8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59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60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096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5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6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7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8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9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0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1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2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3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4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5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6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7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8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9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0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1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2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3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4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5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198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9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0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1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2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3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4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5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6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7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8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9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0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1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2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3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4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5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6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7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8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9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10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3011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2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3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4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5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6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7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8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9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0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1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2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3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4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5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6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7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8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29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30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31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32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33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34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35" name="Obrázek 2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403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7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8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9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0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1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2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3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4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5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6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7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8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9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0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1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2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3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4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5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6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7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8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9" name="Obrázek 2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60" name="Obrázek 28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5059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1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2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3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4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5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6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7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8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9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0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1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2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3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4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5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6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7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8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79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80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81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82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83" name="Obrázek 2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84" name="Obrázek 28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85" name="Obrázek 29"/>
          <p:cNvPicPr>
            <a:picLocks noChangeAspect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608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4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5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6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7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8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9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0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1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2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3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4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5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6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7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8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99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0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1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2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3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4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5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6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7" name="Obrázek 2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8" name="Obrázek 28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09" name="Obrázek 29"/>
          <p:cNvPicPr>
            <a:picLocks noChangeAspect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110" name="Obrázek 30"/>
          <p:cNvPicPr>
            <a:picLocks noChangeAspect="1"/>
          </p:cNvPicPr>
          <p:nvPr/>
        </p:nvPicPr>
        <p:blipFill>
          <a:blip r:embed="rId3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710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9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0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1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2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3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4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5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6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7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8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9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0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1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2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3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4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5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6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7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8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29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30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31" name="Obrázek 2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32" name="Obrázek 28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33" name="Obrázek 29"/>
          <p:cNvPicPr>
            <a:picLocks noChangeAspect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34" name="Obrázek 30"/>
          <p:cNvPicPr>
            <a:picLocks noChangeAspect="1"/>
          </p:cNvPicPr>
          <p:nvPr/>
        </p:nvPicPr>
        <p:blipFill>
          <a:blip r:embed="rId3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35" name="Obrázek 31"/>
          <p:cNvPicPr>
            <a:picLocks noChangeAspect="1"/>
          </p:cNvPicPr>
          <p:nvPr/>
        </p:nvPicPr>
        <p:blipFill>
          <a:blip r:embed="rId3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29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8131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Obrázek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3" name="Obrázek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4" name="Obrázek 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5" name="Obrázek 7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6" name="Obrázek 8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7" name="Obrázek 9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8" name="Obrázek 10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9" name="Obrázek 11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0" name="Obrázek 12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1" name="Obrázek 13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2" name="Obrázek 14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3" name="Obrázek 15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4" name="Obrázek 16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5" name="Obrázek 17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6" name="Obrázek 18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7" name="Obrázek 19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8" name="Obrázek 20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9" name="Obrázek 21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0" name="Obrázek 22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1" name="Obrázek 23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2" name="Obrázek 25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3" name="Obrázek 24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4" name="Obrázek 26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5" name="Obrázek 27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6" name="Obrázek 28"/>
          <p:cNvPicPr>
            <a:picLocks noChangeAspect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7" name="Obrázek 29"/>
          <p:cNvPicPr>
            <a:picLocks noChangeAspect="1"/>
          </p:cNvPicPr>
          <p:nvPr/>
        </p:nvPicPr>
        <p:blipFill>
          <a:blip r:embed="rId3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8" name="Obrázek 30"/>
          <p:cNvPicPr>
            <a:picLocks noChangeAspect="1"/>
          </p:cNvPicPr>
          <p:nvPr/>
        </p:nvPicPr>
        <p:blipFill>
          <a:blip r:embed="rId3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59" name="Obrázek 31"/>
          <p:cNvPicPr>
            <a:picLocks noChangeAspect="1"/>
          </p:cNvPicPr>
          <p:nvPr/>
        </p:nvPicPr>
        <p:blipFill>
          <a:blip r:embed="rId3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Shape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3"/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565900" y="1854200"/>
            <a:ext cx="256540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B050"/>
                </a:solidFill>
                <a:latin typeface="+mn-lt"/>
                <a:cs typeface="+mn-cs"/>
              </a:rPr>
              <a:t>1 a 8 zelená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 a 4 žlutá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6600"/>
                </a:solidFill>
                <a:latin typeface="+mn-lt"/>
                <a:cs typeface="+mn-cs"/>
              </a:rPr>
              <a:t>3 a 9 oranžová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  <a:cs typeface="+mn-cs"/>
              </a:rPr>
              <a:t>5 a 7 hnědá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6 a 10 červená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4915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7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8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9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0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1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2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3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4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5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6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7" name="Obrázek 15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8" name="Obrázek 16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69" name="Obrázek 17"/>
          <p:cNvPicPr>
            <a:picLocks noChangeAspect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0" name="Obrázek 18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1" name="Obrázek 19"/>
          <p:cNvPicPr>
            <a:picLocks noChangeAspect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2" name="Obrázek 20"/>
          <p:cNvPicPr>
            <a:picLocks noChangeAspect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3" name="Obrázek 21"/>
          <p:cNvPicPr>
            <a:picLocks noChangeAspect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4" name="Obrázek 22"/>
          <p:cNvPicPr>
            <a:picLocks noChangeAspect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5" name="Obrázek 23"/>
          <p:cNvPicPr>
            <a:picLocks noChangeAspect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6" name="Obrázek 25"/>
          <p:cNvPicPr>
            <a:picLocks noChangeAspect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7" name="Obrázek 24"/>
          <p:cNvPicPr>
            <a:picLocks noChangeAspect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8" name="Obrázek 26"/>
          <p:cNvPicPr>
            <a:picLocks noChangeAspect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79" name="Obrázek 27"/>
          <p:cNvPicPr>
            <a:picLocks noChangeAspect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80" name="Obrázek 28"/>
          <p:cNvPicPr>
            <a:picLocks noChangeAspect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81" name="Obrázek 29"/>
          <p:cNvPicPr>
            <a:picLocks noChangeAspect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82" name="Obrázek 30"/>
          <p:cNvPicPr>
            <a:picLocks noChangeAspect="1"/>
          </p:cNvPicPr>
          <p:nvPr/>
        </p:nvPicPr>
        <p:blipFill>
          <a:blip r:embed="rId30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83" name="Obrázek 31"/>
          <p:cNvPicPr>
            <a:picLocks noChangeAspect="1"/>
          </p:cNvPicPr>
          <p:nvPr/>
        </p:nvPicPr>
        <p:blipFill>
          <a:blip r:embed="rId31"/>
          <a:srcRect/>
          <a:stretch>
            <a:fillRect/>
          </a:stretch>
        </p:blipFill>
        <p:spPr bwMode="auto">
          <a:xfrm>
            <a:off x="107950" y="476250"/>
            <a:ext cx="6335713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84" name="Obrázek 32"/>
          <p:cNvPicPr>
            <a:picLocks noChangeAspect="1"/>
          </p:cNvPicPr>
          <p:nvPr/>
        </p:nvPicPr>
        <p:blipFill>
          <a:blip r:embed="rId32"/>
          <a:srcRect/>
          <a:stretch>
            <a:fillRect/>
          </a:stretch>
        </p:blipFill>
        <p:spPr bwMode="auto">
          <a:xfrm>
            <a:off x="106363" y="476250"/>
            <a:ext cx="6337300" cy="626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Obdélník 33"/>
          <p:cNvSpPr/>
          <p:nvPr/>
        </p:nvSpPr>
        <p:spPr>
          <a:xfrm>
            <a:off x="3275550" y="470018"/>
            <a:ext cx="4758034" cy="1015663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Pracovní list</a:t>
            </a:r>
            <a:endParaRPr lang="cs-CZ" sz="6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4652963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50178" name="Obdélník 4"/>
          <p:cNvSpPr>
            <a:spLocks noChangeArrowheads="1"/>
          </p:cNvSpPr>
          <p:nvPr/>
        </p:nvSpPr>
        <p:spPr bwMode="auto">
          <a:xfrm>
            <a:off x="1692275" y="476250"/>
            <a:ext cx="67675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>
                <a:latin typeface="Times New Roman" pitchFamily="18" charset="0"/>
                <a:cs typeface="Times New Roman" pitchFamily="18" charset="0"/>
              </a:rPr>
            </a:br>
            <a:r>
              <a:rPr lang="cs-CZ" sz="3200" b="1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>
                <a:latin typeface="Times New Roman" pitchFamily="18" charset="0"/>
                <a:cs typeface="Times New Roman" pitchFamily="18" charset="0"/>
              </a:rPr>
            </a:br>
            <a:r>
              <a:rPr lang="cs-CZ" sz="280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>
                <a:latin typeface="Times New Roman" pitchFamily="18" charset="0"/>
                <a:cs typeface="Times New Roman" pitchFamily="18" charset="0"/>
              </a:rPr>
            </a:br>
            <a:endParaRPr lang="cs-CZ" sz="2800"/>
          </a:p>
        </p:txBody>
      </p:sp>
      <p:sp>
        <p:nvSpPr>
          <p:cNvPr id="50179" name="Obdélník 7"/>
          <p:cNvSpPr>
            <a:spLocks noChangeArrowheads="1"/>
          </p:cNvSpPr>
          <p:nvPr/>
        </p:nvSpPr>
        <p:spPr bwMode="auto">
          <a:xfrm>
            <a:off x="571500" y="1785938"/>
            <a:ext cx="8572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Klipart (obrázek je součástí volně dostupné galerie Microsoft Office dostupné na adrese </a:t>
            </a:r>
          </a:p>
          <a:p>
            <a:r>
              <a:rPr lang="cs-CZ"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www.office.microsoft.com</a:t>
            </a:r>
            <a:r>
              <a:rPr lang="cs-CZ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řehlednost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1936</TotalTime>
  <Words>756</Words>
  <Application>Microsoft Office PowerPoint</Application>
  <PresentationFormat>On-screen Show (4:3)</PresentationFormat>
  <Paragraphs>174</Paragraphs>
  <Slides>36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36</vt:i4>
      </vt:variant>
    </vt:vector>
  </HeadingPairs>
  <TitlesOfParts>
    <vt:vector size="44" baseType="lpstr">
      <vt:lpstr>Arial</vt:lpstr>
      <vt:lpstr>Calibri</vt:lpstr>
      <vt:lpstr>Times New Roman</vt:lpstr>
      <vt:lpstr>Přehlednost</vt:lpstr>
      <vt:lpstr>Přehlednost</vt:lpstr>
      <vt:lpstr>Přehlednost</vt:lpstr>
      <vt:lpstr>Přehlednost</vt:lpstr>
      <vt:lpstr>Přehlednost</vt:lpstr>
      <vt:lpstr>AUTOREM MATERIÁLU A VŠECH JEHO ČÁSTÍ, NENÍ-LI UVEDENO JINAK, JE MGR. VERONIKA ČERNÁ.</vt:lpstr>
      <vt:lpstr>Krab – zaokrouhlování desetinných čísel</vt:lpstr>
      <vt:lpstr>Krab – zaokrouhlování desetinných čísel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184</cp:revision>
  <dcterms:created xsi:type="dcterms:W3CDTF">2012-08-09T16:28:39Z</dcterms:created>
  <dcterms:modified xsi:type="dcterms:W3CDTF">2013-10-20T15:16:40Z</dcterms:modified>
</cp:coreProperties>
</file>